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6"/>
  </p:notesMasterIdLst>
  <p:sldIdLst>
    <p:sldId id="384" r:id="rId3"/>
    <p:sldId id="257" r:id="rId4"/>
    <p:sldId id="352" r:id="rId5"/>
    <p:sldId id="353" r:id="rId6"/>
    <p:sldId id="354" r:id="rId7"/>
    <p:sldId id="355" r:id="rId8"/>
    <p:sldId id="764" r:id="rId9"/>
    <p:sldId id="765" r:id="rId10"/>
    <p:sldId id="766" r:id="rId11"/>
    <p:sldId id="767" r:id="rId12"/>
    <p:sldId id="768" r:id="rId13"/>
    <p:sldId id="769" r:id="rId14"/>
    <p:sldId id="770" r:id="rId15"/>
    <p:sldId id="771" r:id="rId16"/>
    <p:sldId id="772" r:id="rId17"/>
    <p:sldId id="780" r:id="rId18"/>
    <p:sldId id="781" r:id="rId19"/>
    <p:sldId id="783" r:id="rId20"/>
    <p:sldId id="784" r:id="rId21"/>
    <p:sldId id="785" r:id="rId22"/>
    <p:sldId id="786" r:id="rId23"/>
    <p:sldId id="787" r:id="rId24"/>
    <p:sldId id="788" r:id="rId25"/>
    <p:sldId id="789" r:id="rId26"/>
    <p:sldId id="790" r:id="rId27"/>
    <p:sldId id="791" r:id="rId28"/>
    <p:sldId id="792" r:id="rId29"/>
    <p:sldId id="794" r:id="rId30"/>
    <p:sldId id="795" r:id="rId31"/>
    <p:sldId id="796" r:id="rId32"/>
    <p:sldId id="797" r:id="rId33"/>
    <p:sldId id="798" r:id="rId34"/>
    <p:sldId id="802" r:id="rId35"/>
    <p:sldId id="803" r:id="rId36"/>
    <p:sldId id="804" r:id="rId37"/>
    <p:sldId id="805" r:id="rId38"/>
    <p:sldId id="806" r:id="rId39"/>
    <p:sldId id="807" r:id="rId40"/>
    <p:sldId id="808" r:id="rId41"/>
    <p:sldId id="809" r:id="rId42"/>
    <p:sldId id="812" r:id="rId43"/>
    <p:sldId id="855" r:id="rId44"/>
    <p:sldId id="356" r:id="rId45"/>
    <p:sldId id="357" r:id="rId46"/>
    <p:sldId id="358" r:id="rId47"/>
    <p:sldId id="359" r:id="rId48"/>
    <p:sldId id="360" r:id="rId49"/>
    <p:sldId id="361" r:id="rId50"/>
    <p:sldId id="362" r:id="rId51"/>
    <p:sldId id="813" r:id="rId52"/>
    <p:sldId id="814" r:id="rId53"/>
    <p:sldId id="815" r:id="rId54"/>
    <p:sldId id="816" r:id="rId55"/>
    <p:sldId id="817" r:id="rId56"/>
    <p:sldId id="818" r:id="rId57"/>
    <p:sldId id="819" r:id="rId58"/>
    <p:sldId id="820" r:id="rId59"/>
    <p:sldId id="821" r:id="rId60"/>
    <p:sldId id="822" r:id="rId61"/>
    <p:sldId id="823" r:id="rId62"/>
    <p:sldId id="824" r:id="rId63"/>
    <p:sldId id="825" r:id="rId64"/>
    <p:sldId id="856" r:id="rId65"/>
    <p:sldId id="827" r:id="rId66"/>
    <p:sldId id="828" r:id="rId67"/>
    <p:sldId id="829" r:id="rId68"/>
    <p:sldId id="831" r:id="rId69"/>
    <p:sldId id="832" r:id="rId70"/>
    <p:sldId id="834" r:id="rId71"/>
    <p:sldId id="835" r:id="rId72"/>
    <p:sldId id="837" r:id="rId73"/>
    <p:sldId id="836" r:id="rId74"/>
    <p:sldId id="857" r:id="rId75"/>
    <p:sldId id="838" r:id="rId76"/>
    <p:sldId id="839" r:id="rId77"/>
    <p:sldId id="840" r:id="rId78"/>
    <p:sldId id="841" r:id="rId79"/>
    <p:sldId id="842" r:id="rId80"/>
    <p:sldId id="843" r:id="rId81"/>
    <p:sldId id="844" r:id="rId82"/>
    <p:sldId id="845" r:id="rId83"/>
    <p:sldId id="846" r:id="rId84"/>
    <p:sldId id="847" r:id="rId85"/>
    <p:sldId id="848" r:id="rId86"/>
    <p:sldId id="849" r:id="rId87"/>
    <p:sldId id="850" r:id="rId88"/>
    <p:sldId id="851" r:id="rId89"/>
    <p:sldId id="852" r:id="rId90"/>
    <p:sldId id="859" r:id="rId91"/>
    <p:sldId id="668" r:id="rId92"/>
    <p:sldId id="752" r:id="rId93"/>
    <p:sldId id="753" r:id="rId94"/>
    <p:sldId id="860" r:id="rId95"/>
    <p:sldId id="854" r:id="rId96"/>
    <p:sldId id="861" r:id="rId97"/>
    <p:sldId id="853" r:id="rId98"/>
    <p:sldId id="688" r:id="rId99"/>
    <p:sldId id="690" r:id="rId100"/>
    <p:sldId id="691" r:id="rId101"/>
    <p:sldId id="692" r:id="rId102"/>
    <p:sldId id="693" r:id="rId103"/>
    <p:sldId id="695" r:id="rId104"/>
    <p:sldId id="696" r:id="rId105"/>
    <p:sldId id="697" r:id="rId106"/>
    <p:sldId id="698" r:id="rId107"/>
    <p:sldId id="699" r:id="rId108"/>
    <p:sldId id="701" r:id="rId109"/>
    <p:sldId id="702" r:id="rId110"/>
    <p:sldId id="703" r:id="rId111"/>
    <p:sldId id="704" r:id="rId112"/>
    <p:sldId id="705" r:id="rId113"/>
    <p:sldId id="706" r:id="rId114"/>
    <p:sldId id="734" r:id="rId115"/>
    <p:sldId id="735" r:id="rId116"/>
    <p:sldId id="571" r:id="rId117"/>
    <p:sldId id="395" r:id="rId118"/>
    <p:sldId id="573" r:id="rId119"/>
    <p:sldId id="574" r:id="rId120"/>
    <p:sldId id="575" r:id="rId121"/>
    <p:sldId id="576" r:id="rId122"/>
    <p:sldId id="577" r:id="rId123"/>
    <p:sldId id="578" r:id="rId124"/>
    <p:sldId id="596" r:id="rId125"/>
    <p:sldId id="597" r:id="rId126"/>
    <p:sldId id="598" r:id="rId127"/>
    <p:sldId id="599" r:id="rId128"/>
    <p:sldId id="600" r:id="rId129"/>
    <p:sldId id="601" r:id="rId130"/>
    <p:sldId id="602" r:id="rId131"/>
    <p:sldId id="603" r:id="rId132"/>
    <p:sldId id="604" r:id="rId133"/>
    <p:sldId id="605" r:id="rId134"/>
    <p:sldId id="644" r:id="rId135"/>
    <p:sldId id="647" r:id="rId136"/>
    <p:sldId id="650" r:id="rId137"/>
    <p:sldId id="651" r:id="rId138"/>
    <p:sldId id="654" r:id="rId139"/>
    <p:sldId id="655" r:id="rId140"/>
    <p:sldId id="656" r:id="rId141"/>
    <p:sldId id="657" r:id="rId142"/>
    <p:sldId id="658" r:id="rId143"/>
    <p:sldId id="659" r:id="rId144"/>
    <p:sldId id="660" r:id="rId145"/>
    <p:sldId id="661" r:id="rId146"/>
    <p:sldId id="662" r:id="rId147"/>
    <p:sldId id="258" r:id="rId148"/>
    <p:sldId id="736" r:id="rId149"/>
    <p:sldId id="737" r:id="rId150"/>
    <p:sldId id="738" r:id="rId151"/>
    <p:sldId id="739" r:id="rId152"/>
    <p:sldId id="741" r:id="rId153"/>
    <p:sldId id="740" r:id="rId154"/>
    <p:sldId id="385" r:id="rId15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ona Pietrzak" initials="I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viewProps" Target="view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theme" Target="theme/theme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BDC284-B3B0-49B3-99E3-EC997472A212}" type="datetimeFigureOut">
              <a:rPr lang="pl-PL" smtClean="0"/>
              <a:t>06.09.2019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DC10A-20A2-4687-AD32-8C43355B9FCC}" type="slidenum">
              <a:rPr lang="pl-PL" smtClean="0"/>
              <a:t>‹#›</a:t>
            </a:fld>
            <a:endParaRPr lang="pl-PL"/>
          </a:p>
        </p:txBody>
      </p:sp>
    </p:spTree>
    <p:extLst>
      <p:ext uri="{BB962C8B-B14F-4D97-AF65-F5344CB8AC3E}">
        <p14:creationId xmlns:p14="http://schemas.microsoft.com/office/powerpoint/2010/main" val="151969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06F11E24-4702-4568-BC0B-62FBDE35A1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51D9A6-524B-4937-88E3-15A98CA9E4FF}" type="slidenum">
              <a:rPr lang="pl-PL" altLang="pl-PL" smtClean="0"/>
              <a:pPr>
                <a:spcBef>
                  <a:spcPct val="0"/>
                </a:spcBef>
              </a:pPr>
              <a:t>3</a:t>
            </a:fld>
            <a:endParaRPr lang="pl-PL" altLang="pl-PL"/>
          </a:p>
        </p:txBody>
      </p:sp>
      <p:sp>
        <p:nvSpPr>
          <p:cNvPr id="15363" name="Rectangle 2">
            <a:extLst>
              <a:ext uri="{FF2B5EF4-FFF2-40B4-BE49-F238E27FC236}">
                <a16:creationId xmlns:a16="http://schemas.microsoft.com/office/drawing/2014/main" id="{AA4A66AD-8169-49BC-950E-E4469715FD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337744A5-4D53-4552-8199-481DC84971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43F4CF4-76E1-4F14-BCE6-52EA89AA08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E940D5-9AC0-43EB-B4C1-24F90798A30F}" type="slidenum">
              <a:rPr lang="pl-PL" altLang="pl-PL" smtClean="0"/>
              <a:pPr>
                <a:spcBef>
                  <a:spcPct val="0"/>
                </a:spcBef>
              </a:pPr>
              <a:t>54</a:t>
            </a:fld>
            <a:endParaRPr lang="pl-PL" altLang="pl-PL"/>
          </a:p>
        </p:txBody>
      </p:sp>
      <p:sp>
        <p:nvSpPr>
          <p:cNvPr id="95235" name="Rectangle 2">
            <a:extLst>
              <a:ext uri="{FF2B5EF4-FFF2-40B4-BE49-F238E27FC236}">
                <a16:creationId xmlns:a16="http://schemas.microsoft.com/office/drawing/2014/main" id="{088C3975-2B41-44DF-A21D-01167C1CF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3A3CDF07-AE0F-4C94-8DBE-92F77EAF00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17F7BCB-9853-4C27-9FF0-C7C29A7F68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F8E067-D238-4E6F-BC1C-7410C6AFBCD2}" type="slidenum">
              <a:rPr lang="pl-PL" altLang="pl-PL" smtClean="0"/>
              <a:pPr>
                <a:spcBef>
                  <a:spcPct val="0"/>
                </a:spcBef>
              </a:pPr>
              <a:t>55</a:t>
            </a:fld>
            <a:endParaRPr lang="pl-PL" altLang="pl-PL"/>
          </a:p>
        </p:txBody>
      </p:sp>
      <p:sp>
        <p:nvSpPr>
          <p:cNvPr id="97283" name="Rectangle 2">
            <a:extLst>
              <a:ext uri="{FF2B5EF4-FFF2-40B4-BE49-F238E27FC236}">
                <a16:creationId xmlns:a16="http://schemas.microsoft.com/office/drawing/2014/main" id="{26BCB527-C9B2-4361-A76C-D0FC1BCE51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a:extLst>
              <a:ext uri="{FF2B5EF4-FFF2-40B4-BE49-F238E27FC236}">
                <a16:creationId xmlns:a16="http://schemas.microsoft.com/office/drawing/2014/main" id="{CFA272DE-C8BA-4F95-95AB-B338249FF1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393D4992-74E0-49DE-840D-33C4268EA6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9957CA-8DB8-458D-B4A0-C4252B2172C3}" type="slidenum">
              <a:rPr lang="pl-PL" altLang="pl-PL" smtClean="0"/>
              <a:pPr>
                <a:spcBef>
                  <a:spcPct val="0"/>
                </a:spcBef>
              </a:pPr>
              <a:t>56</a:t>
            </a:fld>
            <a:endParaRPr lang="pl-PL" altLang="pl-PL"/>
          </a:p>
        </p:txBody>
      </p:sp>
      <p:sp>
        <p:nvSpPr>
          <p:cNvPr id="99331" name="Rectangle 2">
            <a:extLst>
              <a:ext uri="{FF2B5EF4-FFF2-40B4-BE49-F238E27FC236}">
                <a16:creationId xmlns:a16="http://schemas.microsoft.com/office/drawing/2014/main" id="{4BEA6A57-6E2C-4368-8F9F-DD2068A8A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a:extLst>
              <a:ext uri="{FF2B5EF4-FFF2-40B4-BE49-F238E27FC236}">
                <a16:creationId xmlns:a16="http://schemas.microsoft.com/office/drawing/2014/main" id="{D261FF68-C8CD-464C-BCE8-36EB12EB38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7716F31D-4574-4714-BDC3-839BE41E37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1CFA2D-5089-4C6B-9B64-AC24588DD9C7}" type="slidenum">
              <a:rPr lang="pl-PL" altLang="pl-PL" smtClean="0"/>
              <a:pPr>
                <a:spcBef>
                  <a:spcPct val="0"/>
                </a:spcBef>
              </a:pPr>
              <a:t>57</a:t>
            </a:fld>
            <a:endParaRPr lang="pl-PL" altLang="pl-PL"/>
          </a:p>
        </p:txBody>
      </p:sp>
      <p:sp>
        <p:nvSpPr>
          <p:cNvPr id="101379" name="Rectangle 2">
            <a:extLst>
              <a:ext uri="{FF2B5EF4-FFF2-40B4-BE49-F238E27FC236}">
                <a16:creationId xmlns:a16="http://schemas.microsoft.com/office/drawing/2014/main" id="{4E795462-C77A-4D0D-B0D0-45BC0CC720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a:extLst>
              <a:ext uri="{FF2B5EF4-FFF2-40B4-BE49-F238E27FC236}">
                <a16:creationId xmlns:a16="http://schemas.microsoft.com/office/drawing/2014/main" id="{411E3500-D2DB-444B-BEC5-F5287EDA95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0DA899F7-D7E1-4194-812B-604471FDEC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A8C384-A17D-4B13-A2B4-0923DDB4E503}" type="slidenum">
              <a:rPr lang="pl-PL" altLang="pl-PL" smtClean="0"/>
              <a:pPr>
                <a:spcBef>
                  <a:spcPct val="0"/>
                </a:spcBef>
              </a:pPr>
              <a:t>58</a:t>
            </a:fld>
            <a:endParaRPr lang="pl-PL" altLang="pl-PL"/>
          </a:p>
        </p:txBody>
      </p:sp>
      <p:sp>
        <p:nvSpPr>
          <p:cNvPr id="103427" name="Rectangle 2">
            <a:extLst>
              <a:ext uri="{FF2B5EF4-FFF2-40B4-BE49-F238E27FC236}">
                <a16:creationId xmlns:a16="http://schemas.microsoft.com/office/drawing/2014/main" id="{596682E9-D795-4BBE-A214-437AB6F3DD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a:extLst>
              <a:ext uri="{FF2B5EF4-FFF2-40B4-BE49-F238E27FC236}">
                <a16:creationId xmlns:a16="http://schemas.microsoft.com/office/drawing/2014/main" id="{0365FB91-57B5-4C46-8D32-E294497B85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E9A3835-37B1-472A-948F-4DE3139441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CAC5C6-7EFC-4EEB-BA4F-BE88E88E0A81}" type="slidenum">
              <a:rPr lang="pl-PL" altLang="pl-PL" smtClean="0"/>
              <a:pPr>
                <a:spcBef>
                  <a:spcPct val="0"/>
                </a:spcBef>
              </a:pPr>
              <a:t>59</a:t>
            </a:fld>
            <a:endParaRPr lang="pl-PL" altLang="pl-PL"/>
          </a:p>
        </p:txBody>
      </p:sp>
      <p:sp>
        <p:nvSpPr>
          <p:cNvPr id="105475" name="Rectangle 2">
            <a:extLst>
              <a:ext uri="{FF2B5EF4-FFF2-40B4-BE49-F238E27FC236}">
                <a16:creationId xmlns:a16="http://schemas.microsoft.com/office/drawing/2014/main" id="{FEBED597-D16B-4D92-B8BF-092A9865D9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a:extLst>
              <a:ext uri="{FF2B5EF4-FFF2-40B4-BE49-F238E27FC236}">
                <a16:creationId xmlns:a16="http://schemas.microsoft.com/office/drawing/2014/main" id="{2D10268B-B4A9-496D-A4AF-00CD0F5A46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253EE23-B768-4669-B218-D82CE3C5F1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9A4C8E-59F6-4441-BE77-2C125A7450B5}" type="slidenum">
              <a:rPr lang="pl-PL" altLang="pl-PL" smtClean="0"/>
              <a:pPr>
                <a:spcBef>
                  <a:spcPct val="0"/>
                </a:spcBef>
              </a:pPr>
              <a:t>60</a:t>
            </a:fld>
            <a:endParaRPr lang="pl-PL" altLang="pl-PL"/>
          </a:p>
        </p:txBody>
      </p:sp>
      <p:sp>
        <p:nvSpPr>
          <p:cNvPr id="107523" name="Rectangle 2">
            <a:extLst>
              <a:ext uri="{FF2B5EF4-FFF2-40B4-BE49-F238E27FC236}">
                <a16:creationId xmlns:a16="http://schemas.microsoft.com/office/drawing/2014/main" id="{BB24AC1A-4382-49AC-9FC5-16340D974C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a:extLst>
              <a:ext uri="{FF2B5EF4-FFF2-40B4-BE49-F238E27FC236}">
                <a16:creationId xmlns:a16="http://schemas.microsoft.com/office/drawing/2014/main" id="{ED9D0FF6-A50D-4144-BA5E-DA6DA6FA93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1FB7CE5-E5CE-46CB-9227-31D161E39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B06C69-1F3E-4C3D-8528-82A82A841977}" type="slidenum">
              <a:rPr lang="pl-PL" altLang="pl-PL" smtClean="0"/>
              <a:pPr>
                <a:spcBef>
                  <a:spcPct val="0"/>
                </a:spcBef>
              </a:pPr>
              <a:t>61</a:t>
            </a:fld>
            <a:endParaRPr lang="pl-PL" altLang="pl-PL"/>
          </a:p>
        </p:txBody>
      </p:sp>
      <p:sp>
        <p:nvSpPr>
          <p:cNvPr id="109571" name="Rectangle 2">
            <a:extLst>
              <a:ext uri="{FF2B5EF4-FFF2-40B4-BE49-F238E27FC236}">
                <a16:creationId xmlns:a16="http://schemas.microsoft.com/office/drawing/2014/main" id="{126E0B83-F4B6-4ACD-8553-35FCB0F889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a:extLst>
              <a:ext uri="{FF2B5EF4-FFF2-40B4-BE49-F238E27FC236}">
                <a16:creationId xmlns:a16="http://schemas.microsoft.com/office/drawing/2014/main" id="{C6C4E41F-A68B-48AB-AA5C-6F1759E62A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83B7CB5C-2EAE-490A-B7F7-2A9C1E67D2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12F7B3-6326-4382-94ED-9B85093121DC}" type="slidenum">
              <a:rPr lang="pl-PL" altLang="pl-PL" smtClean="0"/>
              <a:pPr>
                <a:spcBef>
                  <a:spcPct val="0"/>
                </a:spcBef>
              </a:pPr>
              <a:t>62</a:t>
            </a:fld>
            <a:endParaRPr lang="pl-PL" altLang="pl-PL"/>
          </a:p>
        </p:txBody>
      </p:sp>
      <p:sp>
        <p:nvSpPr>
          <p:cNvPr id="111619" name="Rectangle 2">
            <a:extLst>
              <a:ext uri="{FF2B5EF4-FFF2-40B4-BE49-F238E27FC236}">
                <a16:creationId xmlns:a16="http://schemas.microsoft.com/office/drawing/2014/main" id="{3A9585AD-DCE0-4DAE-8D6D-742D03966C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a:extLst>
              <a:ext uri="{FF2B5EF4-FFF2-40B4-BE49-F238E27FC236}">
                <a16:creationId xmlns:a16="http://schemas.microsoft.com/office/drawing/2014/main" id="{58A174FA-2307-4931-9A4B-A5960D1B14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06E5DB3-5677-488E-83B7-7AAE092D5A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C68B89-C792-4D83-9712-ADECA894E7E5}" type="slidenum">
              <a:rPr lang="pl-PL" altLang="pl-PL" smtClean="0"/>
              <a:pPr>
                <a:spcBef>
                  <a:spcPct val="0"/>
                </a:spcBef>
              </a:pPr>
              <a:t>64</a:t>
            </a:fld>
            <a:endParaRPr lang="pl-PL" altLang="pl-PL"/>
          </a:p>
        </p:txBody>
      </p:sp>
      <p:sp>
        <p:nvSpPr>
          <p:cNvPr id="114691" name="Rectangle 2">
            <a:extLst>
              <a:ext uri="{FF2B5EF4-FFF2-40B4-BE49-F238E27FC236}">
                <a16:creationId xmlns:a16="http://schemas.microsoft.com/office/drawing/2014/main" id="{C5A4B4CC-0731-417D-86C5-41DD5E7343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586B7F8A-A20F-4419-96EE-46B44BEC87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FF03CE0-7D53-4E6D-B3EE-FE63CBC081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CCD414-3768-486D-8963-E4FCBFBE3D98}" type="slidenum">
              <a:rPr lang="pl-PL" altLang="pl-PL" smtClean="0"/>
              <a:pPr>
                <a:spcBef>
                  <a:spcPct val="0"/>
                </a:spcBef>
              </a:pPr>
              <a:t>4</a:t>
            </a:fld>
            <a:endParaRPr lang="pl-PL" altLang="pl-PL"/>
          </a:p>
        </p:txBody>
      </p:sp>
      <p:sp>
        <p:nvSpPr>
          <p:cNvPr id="17411" name="Rectangle 2">
            <a:extLst>
              <a:ext uri="{FF2B5EF4-FFF2-40B4-BE49-F238E27FC236}">
                <a16:creationId xmlns:a16="http://schemas.microsoft.com/office/drawing/2014/main" id="{BDAA4C71-DDE5-4AD4-98CD-434C5D2C93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2CEFF554-556F-479C-830E-6CE4B12798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C6C512C2-CEC1-4D7D-9AB9-3CE39C6474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319A0B-1B94-4441-BADB-AE62AD9A4118}" type="slidenum">
              <a:rPr lang="pl-PL" altLang="pl-PL" smtClean="0"/>
              <a:pPr>
                <a:spcBef>
                  <a:spcPct val="0"/>
                </a:spcBef>
              </a:pPr>
              <a:t>65</a:t>
            </a:fld>
            <a:endParaRPr lang="pl-PL" altLang="pl-PL"/>
          </a:p>
        </p:txBody>
      </p:sp>
      <p:sp>
        <p:nvSpPr>
          <p:cNvPr id="116739" name="Rectangle 2">
            <a:extLst>
              <a:ext uri="{FF2B5EF4-FFF2-40B4-BE49-F238E27FC236}">
                <a16:creationId xmlns:a16="http://schemas.microsoft.com/office/drawing/2014/main" id="{F56F1957-B56F-4B46-B39F-FE63A84626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a:extLst>
              <a:ext uri="{FF2B5EF4-FFF2-40B4-BE49-F238E27FC236}">
                <a16:creationId xmlns:a16="http://schemas.microsoft.com/office/drawing/2014/main" id="{F2CF5B70-0BDF-4950-989E-B3A0AD9173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48F954C8-6D42-4939-B747-163330150A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2DC450-E419-4AF5-AAD3-62FB6111DC99}" type="slidenum">
              <a:rPr lang="pl-PL" altLang="pl-PL" smtClean="0"/>
              <a:pPr>
                <a:spcBef>
                  <a:spcPct val="0"/>
                </a:spcBef>
              </a:pPr>
              <a:t>66</a:t>
            </a:fld>
            <a:endParaRPr lang="pl-PL" altLang="pl-PL"/>
          </a:p>
        </p:txBody>
      </p:sp>
      <p:sp>
        <p:nvSpPr>
          <p:cNvPr id="118787" name="Rectangle 2">
            <a:extLst>
              <a:ext uri="{FF2B5EF4-FFF2-40B4-BE49-F238E27FC236}">
                <a16:creationId xmlns:a16="http://schemas.microsoft.com/office/drawing/2014/main" id="{9455AD97-755A-413C-9F0F-36589ED362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a:extLst>
              <a:ext uri="{FF2B5EF4-FFF2-40B4-BE49-F238E27FC236}">
                <a16:creationId xmlns:a16="http://schemas.microsoft.com/office/drawing/2014/main" id="{7E6B5902-BAFA-48D0-9E30-8333845D7D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F573E28D-998D-4BF3-B7A1-6BA688176D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246533-2652-4910-A7BE-7CA839C4D4F0}" type="slidenum">
              <a:rPr lang="pl-PL" altLang="pl-PL" smtClean="0"/>
              <a:pPr>
                <a:spcBef>
                  <a:spcPct val="0"/>
                </a:spcBef>
              </a:pPr>
              <a:t>68</a:t>
            </a:fld>
            <a:endParaRPr lang="pl-PL" altLang="pl-PL"/>
          </a:p>
        </p:txBody>
      </p:sp>
      <p:sp>
        <p:nvSpPr>
          <p:cNvPr id="121859" name="Rectangle 2">
            <a:extLst>
              <a:ext uri="{FF2B5EF4-FFF2-40B4-BE49-F238E27FC236}">
                <a16:creationId xmlns:a16="http://schemas.microsoft.com/office/drawing/2014/main" id="{D94B0027-CD68-4860-970C-62793B758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a:extLst>
              <a:ext uri="{FF2B5EF4-FFF2-40B4-BE49-F238E27FC236}">
                <a16:creationId xmlns:a16="http://schemas.microsoft.com/office/drawing/2014/main" id="{B73684CF-EA31-4A96-AA25-6358A9179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7C29BC28-63FA-4ED5-9136-581E6EF541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2CB81B-EEF8-4B96-B05A-EC6965B875A5}" type="slidenum">
              <a:rPr lang="pl-PL" altLang="pl-PL" smtClean="0"/>
              <a:pPr>
                <a:spcBef>
                  <a:spcPct val="0"/>
                </a:spcBef>
              </a:pPr>
              <a:t>69</a:t>
            </a:fld>
            <a:endParaRPr lang="pl-PL" altLang="pl-PL"/>
          </a:p>
        </p:txBody>
      </p:sp>
      <p:sp>
        <p:nvSpPr>
          <p:cNvPr id="125955" name="Rectangle 2">
            <a:extLst>
              <a:ext uri="{FF2B5EF4-FFF2-40B4-BE49-F238E27FC236}">
                <a16:creationId xmlns:a16="http://schemas.microsoft.com/office/drawing/2014/main" id="{83E78EB5-B690-4ECD-B0F1-CDCC0601F9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a:extLst>
              <a:ext uri="{FF2B5EF4-FFF2-40B4-BE49-F238E27FC236}">
                <a16:creationId xmlns:a16="http://schemas.microsoft.com/office/drawing/2014/main" id="{DD7B4B80-E863-4A2A-B848-8C4659B85B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9F86F7DC-F3B0-4687-91E9-5FBEF64A42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EC3BFA-92C3-49A6-A7FB-E6ECA032102E}" type="slidenum">
              <a:rPr lang="pl-PL" altLang="pl-PL" smtClean="0"/>
              <a:pPr>
                <a:spcBef>
                  <a:spcPct val="0"/>
                </a:spcBef>
              </a:pPr>
              <a:t>70</a:t>
            </a:fld>
            <a:endParaRPr lang="pl-PL" altLang="pl-PL"/>
          </a:p>
        </p:txBody>
      </p:sp>
      <p:sp>
        <p:nvSpPr>
          <p:cNvPr id="128003" name="Rectangle 2">
            <a:extLst>
              <a:ext uri="{FF2B5EF4-FFF2-40B4-BE49-F238E27FC236}">
                <a16:creationId xmlns:a16="http://schemas.microsoft.com/office/drawing/2014/main" id="{D61EF500-C904-4288-9F5A-C529D798AE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a:extLst>
              <a:ext uri="{FF2B5EF4-FFF2-40B4-BE49-F238E27FC236}">
                <a16:creationId xmlns:a16="http://schemas.microsoft.com/office/drawing/2014/main" id="{6BA2C2EA-9763-4C97-A15D-A7E003795D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FDF4EF8-65D2-4809-AC9F-0D945CA40C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a:extLst>
              <a:ext uri="{FF2B5EF4-FFF2-40B4-BE49-F238E27FC236}">
                <a16:creationId xmlns:a16="http://schemas.microsoft.com/office/drawing/2014/main" id="{9076790D-A2DF-4864-8174-B1B9402850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F4A6E7D2-733C-4824-9247-ED4284EE1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3A76D-5436-4492-8AC9-34AEE294AB67}" type="slidenum">
              <a:rPr lang="pl-PL" altLang="pl-PL" smtClean="0"/>
              <a:pPr>
                <a:spcBef>
                  <a:spcPct val="0"/>
                </a:spcBef>
              </a:pPr>
              <a:t>72</a:t>
            </a:fld>
            <a:endParaRPr lang="pl-PL" altLang="pl-PL"/>
          </a:p>
        </p:txBody>
      </p:sp>
      <p:sp>
        <p:nvSpPr>
          <p:cNvPr id="130051" name="Rectangle 2">
            <a:extLst>
              <a:ext uri="{FF2B5EF4-FFF2-40B4-BE49-F238E27FC236}">
                <a16:creationId xmlns:a16="http://schemas.microsoft.com/office/drawing/2014/main" id="{3CD99D26-A38B-4C3F-B9FC-84B1958620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a:extLst>
              <a:ext uri="{FF2B5EF4-FFF2-40B4-BE49-F238E27FC236}">
                <a16:creationId xmlns:a16="http://schemas.microsoft.com/office/drawing/2014/main" id="{B5E3C352-BE7E-47CB-B46A-915ACD2EE5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08016469-3BAB-4AD9-A9A4-DEE9414BC4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D27025-80AA-47DA-96A0-AE5A0B8291C6}" type="slidenum">
              <a:rPr lang="pl-PL" altLang="pl-PL" smtClean="0"/>
              <a:pPr>
                <a:spcBef>
                  <a:spcPct val="0"/>
                </a:spcBef>
              </a:pPr>
              <a:t>74</a:t>
            </a:fld>
            <a:endParaRPr lang="pl-PL" altLang="pl-PL"/>
          </a:p>
        </p:txBody>
      </p:sp>
      <p:sp>
        <p:nvSpPr>
          <p:cNvPr id="135171" name="Rectangle 2">
            <a:extLst>
              <a:ext uri="{FF2B5EF4-FFF2-40B4-BE49-F238E27FC236}">
                <a16:creationId xmlns:a16="http://schemas.microsoft.com/office/drawing/2014/main" id="{D8CD8A9B-84A4-4C88-AFE9-F5662D5855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a:extLst>
              <a:ext uri="{FF2B5EF4-FFF2-40B4-BE49-F238E27FC236}">
                <a16:creationId xmlns:a16="http://schemas.microsoft.com/office/drawing/2014/main" id="{D2CC9A03-72F1-496A-A6E9-64C918A2D6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FFBF407A-24A6-40AB-9678-3B2AA10975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981AB2-990A-4065-946D-FD4893C91407}" type="slidenum">
              <a:rPr lang="pl-PL" altLang="pl-PL" smtClean="0"/>
              <a:pPr>
                <a:spcBef>
                  <a:spcPct val="0"/>
                </a:spcBef>
              </a:pPr>
              <a:t>75</a:t>
            </a:fld>
            <a:endParaRPr lang="pl-PL" altLang="pl-PL"/>
          </a:p>
        </p:txBody>
      </p:sp>
      <p:sp>
        <p:nvSpPr>
          <p:cNvPr id="137219" name="Rectangle 2">
            <a:extLst>
              <a:ext uri="{FF2B5EF4-FFF2-40B4-BE49-F238E27FC236}">
                <a16:creationId xmlns:a16="http://schemas.microsoft.com/office/drawing/2014/main" id="{618B4AF3-3144-4E01-B458-DF0C2C153F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a:extLst>
              <a:ext uri="{FF2B5EF4-FFF2-40B4-BE49-F238E27FC236}">
                <a16:creationId xmlns:a16="http://schemas.microsoft.com/office/drawing/2014/main" id="{35EB766D-3A0A-47E0-9119-CD97F0FA0F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56D789A-1A5B-4EC0-BFD5-EA1BC2356F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000A64-6B2E-44A0-AB58-15EF7C748B0A}" type="slidenum">
              <a:rPr lang="pl-PL" altLang="pl-PL" smtClean="0"/>
              <a:pPr>
                <a:spcBef>
                  <a:spcPct val="0"/>
                </a:spcBef>
              </a:pPr>
              <a:t>76</a:t>
            </a:fld>
            <a:endParaRPr lang="pl-PL" altLang="pl-PL"/>
          </a:p>
        </p:txBody>
      </p:sp>
      <p:sp>
        <p:nvSpPr>
          <p:cNvPr id="139267" name="Rectangle 2">
            <a:extLst>
              <a:ext uri="{FF2B5EF4-FFF2-40B4-BE49-F238E27FC236}">
                <a16:creationId xmlns:a16="http://schemas.microsoft.com/office/drawing/2014/main" id="{CDB2B7CB-DAD4-4B75-B51E-14A9C6763D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a:extLst>
              <a:ext uri="{FF2B5EF4-FFF2-40B4-BE49-F238E27FC236}">
                <a16:creationId xmlns:a16="http://schemas.microsoft.com/office/drawing/2014/main" id="{FC43179E-9A00-4FC9-AA77-9397F1D456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FA4AEED0-55CC-4027-B016-404CAE29B2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FA2902-B4B3-4FFD-B750-F9B56EBAE1C6}" type="slidenum">
              <a:rPr lang="pl-PL" altLang="pl-PL" smtClean="0"/>
              <a:pPr>
                <a:spcBef>
                  <a:spcPct val="0"/>
                </a:spcBef>
              </a:pPr>
              <a:t>5</a:t>
            </a:fld>
            <a:endParaRPr lang="pl-PL" altLang="pl-PL"/>
          </a:p>
        </p:txBody>
      </p:sp>
      <p:sp>
        <p:nvSpPr>
          <p:cNvPr id="19459" name="Rectangle 2">
            <a:extLst>
              <a:ext uri="{FF2B5EF4-FFF2-40B4-BE49-F238E27FC236}">
                <a16:creationId xmlns:a16="http://schemas.microsoft.com/office/drawing/2014/main" id="{DE102C80-81AA-4DE0-AFA7-932808C788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CA374685-CD0E-40C6-8ABC-0179C08D0E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D6DD8C43-F421-483B-BEC5-21CE57C38A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F12591-3D0D-4F2D-8435-9BB3DB64607E}" type="slidenum">
              <a:rPr lang="pl-PL" altLang="pl-PL" smtClean="0"/>
              <a:pPr>
                <a:spcBef>
                  <a:spcPct val="0"/>
                </a:spcBef>
              </a:pPr>
              <a:t>77</a:t>
            </a:fld>
            <a:endParaRPr lang="pl-PL" altLang="pl-PL"/>
          </a:p>
        </p:txBody>
      </p:sp>
      <p:sp>
        <p:nvSpPr>
          <p:cNvPr id="141315" name="Rectangle 2">
            <a:extLst>
              <a:ext uri="{FF2B5EF4-FFF2-40B4-BE49-F238E27FC236}">
                <a16:creationId xmlns:a16="http://schemas.microsoft.com/office/drawing/2014/main" id="{D7853C6A-ABF6-4E9F-A05B-8C869390C3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a:extLst>
              <a:ext uri="{FF2B5EF4-FFF2-40B4-BE49-F238E27FC236}">
                <a16:creationId xmlns:a16="http://schemas.microsoft.com/office/drawing/2014/main" id="{280D41C2-C367-4C5D-AF09-E4146DD4A9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294D11BA-FF2E-4933-9AAE-A7F165EA52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93B829-F4E4-47F1-B430-5A12C0DFA910}" type="slidenum">
              <a:rPr lang="pl-PL" altLang="pl-PL" smtClean="0"/>
              <a:pPr>
                <a:spcBef>
                  <a:spcPct val="0"/>
                </a:spcBef>
              </a:pPr>
              <a:t>78</a:t>
            </a:fld>
            <a:endParaRPr lang="pl-PL" altLang="pl-PL"/>
          </a:p>
        </p:txBody>
      </p:sp>
      <p:sp>
        <p:nvSpPr>
          <p:cNvPr id="143363" name="Rectangle 2">
            <a:extLst>
              <a:ext uri="{FF2B5EF4-FFF2-40B4-BE49-F238E27FC236}">
                <a16:creationId xmlns:a16="http://schemas.microsoft.com/office/drawing/2014/main" id="{364AE988-2D5E-4D1E-926B-E29362DA88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a:extLst>
              <a:ext uri="{FF2B5EF4-FFF2-40B4-BE49-F238E27FC236}">
                <a16:creationId xmlns:a16="http://schemas.microsoft.com/office/drawing/2014/main" id="{78AF6DA7-3736-4A22-A466-EDEA9105C4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16AC4EE9-5FFE-4DE1-9B8A-64F962B901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C63EEE-BDD8-4549-B1F4-A072D0B74D36}" type="slidenum">
              <a:rPr lang="pl-PL" altLang="pl-PL" smtClean="0"/>
              <a:pPr>
                <a:spcBef>
                  <a:spcPct val="0"/>
                </a:spcBef>
              </a:pPr>
              <a:t>79</a:t>
            </a:fld>
            <a:endParaRPr lang="pl-PL" altLang="pl-PL"/>
          </a:p>
        </p:txBody>
      </p:sp>
      <p:sp>
        <p:nvSpPr>
          <p:cNvPr id="145411" name="Rectangle 2">
            <a:extLst>
              <a:ext uri="{FF2B5EF4-FFF2-40B4-BE49-F238E27FC236}">
                <a16:creationId xmlns:a16="http://schemas.microsoft.com/office/drawing/2014/main" id="{9EE3EA91-2B2A-4FCE-88DF-6CE29151E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a:extLst>
              <a:ext uri="{FF2B5EF4-FFF2-40B4-BE49-F238E27FC236}">
                <a16:creationId xmlns:a16="http://schemas.microsoft.com/office/drawing/2014/main" id="{97A2E62F-C86F-4101-BFF6-668FD523B5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34C6B08B-E1E7-4E63-AD7F-4F589E3A11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92EB0E-659C-4D33-8399-800AC7E88CCB}" type="slidenum">
              <a:rPr lang="pl-PL" altLang="pl-PL" smtClean="0"/>
              <a:pPr>
                <a:spcBef>
                  <a:spcPct val="0"/>
                </a:spcBef>
              </a:pPr>
              <a:t>80</a:t>
            </a:fld>
            <a:endParaRPr lang="pl-PL" altLang="pl-PL"/>
          </a:p>
        </p:txBody>
      </p:sp>
      <p:sp>
        <p:nvSpPr>
          <p:cNvPr id="147459" name="Rectangle 2">
            <a:extLst>
              <a:ext uri="{FF2B5EF4-FFF2-40B4-BE49-F238E27FC236}">
                <a16:creationId xmlns:a16="http://schemas.microsoft.com/office/drawing/2014/main" id="{4B36AFF2-1809-4879-96CB-D5125D31CA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a:extLst>
              <a:ext uri="{FF2B5EF4-FFF2-40B4-BE49-F238E27FC236}">
                <a16:creationId xmlns:a16="http://schemas.microsoft.com/office/drawing/2014/main" id="{7D95A17B-9C34-45F7-916B-F618343FAA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BF338591-4086-4413-8530-61810022F2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F296A1-7224-485F-9BE9-72D9640A088D}" type="slidenum">
              <a:rPr lang="pl-PL" altLang="pl-PL" smtClean="0"/>
              <a:pPr>
                <a:spcBef>
                  <a:spcPct val="0"/>
                </a:spcBef>
              </a:pPr>
              <a:t>81</a:t>
            </a:fld>
            <a:endParaRPr lang="pl-PL" altLang="pl-PL"/>
          </a:p>
        </p:txBody>
      </p:sp>
      <p:sp>
        <p:nvSpPr>
          <p:cNvPr id="149507" name="Rectangle 2">
            <a:extLst>
              <a:ext uri="{FF2B5EF4-FFF2-40B4-BE49-F238E27FC236}">
                <a16:creationId xmlns:a16="http://schemas.microsoft.com/office/drawing/2014/main" id="{D04464F0-7915-4844-8987-AF45F094D6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a:extLst>
              <a:ext uri="{FF2B5EF4-FFF2-40B4-BE49-F238E27FC236}">
                <a16:creationId xmlns:a16="http://schemas.microsoft.com/office/drawing/2014/main" id="{F9D8D69F-7CD7-40C3-937D-F96E56F321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E89C27C0-24DB-4840-AF85-CACDEA2F32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4972D3-91D8-4BE3-8759-EC7FA51E49EF}" type="slidenum">
              <a:rPr lang="pl-PL" altLang="pl-PL" smtClean="0"/>
              <a:pPr>
                <a:spcBef>
                  <a:spcPct val="0"/>
                </a:spcBef>
              </a:pPr>
              <a:t>82</a:t>
            </a:fld>
            <a:endParaRPr lang="pl-PL" altLang="pl-PL"/>
          </a:p>
        </p:txBody>
      </p:sp>
      <p:sp>
        <p:nvSpPr>
          <p:cNvPr id="151555" name="Rectangle 2">
            <a:extLst>
              <a:ext uri="{FF2B5EF4-FFF2-40B4-BE49-F238E27FC236}">
                <a16:creationId xmlns:a16="http://schemas.microsoft.com/office/drawing/2014/main" id="{01CB04B4-A9B1-492C-BE86-2AE422DEDA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a:extLst>
              <a:ext uri="{FF2B5EF4-FFF2-40B4-BE49-F238E27FC236}">
                <a16:creationId xmlns:a16="http://schemas.microsoft.com/office/drawing/2014/main" id="{7C239FF4-2592-4AC1-BD5D-5795D8558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FCD05539-91CA-4F67-9028-C9EA68E555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B24256-EDB7-4E8C-9D53-B5F1B902969E}" type="slidenum">
              <a:rPr lang="pl-PL" altLang="pl-PL" smtClean="0"/>
              <a:pPr>
                <a:spcBef>
                  <a:spcPct val="0"/>
                </a:spcBef>
              </a:pPr>
              <a:t>83</a:t>
            </a:fld>
            <a:endParaRPr lang="pl-PL" altLang="pl-PL"/>
          </a:p>
        </p:txBody>
      </p:sp>
      <p:sp>
        <p:nvSpPr>
          <p:cNvPr id="153603" name="Rectangle 2">
            <a:extLst>
              <a:ext uri="{FF2B5EF4-FFF2-40B4-BE49-F238E27FC236}">
                <a16:creationId xmlns:a16="http://schemas.microsoft.com/office/drawing/2014/main" id="{D827712C-0AF6-4B38-961F-BD2D24F5A7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a:extLst>
              <a:ext uri="{FF2B5EF4-FFF2-40B4-BE49-F238E27FC236}">
                <a16:creationId xmlns:a16="http://schemas.microsoft.com/office/drawing/2014/main" id="{3788106B-F2B2-473E-AF0F-7A37742573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88E14983-54B0-4394-859E-098779A21C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9723BB-26C9-4171-BE43-69209147B6C3}" type="slidenum">
              <a:rPr lang="pl-PL" altLang="pl-PL" smtClean="0"/>
              <a:pPr>
                <a:spcBef>
                  <a:spcPct val="0"/>
                </a:spcBef>
              </a:pPr>
              <a:t>84</a:t>
            </a:fld>
            <a:endParaRPr lang="pl-PL" altLang="pl-PL"/>
          </a:p>
        </p:txBody>
      </p:sp>
      <p:sp>
        <p:nvSpPr>
          <p:cNvPr id="155651" name="Rectangle 2">
            <a:extLst>
              <a:ext uri="{FF2B5EF4-FFF2-40B4-BE49-F238E27FC236}">
                <a16:creationId xmlns:a16="http://schemas.microsoft.com/office/drawing/2014/main" id="{4CCAB117-700A-4939-9408-19EBD93D53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a:extLst>
              <a:ext uri="{FF2B5EF4-FFF2-40B4-BE49-F238E27FC236}">
                <a16:creationId xmlns:a16="http://schemas.microsoft.com/office/drawing/2014/main" id="{62929BA8-123A-4367-9742-BDEF11ED8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F9AD2AE6-A875-4F81-8A92-250C0A0148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C9B207-9D7E-4515-8143-D808806F7639}" type="slidenum">
              <a:rPr lang="pl-PL" altLang="pl-PL" smtClean="0"/>
              <a:pPr>
                <a:spcBef>
                  <a:spcPct val="0"/>
                </a:spcBef>
              </a:pPr>
              <a:t>85</a:t>
            </a:fld>
            <a:endParaRPr lang="pl-PL" altLang="pl-PL"/>
          </a:p>
        </p:txBody>
      </p:sp>
      <p:sp>
        <p:nvSpPr>
          <p:cNvPr id="157699" name="Rectangle 2">
            <a:extLst>
              <a:ext uri="{FF2B5EF4-FFF2-40B4-BE49-F238E27FC236}">
                <a16:creationId xmlns:a16="http://schemas.microsoft.com/office/drawing/2014/main" id="{5B943A94-4BBA-487F-98B3-06C62CFF93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a:extLst>
              <a:ext uri="{FF2B5EF4-FFF2-40B4-BE49-F238E27FC236}">
                <a16:creationId xmlns:a16="http://schemas.microsoft.com/office/drawing/2014/main" id="{AA249148-52CC-4FBA-AB62-E36FA9523A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4AAA016C-6C63-4E2F-A129-BE79A8742E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62F93D-0075-456D-9515-92A7DDE59AC2}" type="slidenum">
              <a:rPr lang="pl-PL" altLang="pl-PL" smtClean="0"/>
              <a:pPr>
                <a:spcBef>
                  <a:spcPct val="0"/>
                </a:spcBef>
              </a:pPr>
              <a:t>86</a:t>
            </a:fld>
            <a:endParaRPr lang="pl-PL" altLang="pl-PL"/>
          </a:p>
        </p:txBody>
      </p:sp>
      <p:sp>
        <p:nvSpPr>
          <p:cNvPr id="159747" name="Rectangle 2">
            <a:extLst>
              <a:ext uri="{FF2B5EF4-FFF2-40B4-BE49-F238E27FC236}">
                <a16:creationId xmlns:a16="http://schemas.microsoft.com/office/drawing/2014/main" id="{7FC1C14C-87D3-4865-9365-6A95980112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a:extLst>
              <a:ext uri="{FF2B5EF4-FFF2-40B4-BE49-F238E27FC236}">
                <a16:creationId xmlns:a16="http://schemas.microsoft.com/office/drawing/2014/main" id="{D0F62D76-FF44-470A-BDC5-11F48D3301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DBBE09E-9616-4817-9A1B-B998C5AFC9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0ECAB3-63F1-4A7D-9FD1-49BD0024AE79}" type="slidenum">
              <a:rPr lang="pl-PL" altLang="pl-PL" smtClean="0"/>
              <a:pPr>
                <a:spcBef>
                  <a:spcPct val="0"/>
                </a:spcBef>
              </a:pPr>
              <a:t>6</a:t>
            </a:fld>
            <a:endParaRPr lang="pl-PL" altLang="pl-PL"/>
          </a:p>
        </p:txBody>
      </p:sp>
      <p:sp>
        <p:nvSpPr>
          <p:cNvPr id="21507" name="Rectangle 2">
            <a:extLst>
              <a:ext uri="{FF2B5EF4-FFF2-40B4-BE49-F238E27FC236}">
                <a16:creationId xmlns:a16="http://schemas.microsoft.com/office/drawing/2014/main" id="{4B5AD1FC-182C-45D5-805C-7A13C64B10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22DEBF7E-117E-4819-B4F8-81567C01C8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3C68C540-8DBE-4A4A-A012-EEDBCD2D5A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F4F6BE-3298-48F8-987B-9781E2246711}" type="slidenum">
              <a:rPr lang="pl-PL" altLang="pl-PL" smtClean="0"/>
              <a:pPr>
                <a:spcBef>
                  <a:spcPct val="0"/>
                </a:spcBef>
              </a:pPr>
              <a:t>87</a:t>
            </a:fld>
            <a:endParaRPr lang="pl-PL" altLang="pl-PL"/>
          </a:p>
        </p:txBody>
      </p:sp>
      <p:sp>
        <p:nvSpPr>
          <p:cNvPr id="161795" name="Rectangle 2">
            <a:extLst>
              <a:ext uri="{FF2B5EF4-FFF2-40B4-BE49-F238E27FC236}">
                <a16:creationId xmlns:a16="http://schemas.microsoft.com/office/drawing/2014/main" id="{A613BD78-B6A2-4D07-BEC0-D249430385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Rectangle 3">
            <a:extLst>
              <a:ext uri="{FF2B5EF4-FFF2-40B4-BE49-F238E27FC236}">
                <a16:creationId xmlns:a16="http://schemas.microsoft.com/office/drawing/2014/main" id="{E6649AC1-FB70-4B73-8CD0-6102B48BC1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6D76E48D-25C6-4639-925E-2C79C0CD98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611798-2A92-48AE-B2CC-CB3CBEEDB447}" type="slidenum">
              <a:rPr lang="pl-PL" altLang="pl-PL" smtClean="0"/>
              <a:pPr>
                <a:spcBef>
                  <a:spcPct val="0"/>
                </a:spcBef>
              </a:pPr>
              <a:t>88</a:t>
            </a:fld>
            <a:endParaRPr lang="pl-PL" altLang="pl-PL"/>
          </a:p>
        </p:txBody>
      </p:sp>
      <p:sp>
        <p:nvSpPr>
          <p:cNvPr id="163843" name="Rectangle 2">
            <a:extLst>
              <a:ext uri="{FF2B5EF4-FFF2-40B4-BE49-F238E27FC236}">
                <a16:creationId xmlns:a16="http://schemas.microsoft.com/office/drawing/2014/main" id="{4A6D3062-9114-45DC-98C8-DED196C05E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a:extLst>
              <a:ext uri="{FF2B5EF4-FFF2-40B4-BE49-F238E27FC236}">
                <a16:creationId xmlns:a16="http://schemas.microsoft.com/office/drawing/2014/main" id="{CA4D3C7D-D696-4E00-B485-A74B01C322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32B9D215-6CC7-4C7A-B7E6-5368C7A0E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8CA1A-7859-40F9-94FF-50BB78076CA5}" type="slidenum">
              <a:rPr lang="pl-PL" altLang="pl-PL" smtClean="0"/>
              <a:pPr>
                <a:spcBef>
                  <a:spcPct val="0"/>
                </a:spcBef>
              </a:pPr>
              <a:t>90</a:t>
            </a:fld>
            <a:endParaRPr lang="pl-PL" altLang="pl-PL"/>
          </a:p>
        </p:txBody>
      </p:sp>
      <p:sp>
        <p:nvSpPr>
          <p:cNvPr id="176131" name="Rectangle 2">
            <a:extLst>
              <a:ext uri="{FF2B5EF4-FFF2-40B4-BE49-F238E27FC236}">
                <a16:creationId xmlns:a16="http://schemas.microsoft.com/office/drawing/2014/main" id="{6B669C54-228F-4CAB-854B-397DB7388A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a:extLst>
              <a:ext uri="{FF2B5EF4-FFF2-40B4-BE49-F238E27FC236}">
                <a16:creationId xmlns:a16="http://schemas.microsoft.com/office/drawing/2014/main" id="{F2C2690E-0DFD-475F-AA52-E718FCC33F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88A366AB-7713-4EBB-BE34-08627FC5BB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AC1BFE-FD27-4518-8A30-1F1F52921453}" type="slidenum">
              <a:rPr lang="pl-PL" altLang="pl-PL" smtClean="0"/>
              <a:pPr>
                <a:spcBef>
                  <a:spcPct val="0"/>
                </a:spcBef>
              </a:pPr>
              <a:t>91</a:t>
            </a:fld>
            <a:endParaRPr lang="pl-PL" altLang="pl-PL"/>
          </a:p>
        </p:txBody>
      </p:sp>
      <p:sp>
        <p:nvSpPr>
          <p:cNvPr id="178179" name="Rectangle 2">
            <a:extLst>
              <a:ext uri="{FF2B5EF4-FFF2-40B4-BE49-F238E27FC236}">
                <a16:creationId xmlns:a16="http://schemas.microsoft.com/office/drawing/2014/main" id="{F94FFC2D-9A16-49E8-9475-3BC263DA8D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a:extLst>
              <a:ext uri="{FF2B5EF4-FFF2-40B4-BE49-F238E27FC236}">
                <a16:creationId xmlns:a16="http://schemas.microsoft.com/office/drawing/2014/main" id="{4A6EB1BF-9C99-4A07-B052-1940B1C50A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75C4348F-54E0-452C-A4F7-242B6EDFC5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9EC925-AD49-4519-99AD-2C221E3FCF03}" type="slidenum">
              <a:rPr lang="pl-PL" altLang="pl-PL" smtClean="0"/>
              <a:pPr>
                <a:spcBef>
                  <a:spcPct val="0"/>
                </a:spcBef>
              </a:pPr>
              <a:t>92</a:t>
            </a:fld>
            <a:endParaRPr lang="pl-PL" altLang="pl-PL"/>
          </a:p>
        </p:txBody>
      </p:sp>
      <p:sp>
        <p:nvSpPr>
          <p:cNvPr id="180227" name="Rectangle 2">
            <a:extLst>
              <a:ext uri="{FF2B5EF4-FFF2-40B4-BE49-F238E27FC236}">
                <a16:creationId xmlns:a16="http://schemas.microsoft.com/office/drawing/2014/main" id="{96A25E98-2A5B-4C14-8C5A-41998889C8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a:extLst>
              <a:ext uri="{FF2B5EF4-FFF2-40B4-BE49-F238E27FC236}">
                <a16:creationId xmlns:a16="http://schemas.microsoft.com/office/drawing/2014/main" id="{E45C8902-6053-444F-A433-0C8A4FFA06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57FE27E3-377F-4E9D-8EA4-D4D8A9D9C0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B00276-1268-4751-84EC-D80ED1513963}" type="slidenum">
              <a:rPr lang="pl-PL" altLang="pl-PL" smtClean="0"/>
              <a:pPr>
                <a:spcBef>
                  <a:spcPct val="0"/>
                </a:spcBef>
              </a:pPr>
              <a:t>94</a:t>
            </a:fld>
            <a:endParaRPr lang="pl-PL" altLang="pl-PL"/>
          </a:p>
        </p:txBody>
      </p:sp>
      <p:sp>
        <p:nvSpPr>
          <p:cNvPr id="182275" name="Rectangle 2">
            <a:extLst>
              <a:ext uri="{FF2B5EF4-FFF2-40B4-BE49-F238E27FC236}">
                <a16:creationId xmlns:a16="http://schemas.microsoft.com/office/drawing/2014/main" id="{AC649088-C639-4628-A313-5C41143F44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6" name="Rectangle 3">
            <a:extLst>
              <a:ext uri="{FF2B5EF4-FFF2-40B4-BE49-F238E27FC236}">
                <a16:creationId xmlns:a16="http://schemas.microsoft.com/office/drawing/2014/main" id="{292348DF-F784-4C86-B9FF-10E828E40B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3335E8BE-126A-4166-8A07-4D0397A74E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a:extLst>
              <a:ext uri="{FF2B5EF4-FFF2-40B4-BE49-F238E27FC236}">
                <a16:creationId xmlns:a16="http://schemas.microsoft.com/office/drawing/2014/main" id="{D109F63D-A130-4E89-8FFE-DDCBB74641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3C8E33C9-46D2-4B4A-9B6D-65AD0C61EA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57B258-23D7-4244-A4DB-358EE89408E1}" type="slidenum">
              <a:rPr lang="pl-PL" altLang="pl-PL" smtClean="0"/>
              <a:pPr>
                <a:spcBef>
                  <a:spcPct val="0"/>
                </a:spcBef>
              </a:pPr>
              <a:t>116</a:t>
            </a:fld>
            <a:endParaRPr lang="pl-PL" altLang="pl-PL"/>
          </a:p>
        </p:txBody>
      </p:sp>
      <p:sp>
        <p:nvSpPr>
          <p:cNvPr id="207875" name="Rectangle 2">
            <a:extLst>
              <a:ext uri="{FF2B5EF4-FFF2-40B4-BE49-F238E27FC236}">
                <a16:creationId xmlns:a16="http://schemas.microsoft.com/office/drawing/2014/main" id="{E4E36F0B-BBDF-491E-BD4D-BFA4FC541A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a:extLst>
              <a:ext uri="{FF2B5EF4-FFF2-40B4-BE49-F238E27FC236}">
                <a16:creationId xmlns:a16="http://schemas.microsoft.com/office/drawing/2014/main" id="{ACEDCB4E-D3F4-4FF8-B42A-DDA9096DE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1841FBD-EC47-4F1F-BD2A-1B5FBEB382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F0F8C9-29FC-45CC-9537-A4705FEB943F}" type="slidenum">
              <a:rPr lang="pl-PL" altLang="pl-PL" smtClean="0">
                <a:latin typeface="Arial" panose="020B0604020202020204" pitchFamily="34" charset="0"/>
              </a:rPr>
              <a:pPr>
                <a:spcBef>
                  <a:spcPct val="0"/>
                </a:spcBef>
              </a:pPr>
              <a:t>8</a:t>
            </a:fld>
            <a:endParaRPr lang="pl-PL" altLang="pl-PL">
              <a:latin typeface="Arial" panose="020B0604020202020204" pitchFamily="34" charset="0"/>
            </a:endParaRPr>
          </a:p>
        </p:txBody>
      </p:sp>
      <p:sp>
        <p:nvSpPr>
          <p:cNvPr id="25603" name="Rectangle 2">
            <a:extLst>
              <a:ext uri="{FF2B5EF4-FFF2-40B4-BE49-F238E27FC236}">
                <a16:creationId xmlns:a16="http://schemas.microsoft.com/office/drawing/2014/main" id="{AB2B8D0A-9B9A-4303-9FD1-B460B015E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A82E7585-3F19-4505-ADBF-2C2F579B1B5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C671090-FF9A-4812-A498-72AC494EE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D20DE-3B0A-492D-BC0E-A729ACEAF0A6}" type="slidenum">
              <a:rPr lang="pl-PL" altLang="pl-PL" smtClean="0"/>
              <a:pPr>
                <a:spcBef>
                  <a:spcPct val="0"/>
                </a:spcBef>
              </a:pPr>
              <a:t>50</a:t>
            </a:fld>
            <a:endParaRPr lang="pl-PL" altLang="pl-PL"/>
          </a:p>
        </p:txBody>
      </p:sp>
      <p:sp>
        <p:nvSpPr>
          <p:cNvPr id="87043" name="Rectangle 2">
            <a:extLst>
              <a:ext uri="{FF2B5EF4-FFF2-40B4-BE49-F238E27FC236}">
                <a16:creationId xmlns:a16="http://schemas.microsoft.com/office/drawing/2014/main" id="{6AD8A55D-6FB2-4979-B67A-6B42527026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658F1377-F344-4098-9C52-494E8F02B6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6369203-D4EE-4242-BCA2-10CEBE6B3B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B4D1D6-B77A-4009-AA52-C0A9A92FC492}" type="slidenum">
              <a:rPr lang="pl-PL" altLang="pl-PL" smtClean="0"/>
              <a:pPr>
                <a:spcBef>
                  <a:spcPct val="0"/>
                </a:spcBef>
              </a:pPr>
              <a:t>51</a:t>
            </a:fld>
            <a:endParaRPr lang="pl-PL" altLang="pl-PL"/>
          </a:p>
        </p:txBody>
      </p:sp>
      <p:sp>
        <p:nvSpPr>
          <p:cNvPr id="89091" name="Rectangle 2">
            <a:extLst>
              <a:ext uri="{FF2B5EF4-FFF2-40B4-BE49-F238E27FC236}">
                <a16:creationId xmlns:a16="http://schemas.microsoft.com/office/drawing/2014/main" id="{8FC3490F-A676-4EF3-B7BF-66DD25562F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00D45D29-EAB0-49AF-8FFB-0EFC63ED0B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7E2A78C-56A7-4996-A4B1-8A16694F9D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CDFFD747-10E6-4367-97A8-BD63F0921C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4613B98-907D-4628-8F1A-4ACD234982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5903D3-9E9E-4609-8ABB-0B3508035685}" type="slidenum">
              <a:rPr lang="pl-PL" altLang="pl-PL" smtClean="0"/>
              <a:pPr>
                <a:spcBef>
                  <a:spcPct val="0"/>
                </a:spcBef>
              </a:pPr>
              <a:t>53</a:t>
            </a:fld>
            <a:endParaRPr lang="pl-PL" altLang="pl-PL"/>
          </a:p>
        </p:txBody>
      </p:sp>
      <p:sp>
        <p:nvSpPr>
          <p:cNvPr id="93187" name="Rectangle 2">
            <a:extLst>
              <a:ext uri="{FF2B5EF4-FFF2-40B4-BE49-F238E27FC236}">
                <a16:creationId xmlns:a16="http://schemas.microsoft.com/office/drawing/2014/main" id="{930DC97C-57A2-4C0D-8464-86F84F59D2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2D8A755F-B154-4EB4-A976-F404FBF2CF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D17FA3B-C404-4317-B0BC-953931111309}"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81013" y="376238"/>
            <a:ext cx="8258175" cy="376237"/>
          </a:xfrm>
        </p:spPr>
        <p:txBody>
          <a:bodyPr/>
          <a:lstStyle/>
          <a:p>
            <a:r>
              <a:rPr lang="pl-PL"/>
              <a:t>Kliknij, aby edytować styl</a:t>
            </a:r>
          </a:p>
        </p:txBody>
      </p:sp>
      <p:sp>
        <p:nvSpPr>
          <p:cNvPr id="3" name="Symbol zastępczy tekstu 2"/>
          <p:cNvSpPr>
            <a:spLocks noGrp="1"/>
          </p:cNvSpPr>
          <p:nvPr>
            <p:ph type="body" sz="half" idx="1"/>
          </p:nvPr>
        </p:nvSpPr>
        <p:spPr>
          <a:xfrm>
            <a:off x="611188" y="1341438"/>
            <a:ext cx="3770312" cy="1482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533900" y="1341438"/>
            <a:ext cx="3770313" cy="665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33900" y="2159000"/>
            <a:ext cx="3770313" cy="665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13">
            <a:extLst>
              <a:ext uri="{FF2B5EF4-FFF2-40B4-BE49-F238E27FC236}">
                <a16:creationId xmlns:a16="http://schemas.microsoft.com/office/drawing/2014/main" id="{C1EDFCA2-E9CE-4329-806E-919D957E579E}"/>
              </a:ext>
            </a:extLst>
          </p:cNvPr>
          <p:cNvSpPr>
            <a:spLocks noGrp="1" noChangeArrowheads="1"/>
          </p:cNvSpPr>
          <p:nvPr>
            <p:ph type="dt" sz="half" idx="10"/>
          </p:nvPr>
        </p:nvSpPr>
        <p:spPr/>
        <p:txBody>
          <a:bodyPr/>
          <a:lstStyle>
            <a:lvl1pPr>
              <a:defRPr>
                <a:latin typeface="Arial" charset="0"/>
                <a:cs typeface="Arial" charset="0"/>
              </a:defRPr>
            </a:lvl1pPr>
          </a:lstStyle>
          <a:p>
            <a:pPr>
              <a:defRPr/>
            </a:pPr>
            <a:fld id="{79A5635E-4C3C-46AB-BB75-23CA5EA1A1D8}" type="datetime1">
              <a:rPr lang="pl-PL"/>
              <a:pPr>
                <a:defRPr/>
              </a:pPr>
              <a:t>06.09.2019</a:t>
            </a:fld>
            <a:endParaRPr lang="en-GB"/>
          </a:p>
        </p:txBody>
      </p:sp>
      <p:sp>
        <p:nvSpPr>
          <p:cNvPr id="7" name="Rectangle 14">
            <a:extLst>
              <a:ext uri="{FF2B5EF4-FFF2-40B4-BE49-F238E27FC236}">
                <a16:creationId xmlns:a16="http://schemas.microsoft.com/office/drawing/2014/main" id="{677E13CC-7622-4E5F-A412-33ADC812DACA}"/>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15">
            <a:extLst>
              <a:ext uri="{FF2B5EF4-FFF2-40B4-BE49-F238E27FC236}">
                <a16:creationId xmlns:a16="http://schemas.microsoft.com/office/drawing/2014/main" id="{9E2C93D1-D853-419A-A08C-C63172B8ECCC}"/>
              </a:ext>
            </a:extLst>
          </p:cNvPr>
          <p:cNvSpPr>
            <a:spLocks noGrp="1" noChangeArrowheads="1"/>
          </p:cNvSpPr>
          <p:nvPr>
            <p:ph type="sldNum" sz="quarter" idx="12"/>
          </p:nvPr>
        </p:nvSpPr>
        <p:spPr/>
        <p:txBody>
          <a:bodyPr/>
          <a:lstStyle>
            <a:lvl1pPr>
              <a:defRPr/>
            </a:lvl1pPr>
          </a:lstStyle>
          <a:p>
            <a:pPr>
              <a:defRPr/>
            </a:pPr>
            <a:fld id="{C66A2470-7040-4033-BEC3-52C306F4E61A}" type="slidenum">
              <a:rPr lang="en-GB" altLang="pl-PL"/>
              <a:pPr>
                <a:defRPr/>
              </a:pPr>
              <a:t>‹#›</a:t>
            </a:fld>
            <a:endParaRPr lang="en-GB" altLang="pl-PL"/>
          </a:p>
        </p:txBody>
      </p:sp>
    </p:spTree>
    <p:extLst>
      <p:ext uri="{BB962C8B-B14F-4D97-AF65-F5344CB8AC3E}">
        <p14:creationId xmlns:p14="http://schemas.microsoft.com/office/powerpoint/2010/main" val="2013869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Date Placeholder 3">
            <a:extLst>
              <a:ext uri="{FF2B5EF4-FFF2-40B4-BE49-F238E27FC236}">
                <a16:creationId xmlns:a16="http://schemas.microsoft.com/office/drawing/2014/main" id="{429FC7E9-CD9F-46EA-B0EB-8793002A2DED}"/>
              </a:ext>
            </a:extLst>
          </p:cNvPr>
          <p:cNvSpPr>
            <a:spLocks noGrp="1"/>
          </p:cNvSpPr>
          <p:nvPr>
            <p:ph type="dt" sz="half" idx="10"/>
          </p:nvPr>
        </p:nvSpPr>
        <p:spPr/>
        <p:txBody>
          <a:bodyPr/>
          <a:lstStyle>
            <a:lvl1pPr>
              <a:defRPr/>
            </a:lvl1pPr>
          </a:lstStyle>
          <a:p>
            <a:pPr>
              <a:defRPr/>
            </a:pPr>
            <a:fld id="{083C4D47-5118-4B1C-9A8F-1A82C36620A7}" type="datetime1">
              <a:rPr lang="pl-PL"/>
              <a:pPr>
                <a:defRPr/>
              </a:pPr>
              <a:t>06.09.2019</a:t>
            </a:fld>
            <a:endParaRPr lang="en-US"/>
          </a:p>
        </p:txBody>
      </p:sp>
      <p:sp>
        <p:nvSpPr>
          <p:cNvPr id="8" name="Footer Placeholder 4">
            <a:extLst>
              <a:ext uri="{FF2B5EF4-FFF2-40B4-BE49-F238E27FC236}">
                <a16:creationId xmlns:a16="http://schemas.microsoft.com/office/drawing/2014/main" id="{C81221B3-4808-4C90-AB13-5757FAD5228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143B7A1-2A40-4C19-A2FB-E4E6E4F731B6}"/>
              </a:ext>
            </a:extLst>
          </p:cNvPr>
          <p:cNvSpPr>
            <a:spLocks noGrp="1"/>
          </p:cNvSpPr>
          <p:nvPr>
            <p:ph type="sldNum" sz="quarter" idx="12"/>
          </p:nvPr>
        </p:nvSpPr>
        <p:spPr/>
        <p:txBody>
          <a:bodyPr/>
          <a:lstStyle>
            <a:lvl1pPr>
              <a:defRPr/>
            </a:lvl1pPr>
          </a:lstStyle>
          <a:p>
            <a:pPr>
              <a:defRPr/>
            </a:pPr>
            <a:fld id="{2C177AE6-C454-4C1D-8738-37A389086938}" type="slidenum">
              <a:rPr lang="en-US" altLang="pl-PL"/>
              <a:pPr>
                <a:defRPr/>
              </a:pPr>
              <a:t>‹#›</a:t>
            </a:fld>
            <a:endParaRPr lang="en-US" altLang="pl-PL"/>
          </a:p>
        </p:txBody>
      </p:sp>
    </p:spTree>
    <p:extLst>
      <p:ext uri="{BB962C8B-B14F-4D97-AF65-F5344CB8AC3E}">
        <p14:creationId xmlns:p14="http://schemas.microsoft.com/office/powerpoint/2010/main" val="235017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obiektu SmartArt 2"/>
          <p:cNvSpPr>
            <a:spLocks noGrp="1"/>
          </p:cNvSpPr>
          <p:nvPr>
            <p:ph type="dgm" idx="1"/>
          </p:nvPr>
        </p:nvSpPr>
        <p:spPr>
          <a:xfrm>
            <a:off x="457200" y="1600200"/>
            <a:ext cx="8229600" cy="4525963"/>
          </a:xfrm>
        </p:spPr>
        <p:txBody>
          <a:bodyPr rtlCol="0">
            <a:normAutofit/>
          </a:bodyPr>
          <a:lstStyle/>
          <a:p>
            <a:pPr lvl="0"/>
            <a:endParaRPr lang="pl-PL" noProof="0"/>
          </a:p>
        </p:txBody>
      </p:sp>
      <p:sp>
        <p:nvSpPr>
          <p:cNvPr id="4" name="Date Placeholder 3">
            <a:extLst>
              <a:ext uri="{FF2B5EF4-FFF2-40B4-BE49-F238E27FC236}">
                <a16:creationId xmlns:a16="http://schemas.microsoft.com/office/drawing/2014/main" id="{C4EC01EF-DBE2-444D-9782-4C30774A7643}"/>
              </a:ext>
            </a:extLst>
          </p:cNvPr>
          <p:cNvSpPr>
            <a:spLocks noGrp="1"/>
          </p:cNvSpPr>
          <p:nvPr>
            <p:ph type="dt" sz="half" idx="10"/>
          </p:nvPr>
        </p:nvSpPr>
        <p:spPr/>
        <p:txBody>
          <a:bodyPr/>
          <a:lstStyle>
            <a:lvl1pPr>
              <a:defRPr/>
            </a:lvl1pPr>
          </a:lstStyle>
          <a:p>
            <a:pPr>
              <a:defRPr/>
            </a:pPr>
            <a:fld id="{0ED23793-3AFE-4212-83EB-A4EEEF15736E}" type="datetime1">
              <a:rPr lang="pl-PL"/>
              <a:pPr>
                <a:defRPr/>
              </a:pPr>
              <a:t>06.09.2019</a:t>
            </a:fld>
            <a:endParaRPr lang="en-US"/>
          </a:p>
        </p:txBody>
      </p:sp>
      <p:sp>
        <p:nvSpPr>
          <p:cNvPr id="5" name="Footer Placeholder 4">
            <a:extLst>
              <a:ext uri="{FF2B5EF4-FFF2-40B4-BE49-F238E27FC236}">
                <a16:creationId xmlns:a16="http://schemas.microsoft.com/office/drawing/2014/main" id="{35208D4E-7276-4F97-8FA7-B94823740A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541437-A987-4E1C-8E36-5E54C73A2809}"/>
              </a:ext>
            </a:extLst>
          </p:cNvPr>
          <p:cNvSpPr>
            <a:spLocks noGrp="1"/>
          </p:cNvSpPr>
          <p:nvPr>
            <p:ph type="sldNum" sz="quarter" idx="12"/>
          </p:nvPr>
        </p:nvSpPr>
        <p:spPr/>
        <p:txBody>
          <a:bodyPr/>
          <a:lstStyle>
            <a:lvl1pPr>
              <a:defRPr/>
            </a:lvl1pPr>
          </a:lstStyle>
          <a:p>
            <a:pPr>
              <a:defRPr/>
            </a:pPr>
            <a:fld id="{BD2F7F5F-F1B1-4BFD-A02D-A1F660B47F06}" type="slidenum">
              <a:rPr lang="en-US" altLang="pl-PL"/>
              <a:pPr>
                <a:defRPr/>
              </a:pPr>
              <a:t>‹#›</a:t>
            </a:fld>
            <a:endParaRPr lang="en-US" altLang="pl-PL"/>
          </a:p>
        </p:txBody>
      </p:sp>
    </p:spTree>
    <p:extLst>
      <p:ext uri="{BB962C8B-B14F-4D97-AF65-F5344CB8AC3E}">
        <p14:creationId xmlns:p14="http://schemas.microsoft.com/office/powerpoint/2010/main" val="2262240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abeli 2"/>
          <p:cNvSpPr>
            <a:spLocks noGrp="1"/>
          </p:cNvSpPr>
          <p:nvPr>
            <p:ph type="tbl" idx="1"/>
          </p:nvPr>
        </p:nvSpPr>
        <p:spPr>
          <a:xfrm>
            <a:off x="457200" y="1600200"/>
            <a:ext cx="8229600" cy="4525963"/>
          </a:xfrm>
        </p:spPr>
        <p:txBody>
          <a:bodyPr rtlCol="0">
            <a:normAutofit/>
          </a:bodyPr>
          <a:lstStyle/>
          <a:p>
            <a:pPr lvl="0"/>
            <a:endParaRPr lang="pl-PL" noProof="0"/>
          </a:p>
        </p:txBody>
      </p:sp>
      <p:sp>
        <p:nvSpPr>
          <p:cNvPr id="4" name="Date Placeholder 3">
            <a:extLst>
              <a:ext uri="{FF2B5EF4-FFF2-40B4-BE49-F238E27FC236}">
                <a16:creationId xmlns:a16="http://schemas.microsoft.com/office/drawing/2014/main" id="{C273ED0B-27D9-4EE0-9873-BF7769DE26AB}"/>
              </a:ext>
            </a:extLst>
          </p:cNvPr>
          <p:cNvSpPr>
            <a:spLocks noGrp="1"/>
          </p:cNvSpPr>
          <p:nvPr>
            <p:ph type="dt" sz="half" idx="10"/>
          </p:nvPr>
        </p:nvSpPr>
        <p:spPr/>
        <p:txBody>
          <a:bodyPr/>
          <a:lstStyle>
            <a:lvl1pPr>
              <a:defRPr/>
            </a:lvl1pPr>
          </a:lstStyle>
          <a:p>
            <a:pPr>
              <a:defRPr/>
            </a:pPr>
            <a:fld id="{78E1BD95-7F33-4F62-91E7-E6E925FEE2C9}" type="datetime1">
              <a:rPr lang="pl-PL"/>
              <a:pPr>
                <a:defRPr/>
              </a:pPr>
              <a:t>06.09.2019</a:t>
            </a:fld>
            <a:endParaRPr lang="en-US"/>
          </a:p>
        </p:txBody>
      </p:sp>
      <p:sp>
        <p:nvSpPr>
          <p:cNvPr id="5" name="Footer Placeholder 4">
            <a:extLst>
              <a:ext uri="{FF2B5EF4-FFF2-40B4-BE49-F238E27FC236}">
                <a16:creationId xmlns:a16="http://schemas.microsoft.com/office/drawing/2014/main" id="{1AE26C18-D955-4EE1-BAA1-CFFF22BFBA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958EF0-5671-4EF7-8645-A39B0CB8CBD2}"/>
              </a:ext>
            </a:extLst>
          </p:cNvPr>
          <p:cNvSpPr>
            <a:spLocks noGrp="1"/>
          </p:cNvSpPr>
          <p:nvPr>
            <p:ph type="sldNum" sz="quarter" idx="12"/>
          </p:nvPr>
        </p:nvSpPr>
        <p:spPr/>
        <p:txBody>
          <a:bodyPr/>
          <a:lstStyle>
            <a:lvl1pPr>
              <a:defRPr/>
            </a:lvl1pPr>
          </a:lstStyle>
          <a:p>
            <a:pPr>
              <a:defRPr/>
            </a:pPr>
            <a:fld id="{D2F6C32F-EEA2-4FDA-8070-1C9F68F338E4}" type="slidenum">
              <a:rPr lang="en-US" altLang="pl-PL"/>
              <a:pPr>
                <a:defRPr/>
              </a:pPr>
              <a:t>‹#›</a:t>
            </a:fld>
            <a:endParaRPr lang="en-US" altLang="pl-PL"/>
          </a:p>
        </p:txBody>
      </p:sp>
    </p:spTree>
    <p:extLst>
      <p:ext uri="{BB962C8B-B14F-4D97-AF65-F5344CB8AC3E}">
        <p14:creationId xmlns:p14="http://schemas.microsoft.com/office/powerpoint/2010/main" val="1521279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Date Placeholder 3">
            <a:extLst>
              <a:ext uri="{FF2B5EF4-FFF2-40B4-BE49-F238E27FC236}">
                <a16:creationId xmlns:a16="http://schemas.microsoft.com/office/drawing/2014/main" id="{C285DF9B-7CB4-44B3-84D6-1BA5015AC37A}"/>
              </a:ext>
            </a:extLst>
          </p:cNvPr>
          <p:cNvSpPr>
            <a:spLocks noGrp="1"/>
          </p:cNvSpPr>
          <p:nvPr>
            <p:ph type="dt" sz="half" idx="10"/>
          </p:nvPr>
        </p:nvSpPr>
        <p:spPr/>
        <p:txBody>
          <a:bodyPr/>
          <a:lstStyle>
            <a:lvl1pPr>
              <a:defRPr/>
            </a:lvl1pPr>
          </a:lstStyle>
          <a:p>
            <a:pPr>
              <a:defRPr/>
            </a:pPr>
            <a:fld id="{1D2732CC-A199-4407-A2FA-4AE7D62CEE04}" type="datetime1">
              <a:rPr lang="en-US"/>
              <a:pPr>
                <a:defRPr/>
              </a:pPr>
              <a:t>9/6/2019</a:t>
            </a:fld>
            <a:endParaRPr lang="en-US"/>
          </a:p>
        </p:txBody>
      </p:sp>
      <p:sp>
        <p:nvSpPr>
          <p:cNvPr id="4" name="Footer Placeholder 4">
            <a:extLst>
              <a:ext uri="{FF2B5EF4-FFF2-40B4-BE49-F238E27FC236}">
                <a16:creationId xmlns:a16="http://schemas.microsoft.com/office/drawing/2014/main" id="{1B67DB54-2088-4E66-9354-F6091CA3D95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83879D4-73C6-4E1F-B37D-0A75AD48977A}"/>
              </a:ext>
            </a:extLst>
          </p:cNvPr>
          <p:cNvSpPr>
            <a:spLocks noGrp="1"/>
          </p:cNvSpPr>
          <p:nvPr>
            <p:ph type="sldNum" sz="quarter" idx="12"/>
          </p:nvPr>
        </p:nvSpPr>
        <p:spPr/>
        <p:txBody>
          <a:bodyPr/>
          <a:lstStyle>
            <a:lvl1pPr>
              <a:defRPr/>
            </a:lvl1pPr>
          </a:lstStyle>
          <a:p>
            <a:pPr>
              <a:defRPr/>
            </a:pPr>
            <a:fld id="{CB0F9AA1-156D-4038-B882-D22E18F24871}" type="slidenum">
              <a:rPr lang="en-US" altLang="pl-PL"/>
              <a:pPr>
                <a:defRPr/>
              </a:pPr>
              <a:t>‹#›</a:t>
            </a:fld>
            <a:endParaRPr lang="en-US" altLang="pl-PL"/>
          </a:p>
        </p:txBody>
      </p:sp>
    </p:spTree>
    <p:extLst>
      <p:ext uri="{BB962C8B-B14F-4D97-AF65-F5344CB8AC3E}">
        <p14:creationId xmlns:p14="http://schemas.microsoft.com/office/powerpoint/2010/main" val="2955336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71E89B95-F983-48B2-83A7-6E469A702E30}"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1858443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1E89B95-F983-48B2-83A7-6E469A702E30}"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3810975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71E89B95-F983-48B2-83A7-6E469A702E30}"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334107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71E89B95-F983-48B2-83A7-6E469A702E30}" type="datetimeFigureOut">
              <a:rPr lang="pl-PL" smtClean="0"/>
              <a:t>06.09.2019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2701618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71E89B95-F983-48B2-83A7-6E469A702E30}" type="datetimeFigureOut">
              <a:rPr lang="pl-PL" smtClean="0"/>
              <a:t>06.09.2019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338946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71E89B95-F983-48B2-83A7-6E469A702E30}" type="datetimeFigureOut">
              <a:rPr lang="pl-PL" smtClean="0"/>
              <a:t>06.09.2019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2886679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1E89B95-F983-48B2-83A7-6E469A702E30}" type="datetimeFigureOut">
              <a:rPr lang="pl-PL" smtClean="0"/>
              <a:t>06.09.2019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40A3AEE-819A-49BC-A4AE-29F85F7658AD}" type="slidenum">
              <a:rPr lang="pl-PL" smtClean="0"/>
              <a:t>‹#›</a:t>
            </a:fld>
            <a:endParaRPr lang="pl-PL"/>
          </a:p>
        </p:txBody>
      </p:sp>
      <p:grpSp>
        <p:nvGrpSpPr>
          <p:cNvPr id="5" name="Grupa 4"/>
          <p:cNvGrpSpPr/>
          <p:nvPr userDrawn="1"/>
        </p:nvGrpSpPr>
        <p:grpSpPr>
          <a:xfrm>
            <a:off x="990000" y="5614491"/>
            <a:ext cx="7164000" cy="1090605"/>
            <a:chOff x="990000" y="5407900"/>
            <a:chExt cx="7164000" cy="1090605"/>
          </a:xfrm>
        </p:grpSpPr>
        <p:sp>
          <p:nvSpPr>
            <p:cNvPr id="6" name="pole tekstowe 5"/>
            <p:cNvSpPr txBox="1"/>
            <p:nvPr/>
          </p:nvSpPr>
          <p:spPr>
            <a:xfrm>
              <a:off x="1621019" y="6221506"/>
              <a:ext cx="5901962" cy="276999"/>
            </a:xfrm>
            <a:prstGeom prst="rect">
              <a:avLst/>
            </a:prstGeom>
            <a:noFill/>
          </p:spPr>
          <p:txBody>
            <a:bodyPr wrap="square" rtlCol="0">
              <a:spAutoFit/>
            </a:bodyPr>
            <a:lstStyle/>
            <a:p>
              <a:pPr algn="ctr"/>
              <a:r>
                <a:rPr lang="pl-PL" sz="1200" dirty="0">
                  <a:latin typeface="+mj-lt"/>
                </a:rPr>
                <a:t>Projekt współfinansowany przez Unię Europejską z Europejskiego Funduszu Społecznego</a:t>
              </a: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000" y="5407900"/>
              <a:ext cx="7164000" cy="825698"/>
            </a:xfrm>
            <a:prstGeom prst="rect">
              <a:avLst/>
            </a:prstGeom>
          </p:spPr>
        </p:pic>
      </p:grpSp>
    </p:spTree>
    <p:extLst>
      <p:ext uri="{BB962C8B-B14F-4D97-AF65-F5344CB8AC3E}">
        <p14:creationId xmlns:p14="http://schemas.microsoft.com/office/powerpoint/2010/main" val="4003171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1E89B95-F983-48B2-83A7-6E469A702E30}" type="datetimeFigureOut">
              <a:rPr lang="pl-PL" smtClean="0"/>
              <a:t>06.09.2019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2250079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1E89B95-F983-48B2-83A7-6E469A702E30}" type="datetimeFigureOut">
              <a:rPr lang="pl-PL" smtClean="0"/>
              <a:t>06.09.2019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3030142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1E89B95-F983-48B2-83A7-6E469A702E30}"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4080065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1E89B95-F983-48B2-83A7-6E469A702E30}"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0A3AEE-819A-49BC-A4AE-29F85F7658AD}" type="slidenum">
              <a:rPr lang="pl-PL" smtClean="0"/>
              <a:t>‹#›</a:t>
            </a:fld>
            <a:endParaRPr lang="pl-PL"/>
          </a:p>
        </p:txBody>
      </p:sp>
    </p:spTree>
    <p:extLst>
      <p:ext uri="{BB962C8B-B14F-4D97-AF65-F5344CB8AC3E}">
        <p14:creationId xmlns:p14="http://schemas.microsoft.com/office/powerpoint/2010/main" val="47804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06.09.2019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D17FA3B-C404-4317-B0BC-953931111309}" type="datetimeFigureOut">
              <a:rPr lang="pl-PL" smtClean="0"/>
              <a:t>06.09.2019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D17FA3B-C404-4317-B0BC-953931111309}" type="datetimeFigureOut">
              <a:rPr lang="pl-PL" smtClean="0"/>
              <a:t>06.09.2019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D17FA3B-C404-4317-B0BC-953931111309}" type="datetimeFigureOut">
              <a:rPr lang="pl-PL" smtClean="0"/>
              <a:t>06.09.2019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06.09.2019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06.09.2019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06.09.2019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06.09.2019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7" r:id="rId16"/>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89B95-F983-48B2-83A7-6E469A702E30}" type="datetimeFigureOut">
              <a:rPr lang="pl-PL" smtClean="0"/>
              <a:t>06.09.2019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A3AEE-819A-49BC-A4AE-29F85F7658AD}" type="slidenum">
              <a:rPr lang="pl-PL" smtClean="0"/>
              <a:t>‹#›</a:t>
            </a:fld>
            <a:endParaRPr lang="pl-PL"/>
          </a:p>
        </p:txBody>
      </p:sp>
    </p:spTree>
    <p:extLst>
      <p:ext uri="{BB962C8B-B14F-4D97-AF65-F5344CB8AC3E}">
        <p14:creationId xmlns:p14="http://schemas.microsoft.com/office/powerpoint/2010/main" val="529226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6.e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oleObject" Target="../embeddings/oleObject10.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8.emf"/><Relationship Id="rId4" Type="http://schemas.openxmlformats.org/officeDocument/2006/relationships/oleObject" Target="../embeddings/oleObject11.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pl/url?sa=i&amp;rct=j&amp;q=&amp;esrc=s&amp;frm=1&amp;source=images&amp;cd=&amp;cad=rja&amp;uact=8&amp;ved=0CAcQjRw&amp;url=http%3A%2F%2Fwww.pi.gov.pl%2Fparp%2Fchapter_86197.asp%3Fsoid%3D512F1753D6E94CACB530D5956EB80656&amp;ei=JwVpVI3KFtbvaLGggIAP&amp;bvm=bv.79142246,d.d2s&amp;psig=AFQjCNGB4CgPxjnPspM0ISaYnR8fCYgP1w&amp;ust=1416255112660780"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328" y="548680"/>
            <a:ext cx="1748857" cy="1536642"/>
          </a:xfrm>
          <a:prstGeom prst="rect">
            <a:avLst/>
          </a:prstGeom>
        </p:spPr>
      </p:pic>
      <p:sp>
        <p:nvSpPr>
          <p:cNvPr id="6" name="Rectangle 1"/>
          <p:cNvSpPr>
            <a:spLocks noChangeArrowheads="1"/>
          </p:cNvSpPr>
          <p:nvPr/>
        </p:nvSpPr>
        <p:spPr bwMode="auto">
          <a:xfrm>
            <a:off x="590033" y="2542745"/>
            <a:ext cx="79640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pl-PL" altLang="pl-PL" sz="2800" b="1" dirty="0">
                <a:solidFill>
                  <a:srgbClr val="FFC000"/>
                </a:solidFill>
                <a:latin typeface="Century Gothic" panose="020B0502020202020204" pitchFamily="34" charset="0"/>
                <a:cs typeface="Arial" pitchFamily="34" charset="0"/>
              </a:rPr>
              <a:t>Analiza ekonomiczna i finansowa w studium </a:t>
            </a:r>
          </a:p>
          <a:p>
            <a:pPr lvl="0" algn="ctr" eaLnBrk="0" fontAlgn="base" hangingPunct="0">
              <a:spcBef>
                <a:spcPct val="0"/>
              </a:spcBef>
              <a:spcAft>
                <a:spcPct val="0"/>
              </a:spcAft>
            </a:pPr>
            <a:r>
              <a:rPr lang="pl-PL" altLang="pl-PL" sz="2800" b="1" dirty="0">
                <a:solidFill>
                  <a:srgbClr val="FFC000"/>
                </a:solidFill>
                <a:latin typeface="Century Gothic" panose="020B0502020202020204" pitchFamily="34" charset="0"/>
                <a:cs typeface="Arial" pitchFamily="34" charset="0"/>
              </a:rPr>
              <a:t>wykonalności</a:t>
            </a:r>
          </a:p>
          <a:p>
            <a:pPr lvl="0" algn="ctr" eaLnBrk="0" fontAlgn="base" hangingPunct="0">
              <a:spcBef>
                <a:spcPct val="0"/>
              </a:spcBef>
              <a:spcAft>
                <a:spcPct val="0"/>
              </a:spcAft>
            </a:pPr>
            <a:endParaRPr lang="pl-PL" altLang="pl-PL" sz="2800" b="1" dirty="0">
              <a:solidFill>
                <a:srgbClr val="FFC000"/>
              </a:solidFill>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pl-PL" altLang="pl-PL" sz="2800" b="1" dirty="0">
                <a:solidFill>
                  <a:srgbClr val="FFC000"/>
                </a:solidFill>
                <a:latin typeface="Century Gothic" panose="020B0502020202020204" pitchFamily="34" charset="0"/>
                <a:cs typeface="Arial" pitchFamily="34" charset="0"/>
              </a:rPr>
              <a:t>Trener: dr Artur Bartoszewicz</a:t>
            </a:r>
          </a:p>
          <a:p>
            <a:pPr marL="0" marR="0" lvl="0" indent="0" algn="ctr" defTabSz="914400" rtl="0" eaLnBrk="0" fontAlgn="base" latinLnBrk="0" hangingPunct="0">
              <a:lnSpc>
                <a:spcPct val="100000"/>
              </a:lnSpc>
              <a:spcBef>
                <a:spcPct val="0"/>
              </a:spcBef>
              <a:spcAft>
                <a:spcPct val="0"/>
              </a:spcAft>
              <a:buClrTx/>
              <a:buSzTx/>
              <a:buFontTx/>
              <a:buNone/>
              <a:tabLst/>
              <a:defRPr/>
            </a:pPr>
            <a:r>
              <a:rPr lang="pl-PL" altLang="pl-PL" sz="2800" b="1" dirty="0">
                <a:solidFill>
                  <a:srgbClr val="FFC000"/>
                </a:solidFill>
                <a:latin typeface="Century Gothic" panose="020B0502020202020204" pitchFamily="34" charset="0"/>
                <a:cs typeface="Arial" pitchFamily="34" charset="0"/>
              </a:rPr>
              <a:t>Łódź, 5 września 2019 r.</a:t>
            </a:r>
          </a:p>
        </p:txBody>
      </p:sp>
    </p:spTree>
    <p:extLst>
      <p:ext uri="{BB962C8B-B14F-4D97-AF65-F5344CB8AC3E}">
        <p14:creationId xmlns:p14="http://schemas.microsoft.com/office/powerpoint/2010/main" val="384246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1F771B4-DC30-48DB-8CAC-30A54C06B0E7}"/>
              </a:ext>
            </a:extLst>
          </p:cNvPr>
          <p:cNvSpPr>
            <a:spLocks noGrp="1" noChangeArrowheads="1"/>
          </p:cNvSpPr>
          <p:nvPr>
            <p:ph type="title"/>
          </p:nvPr>
        </p:nvSpPr>
        <p:spPr>
          <a:xfrm>
            <a:off x="395288" y="908050"/>
            <a:ext cx="8229600" cy="769938"/>
          </a:xfrm>
        </p:spPr>
        <p:txBody>
          <a:bodyPr/>
          <a:lstStyle/>
          <a:p>
            <a:pPr marL="484188" algn="r">
              <a:defRPr/>
            </a:pPr>
            <a:r>
              <a:rPr lang="pl-PL" altLang="pl-PL" sz="2500" b="1" dirty="0">
                <a:solidFill>
                  <a:srgbClr val="FFC000"/>
                </a:solidFill>
                <a:latin typeface="Century Gothic" panose="020B0502020202020204" pitchFamily="34" charset="0"/>
                <a:ea typeface="+mn-ea"/>
                <a:cs typeface="Arial" pitchFamily="34" charset="0"/>
              </a:rPr>
              <a:t>Misja </a:t>
            </a:r>
          </a:p>
        </p:txBody>
      </p:sp>
      <p:sp>
        <p:nvSpPr>
          <p:cNvPr id="24579" name="Rectangle 3">
            <a:extLst>
              <a:ext uri="{FF2B5EF4-FFF2-40B4-BE49-F238E27FC236}">
                <a16:creationId xmlns:a16="http://schemas.microsoft.com/office/drawing/2014/main" id="{DAF7199E-EF7B-4916-88D8-7203EB15B4E3}"/>
              </a:ext>
            </a:extLst>
          </p:cNvPr>
          <p:cNvSpPr>
            <a:spLocks noGrp="1" noChangeArrowheads="1"/>
          </p:cNvSpPr>
          <p:nvPr>
            <p:ph idx="1"/>
          </p:nvPr>
        </p:nvSpPr>
        <p:spPr>
          <a:xfrm>
            <a:off x="457200" y="3429000"/>
            <a:ext cx="8229600" cy="2895600"/>
          </a:xfrm>
        </p:spPr>
        <p:txBody>
          <a:bodyPr rtlCol="0">
            <a:normAutofit fontScale="85000" lnSpcReduction="20000"/>
          </a:bodyPr>
          <a:lstStyle/>
          <a:p>
            <a:pPr algn="just" eaLnBrk="1" fontAlgn="auto" hangingPunct="1">
              <a:spcAft>
                <a:spcPts val="0"/>
              </a:spcAft>
              <a:defRPr/>
            </a:pPr>
            <a:r>
              <a:rPr lang="pl-PL" sz="3400" dirty="0">
                <a:latin typeface="Cambria" pitchFamily="18" charset="0"/>
                <a:ea typeface="MS PGothic" pitchFamily="34" charset="-128"/>
                <a:cs typeface="+mj-cs"/>
              </a:rPr>
              <a:t>Określa powód istnienia, który jest kluczowy i najistotniejszy.</a:t>
            </a:r>
          </a:p>
          <a:p>
            <a:pPr algn="just" eaLnBrk="1" fontAlgn="auto" hangingPunct="1">
              <a:spcAft>
                <a:spcPts val="0"/>
              </a:spcAft>
              <a:buFontTx/>
              <a:buNone/>
              <a:defRPr/>
            </a:pPr>
            <a:endParaRPr lang="pl-PL" sz="3400" dirty="0">
              <a:latin typeface="Cambria" pitchFamily="18" charset="0"/>
              <a:ea typeface="MS PGothic" pitchFamily="34" charset="-128"/>
              <a:cs typeface="+mj-cs"/>
            </a:endParaRPr>
          </a:p>
          <a:p>
            <a:pPr algn="just" eaLnBrk="1" fontAlgn="auto" hangingPunct="1">
              <a:spcAft>
                <a:spcPts val="0"/>
              </a:spcAft>
              <a:defRPr/>
            </a:pPr>
            <a:r>
              <a:rPr lang="pl-PL" sz="3400" dirty="0">
                <a:latin typeface="Cambria" pitchFamily="18" charset="0"/>
                <a:ea typeface="MS PGothic" pitchFamily="34" charset="-128"/>
                <a:cs typeface="+mj-cs"/>
              </a:rPr>
              <a:t>Opisuje cele człowieka/organizacji (podstawowe funkcje pełnione dla społeczeństwa/gospodarki/ przestrzeni) w zakresie „świadczonych usług” dla swoich klientów. </a:t>
            </a:r>
          </a:p>
          <a:p>
            <a:pPr eaLnBrk="1" fontAlgn="auto" hangingPunct="1">
              <a:spcAft>
                <a:spcPts val="0"/>
              </a:spcAft>
              <a:defRPr/>
            </a:pPr>
            <a:endParaRPr lang="pl-PL" dirty="0"/>
          </a:p>
        </p:txBody>
      </p:sp>
      <p:sp>
        <p:nvSpPr>
          <p:cNvPr id="27652" name="Symbol zastępczy numeru slajdu 3">
            <a:extLst>
              <a:ext uri="{FF2B5EF4-FFF2-40B4-BE49-F238E27FC236}">
                <a16:creationId xmlns:a16="http://schemas.microsoft.com/office/drawing/2014/main" id="{3950FB43-9596-426D-9770-976FE90511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E57BED-327E-4819-B950-40E82155C81D}" type="slidenum">
              <a:rPr lang="pl-PL" altLang="pl-PL" sz="1200" smtClean="0">
                <a:solidFill>
                  <a:srgbClr val="898989"/>
                </a:solidFill>
                <a:latin typeface="Arial" panose="020B0604020202020204" pitchFamily="34" charset="0"/>
                <a:ea typeface="MS PGothic" panose="020B0600070205080204" pitchFamily="34" charset="-128"/>
              </a:rPr>
              <a:pPr>
                <a:spcBef>
                  <a:spcPct val="0"/>
                </a:spcBef>
                <a:buFontTx/>
                <a:buNone/>
              </a:pPr>
              <a:t>10</a:t>
            </a:fld>
            <a:endParaRPr lang="pl-PL" altLang="pl-PL" sz="1200">
              <a:solidFill>
                <a:srgbClr val="898989"/>
              </a:solidFill>
              <a:latin typeface="Arial" panose="020B0604020202020204" pitchFamily="34" charset="0"/>
              <a:ea typeface="MS PGothic" panose="020B0600070205080204" pitchFamily="34" charset="-128"/>
            </a:endParaRPr>
          </a:p>
        </p:txBody>
      </p:sp>
      <p:pic>
        <p:nvPicPr>
          <p:cNvPr id="27653" name="Picture 6" descr="http://1.bp.blogspot.com/-pYUTTouIWck/TchEa-qI8fI/AAAAAAAAAnc/o1lTDKby5NE/s1600/ping.jpg">
            <a:extLst>
              <a:ext uri="{FF2B5EF4-FFF2-40B4-BE49-F238E27FC236}">
                <a16:creationId xmlns:a16="http://schemas.microsoft.com/office/drawing/2014/main" id="{8D360E2A-A7EF-4459-8431-9BC0993A3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262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ytuł 1">
            <a:extLst>
              <a:ext uri="{FF2B5EF4-FFF2-40B4-BE49-F238E27FC236}">
                <a16:creationId xmlns:a16="http://schemas.microsoft.com/office/drawing/2014/main" id="{DC7E5EE9-76D8-4297-84AC-1AF17558ACFD}"/>
              </a:ext>
            </a:extLst>
          </p:cNvPr>
          <p:cNvSpPr>
            <a:spLocks noGrp="1"/>
          </p:cNvSpPr>
          <p:nvPr>
            <p:ph type="title"/>
          </p:nvPr>
        </p:nvSpPr>
        <p:spPr>
          <a:xfrm>
            <a:off x="250825" y="549275"/>
            <a:ext cx="8642350" cy="868363"/>
          </a:xfrm>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FINANSOWY ZWROT Z INWESTYCJI</a:t>
            </a:r>
          </a:p>
        </p:txBody>
      </p:sp>
      <p:sp>
        <p:nvSpPr>
          <p:cNvPr id="188419" name="Symbol zastępczy zawartości 2">
            <a:extLst>
              <a:ext uri="{FF2B5EF4-FFF2-40B4-BE49-F238E27FC236}">
                <a16:creationId xmlns:a16="http://schemas.microsoft.com/office/drawing/2014/main" id="{F6F10231-9929-43F1-8587-C9A201600227}"/>
              </a:ext>
            </a:extLst>
          </p:cNvPr>
          <p:cNvSpPr>
            <a:spLocks noGrp="1"/>
          </p:cNvSpPr>
          <p:nvPr>
            <p:ph idx="1"/>
          </p:nvPr>
        </p:nvSpPr>
        <p:spPr>
          <a:xfrm>
            <a:off x="250825" y="1711325"/>
            <a:ext cx="8642350" cy="3157538"/>
          </a:xfrm>
        </p:spPr>
        <p:txBody>
          <a:body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Po zgromadzeniu danych dotyczących kosztów inwestycji, kosztów i przychodów operacyjnych, następnym logicznym krokiem w analizie finansowej jest ewaluacja finansowego zwrotu z inwestycji</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Wymagane wskaźniki do sprawdzenia efektywności finansowej projektu to:</a:t>
            </a:r>
          </a:p>
          <a:p>
            <a:pPr lvl="1" algn="just" eaLnBrk="1" hangingPunct="1">
              <a:lnSpc>
                <a:spcPct val="150000"/>
              </a:lnSpc>
            </a:pPr>
            <a:r>
              <a:rPr lang="pl-PL" altLang="pl-PL" sz="1600">
                <a:latin typeface="Tahoma" panose="020B0604030504040204" pitchFamily="34" charset="0"/>
                <a:cs typeface="Tahoma" panose="020B0604030504040204" pitchFamily="34" charset="0"/>
              </a:rPr>
              <a:t>finansowa zaktualizowana wartość netto (FNPV) projektu, a także</a:t>
            </a:r>
          </a:p>
          <a:p>
            <a:pPr lvl="1" algn="just" eaLnBrk="1" hangingPunct="1">
              <a:lnSpc>
                <a:spcPct val="150000"/>
              </a:lnSpc>
            </a:pPr>
            <a:r>
              <a:rPr lang="pl-PL" altLang="pl-PL" sz="1600">
                <a:latin typeface="Tahoma" panose="020B0604030504040204" pitchFamily="34" charset="0"/>
                <a:cs typeface="Tahoma" panose="020B0604030504040204" pitchFamily="34" charset="0"/>
              </a:rPr>
              <a:t>finansowa wewnętrzna stopa zwrotu (FRR)</a:t>
            </a:r>
          </a:p>
        </p:txBody>
      </p:sp>
      <p:sp>
        <p:nvSpPr>
          <p:cNvPr id="188420" name="Symbol zastępczy numeru slajdu 3">
            <a:extLst>
              <a:ext uri="{FF2B5EF4-FFF2-40B4-BE49-F238E27FC236}">
                <a16:creationId xmlns:a16="http://schemas.microsoft.com/office/drawing/2014/main" id="{60C4CC88-51E3-4F52-A8B2-489C9778D9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D5EFE8-9302-42D5-8287-63FDFF7019C0}" type="slidenum">
              <a:rPr lang="pl-PL" altLang="pl-PL" sz="1200" smtClean="0">
                <a:solidFill>
                  <a:srgbClr val="898989"/>
                </a:solidFill>
                <a:latin typeface="Arial" panose="020B0604020202020204" pitchFamily="34" charset="0"/>
              </a:rPr>
              <a:pPr>
                <a:spcBef>
                  <a:spcPct val="0"/>
                </a:spcBef>
                <a:buFontTx/>
                <a:buNone/>
              </a:pPr>
              <a:t>100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ytuł 1">
            <a:extLst>
              <a:ext uri="{FF2B5EF4-FFF2-40B4-BE49-F238E27FC236}">
                <a16:creationId xmlns:a16="http://schemas.microsoft.com/office/drawing/2014/main" id="{F29F0D26-FC13-452A-B34E-163227599B18}"/>
              </a:ext>
            </a:extLst>
          </p:cNvPr>
          <p:cNvSpPr>
            <a:spLocks noGrp="1"/>
          </p:cNvSpPr>
          <p:nvPr>
            <p:ph type="title"/>
          </p:nvPr>
        </p:nvSpPr>
        <p:spPr>
          <a:xfrm>
            <a:off x="250825" y="549275"/>
            <a:ext cx="8642350" cy="868363"/>
          </a:xfrm>
        </p:spPr>
        <p:txBody>
          <a:bodyPr vert="horz" lIns="91440" tIns="45720" rIns="91440" bIns="45720" rtlCol="0" anchor="ctr">
            <a:normAutofit fontScale="90000"/>
          </a:bodyPr>
          <a:lstStyle/>
          <a:p>
            <a:pPr algn="l"/>
            <a:r>
              <a:rPr lang="pl-PL" altLang="pl-PL" sz="2800" b="1" dirty="0">
                <a:solidFill>
                  <a:srgbClr val="FFC000"/>
                </a:solidFill>
                <a:latin typeface="Century Gothic" panose="020B0502020202020204" pitchFamily="34" charset="0"/>
                <a:ea typeface="+mn-ea"/>
                <a:cs typeface="Arial" pitchFamily="34" charset="0"/>
              </a:rPr>
              <a:t>EWALUACJA FINANSOWEGO ZWROTU Z INWESTYCJI </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(MLN EURO)</a:t>
            </a:r>
          </a:p>
        </p:txBody>
      </p:sp>
      <p:sp>
        <p:nvSpPr>
          <p:cNvPr id="189443" name="Symbol zastępczy numeru slajdu 3">
            <a:extLst>
              <a:ext uri="{FF2B5EF4-FFF2-40B4-BE49-F238E27FC236}">
                <a16:creationId xmlns:a16="http://schemas.microsoft.com/office/drawing/2014/main" id="{595CD076-1D94-45C3-8F92-3C22B99374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8F31B6-19AA-4A9C-A98C-D99A9FE14DF7}" type="slidenum">
              <a:rPr lang="pl-PL" altLang="pl-PL" sz="1200" smtClean="0">
                <a:solidFill>
                  <a:srgbClr val="898989"/>
                </a:solidFill>
                <a:latin typeface="Arial" panose="020B0604020202020204" pitchFamily="34" charset="0"/>
              </a:rPr>
              <a:pPr>
                <a:spcBef>
                  <a:spcPct val="0"/>
                </a:spcBef>
                <a:buFontTx/>
                <a:buNone/>
              </a:pPr>
              <a:t>101</a:t>
            </a:fld>
            <a:endParaRPr lang="pl-PL" altLang="pl-PL" sz="1200">
              <a:solidFill>
                <a:srgbClr val="898989"/>
              </a:solidFill>
              <a:latin typeface="Arial" panose="020B0604020202020204" pitchFamily="34" charset="0"/>
            </a:endParaRPr>
          </a:p>
        </p:txBody>
      </p:sp>
      <p:pic>
        <p:nvPicPr>
          <p:cNvPr id="189444" name="Picture 2">
            <a:extLst>
              <a:ext uri="{FF2B5EF4-FFF2-40B4-BE49-F238E27FC236}">
                <a16:creationId xmlns:a16="http://schemas.microsoft.com/office/drawing/2014/main" id="{670C49F6-B509-4C58-AEB5-37961EC4B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6100"/>
            <a:ext cx="9107488"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ytuł 1">
            <a:extLst>
              <a:ext uri="{FF2B5EF4-FFF2-40B4-BE49-F238E27FC236}">
                <a16:creationId xmlns:a16="http://schemas.microsoft.com/office/drawing/2014/main" id="{31F5B56D-54B9-4793-AB1F-5BE22223DDAA}"/>
              </a:ext>
            </a:extLst>
          </p:cNvPr>
          <p:cNvSpPr>
            <a:spLocks noGrp="1"/>
          </p:cNvSpPr>
          <p:nvPr>
            <p:ph type="title"/>
          </p:nvPr>
        </p:nvSpPr>
        <p:spPr>
          <a:xfrm>
            <a:off x="250825" y="549275"/>
            <a:ext cx="8642350" cy="868363"/>
          </a:xfrm>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ŹRÓDŁA FINANSOWANIA (MLN EURO)</a:t>
            </a:r>
          </a:p>
        </p:txBody>
      </p:sp>
      <p:sp>
        <p:nvSpPr>
          <p:cNvPr id="191491" name="Symbol zastępczy numeru slajdu 3">
            <a:extLst>
              <a:ext uri="{FF2B5EF4-FFF2-40B4-BE49-F238E27FC236}">
                <a16:creationId xmlns:a16="http://schemas.microsoft.com/office/drawing/2014/main" id="{E337D189-0C20-4DCD-954D-230D7EBD11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10F894-FD98-4422-9AB9-B5C0E97F7C80}" type="slidenum">
              <a:rPr lang="pl-PL" altLang="pl-PL" sz="1200" smtClean="0">
                <a:solidFill>
                  <a:srgbClr val="898989"/>
                </a:solidFill>
                <a:latin typeface="Arial" panose="020B0604020202020204" pitchFamily="34" charset="0"/>
              </a:rPr>
              <a:pPr>
                <a:spcBef>
                  <a:spcPct val="0"/>
                </a:spcBef>
                <a:buFontTx/>
                <a:buNone/>
              </a:pPr>
              <a:t>102</a:t>
            </a:fld>
            <a:endParaRPr lang="pl-PL" altLang="pl-PL" sz="1200">
              <a:solidFill>
                <a:srgbClr val="898989"/>
              </a:solidFill>
              <a:latin typeface="Arial" panose="020B0604020202020204" pitchFamily="34" charset="0"/>
            </a:endParaRPr>
          </a:p>
        </p:txBody>
      </p:sp>
      <p:pic>
        <p:nvPicPr>
          <p:cNvPr id="191492" name="Picture 2">
            <a:extLst>
              <a:ext uri="{FF2B5EF4-FFF2-40B4-BE49-F238E27FC236}">
                <a16:creationId xmlns:a16="http://schemas.microsoft.com/office/drawing/2014/main" id="{5674DB47-659E-4E8E-8403-2D580831B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547813"/>
            <a:ext cx="9072562"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ytuł 1">
            <a:extLst>
              <a:ext uri="{FF2B5EF4-FFF2-40B4-BE49-F238E27FC236}">
                <a16:creationId xmlns:a16="http://schemas.microsoft.com/office/drawing/2014/main" id="{C3CA40E9-26F1-4B2C-B997-F2DD59A31004}"/>
              </a:ext>
            </a:extLst>
          </p:cNvPr>
          <p:cNvSpPr>
            <a:spLocks noGrp="1"/>
          </p:cNvSpPr>
          <p:nvPr>
            <p:ph type="title"/>
          </p:nvPr>
        </p:nvSpPr>
        <p:spPr>
          <a:xfrm>
            <a:off x="250825" y="549275"/>
            <a:ext cx="8642350" cy="868363"/>
          </a:xfrm>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TRWAŁOŚĆ FINANSOWA (MLN EURO)</a:t>
            </a:r>
          </a:p>
        </p:txBody>
      </p:sp>
      <p:sp>
        <p:nvSpPr>
          <p:cNvPr id="192515" name="Symbol zastępczy numeru slajdu 3">
            <a:extLst>
              <a:ext uri="{FF2B5EF4-FFF2-40B4-BE49-F238E27FC236}">
                <a16:creationId xmlns:a16="http://schemas.microsoft.com/office/drawing/2014/main" id="{1EB875FC-F49F-467E-9A32-D8D59328BD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FE9C81-4A63-4E69-A92D-066E11E74A7A}" type="slidenum">
              <a:rPr lang="pl-PL" altLang="pl-PL" sz="1200" smtClean="0">
                <a:solidFill>
                  <a:srgbClr val="898989"/>
                </a:solidFill>
                <a:latin typeface="Arial" panose="020B0604020202020204" pitchFamily="34" charset="0"/>
              </a:rPr>
              <a:pPr>
                <a:spcBef>
                  <a:spcPct val="0"/>
                </a:spcBef>
                <a:buFontTx/>
                <a:buNone/>
              </a:pPr>
              <a:t>103</a:t>
            </a:fld>
            <a:endParaRPr lang="pl-PL" altLang="pl-PL" sz="1200">
              <a:solidFill>
                <a:srgbClr val="898989"/>
              </a:solidFill>
              <a:latin typeface="Arial" panose="020B0604020202020204" pitchFamily="34" charset="0"/>
            </a:endParaRPr>
          </a:p>
        </p:txBody>
      </p:sp>
      <p:pic>
        <p:nvPicPr>
          <p:cNvPr id="192516" name="Picture 2">
            <a:extLst>
              <a:ext uri="{FF2B5EF4-FFF2-40B4-BE49-F238E27FC236}">
                <a16:creationId xmlns:a16="http://schemas.microsoft.com/office/drawing/2014/main" id="{14B684C5-5E8B-4702-91B3-FF77B6E11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84313"/>
            <a:ext cx="8856663"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ytuł 1">
            <a:extLst>
              <a:ext uri="{FF2B5EF4-FFF2-40B4-BE49-F238E27FC236}">
                <a16:creationId xmlns:a16="http://schemas.microsoft.com/office/drawing/2014/main" id="{ECBF9254-83C9-4BBE-8146-770AC41AC863}"/>
              </a:ext>
            </a:extLst>
          </p:cNvPr>
          <p:cNvSpPr>
            <a:spLocks noGrp="1"/>
          </p:cNvSpPr>
          <p:nvPr>
            <p:ph type="title"/>
          </p:nvPr>
        </p:nvSpPr>
        <p:spPr>
          <a:xfrm>
            <a:off x="250825" y="549275"/>
            <a:ext cx="8642350" cy="868363"/>
          </a:xfrm>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PROJEKT NIETRWAŁY FINANSOWO</a:t>
            </a:r>
          </a:p>
        </p:txBody>
      </p:sp>
      <p:sp>
        <p:nvSpPr>
          <p:cNvPr id="193539" name="Symbol zastępczy numeru slajdu 3">
            <a:extLst>
              <a:ext uri="{FF2B5EF4-FFF2-40B4-BE49-F238E27FC236}">
                <a16:creationId xmlns:a16="http://schemas.microsoft.com/office/drawing/2014/main" id="{719A0B7A-C69A-4014-A469-A2216BF83D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C7E387-8329-4EC2-8A20-2FC4F020E792}" type="slidenum">
              <a:rPr lang="pl-PL" altLang="pl-PL" sz="1200" smtClean="0">
                <a:solidFill>
                  <a:srgbClr val="898989"/>
                </a:solidFill>
                <a:latin typeface="Arial" panose="020B0604020202020204" pitchFamily="34" charset="0"/>
              </a:rPr>
              <a:pPr>
                <a:spcBef>
                  <a:spcPct val="0"/>
                </a:spcBef>
                <a:buFontTx/>
                <a:buNone/>
              </a:pPr>
              <a:t>104</a:t>
            </a:fld>
            <a:endParaRPr lang="pl-PL" altLang="pl-PL" sz="1200">
              <a:solidFill>
                <a:srgbClr val="898989"/>
              </a:solidFill>
              <a:latin typeface="Arial" panose="020B0604020202020204" pitchFamily="34" charset="0"/>
            </a:endParaRPr>
          </a:p>
        </p:txBody>
      </p:sp>
      <p:pic>
        <p:nvPicPr>
          <p:cNvPr id="193540" name="Picture 2">
            <a:extLst>
              <a:ext uri="{FF2B5EF4-FFF2-40B4-BE49-F238E27FC236}">
                <a16:creationId xmlns:a16="http://schemas.microsoft.com/office/drawing/2014/main" id="{35D5E241-B761-43B3-982F-8C9E8BBFD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57338"/>
            <a:ext cx="86455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ytuł 1">
            <a:extLst>
              <a:ext uri="{FF2B5EF4-FFF2-40B4-BE49-F238E27FC236}">
                <a16:creationId xmlns:a16="http://schemas.microsoft.com/office/drawing/2014/main" id="{E64EEDD0-4FE1-4D76-BAEF-6009B7147B96}"/>
              </a:ext>
            </a:extLst>
          </p:cNvPr>
          <p:cNvSpPr>
            <a:spLocks noGrp="1"/>
          </p:cNvSpPr>
          <p:nvPr>
            <p:ph type="title"/>
          </p:nvPr>
        </p:nvSpPr>
        <p:spPr>
          <a:xfrm>
            <a:off x="250825" y="549275"/>
            <a:ext cx="8642350" cy="868363"/>
          </a:xfrm>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FINANSOWY ZWROT Z KAPITAŁU WŁASNEGO</a:t>
            </a:r>
          </a:p>
        </p:txBody>
      </p:sp>
      <p:sp>
        <p:nvSpPr>
          <p:cNvPr id="194563" name="Symbol zastępczy zawartości 2">
            <a:extLst>
              <a:ext uri="{FF2B5EF4-FFF2-40B4-BE49-F238E27FC236}">
                <a16:creationId xmlns:a16="http://schemas.microsoft.com/office/drawing/2014/main" id="{CBFE138C-31FE-4B21-9090-0683868E2933}"/>
              </a:ext>
            </a:extLst>
          </p:cNvPr>
          <p:cNvSpPr>
            <a:spLocks noGrp="1"/>
          </p:cNvSpPr>
          <p:nvPr>
            <p:ph idx="1"/>
          </p:nvPr>
        </p:nvSpPr>
        <p:spPr>
          <a:xfrm>
            <a:off x="250825" y="1700213"/>
            <a:ext cx="8642350" cy="4425950"/>
          </a:xfrm>
        </p:spPr>
        <p:txBody>
          <a:bodyPr/>
          <a:lstStyle/>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Finansowa zaktualizowana wartość netto kapitału, FNPV(K), stanowi sumę zdyskontowanych przepływów pieniężnych netto, które przypadają na wnioskodawcę projektu dzięki wdrożeniu projektu inwestycyjnego. Finansowa stopa zwrotu z kapitału własnego, FRR(K), określa zwrot dla beneficjentów krajowych (publicznych i prywatnych łącznie)</a:t>
            </a:r>
          </a:p>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Przy obliczaniu FNPV(K) i FRR(K) pod uwagę brane są wszystkie źródła finansowania,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z wyjątkiem wkładu UE. Zasoby te są ujmowane jako wydatki (stanowią one wpływy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na koncie trwałości finansowej), a nie jako koszty inwestycji (jak w przypadku obliczania finansowego zwrotu z inwestycji)</a:t>
            </a:r>
          </a:p>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Nawet jeśli oczekuje się, że FRR(C) będzie bardzo niska lub nawet ujemna w przypadku inwestycji publicznych (szczególnie w pewnych sektorach, np. instalacji wodnych), FRR(K) będzie często dodatnia. Standardowa finansowa stopa dyskontowa WE wynosi realnie 5%, a zwrot dla beneficjenta powinien zasadniczo być do niej zbliżony</a:t>
            </a:r>
          </a:p>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W rzeczywistości, kiedy oczekuje się, że projekt uzyska wysoką dodatnią wartość FRR(K), oznacza to, ze dotacja z UE przyniosłaby krajowym beneficjentom zyski wyższe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od normalnych</a:t>
            </a:r>
          </a:p>
        </p:txBody>
      </p:sp>
      <p:sp>
        <p:nvSpPr>
          <p:cNvPr id="194564" name="Symbol zastępczy numeru slajdu 3">
            <a:extLst>
              <a:ext uri="{FF2B5EF4-FFF2-40B4-BE49-F238E27FC236}">
                <a16:creationId xmlns:a16="http://schemas.microsoft.com/office/drawing/2014/main" id="{194493B8-B41C-46DA-93A1-28CEBD33AB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71ABB3-0247-41FF-8798-3F8C28B913FD}" type="slidenum">
              <a:rPr lang="pl-PL" altLang="pl-PL" sz="1200" smtClean="0">
                <a:solidFill>
                  <a:srgbClr val="898989"/>
                </a:solidFill>
                <a:latin typeface="Arial" panose="020B0604020202020204" pitchFamily="34" charset="0"/>
              </a:rPr>
              <a:pPr>
                <a:spcBef>
                  <a:spcPct val="0"/>
                </a:spcBef>
                <a:buFontTx/>
                <a:buNone/>
              </a:pPr>
              <a:t>105</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ytuł 1">
            <a:extLst>
              <a:ext uri="{FF2B5EF4-FFF2-40B4-BE49-F238E27FC236}">
                <a16:creationId xmlns:a16="http://schemas.microsoft.com/office/drawing/2014/main" id="{FD11AFE4-7871-47C8-8A66-F84E6D16E076}"/>
              </a:ext>
            </a:extLst>
          </p:cNvPr>
          <p:cNvSpPr>
            <a:spLocks noGrp="1"/>
          </p:cNvSpPr>
          <p:nvPr>
            <p:ph type="title"/>
          </p:nvPr>
        </p:nvSpPr>
        <p:spPr>
          <a:xfrm>
            <a:off x="250825" y="274638"/>
            <a:ext cx="8642350" cy="1143000"/>
          </a:xfrm>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EWALUACJA FINANSOWEGO ZWROTU Z KAPITAŁU KRAJOWEGO (MLN EURO)</a:t>
            </a:r>
          </a:p>
        </p:txBody>
      </p:sp>
      <p:sp>
        <p:nvSpPr>
          <p:cNvPr id="195587" name="Symbol zastępczy numeru slajdu 3">
            <a:extLst>
              <a:ext uri="{FF2B5EF4-FFF2-40B4-BE49-F238E27FC236}">
                <a16:creationId xmlns:a16="http://schemas.microsoft.com/office/drawing/2014/main" id="{7E71A2E2-4FEA-44BA-9F74-F890DF01B2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F80BCB-7BCB-4DF9-8CE7-103E3BB9F266}" type="slidenum">
              <a:rPr lang="pl-PL" altLang="pl-PL" sz="1200" smtClean="0">
                <a:solidFill>
                  <a:srgbClr val="898989"/>
                </a:solidFill>
                <a:latin typeface="Arial" panose="020B0604020202020204" pitchFamily="34" charset="0"/>
              </a:rPr>
              <a:pPr>
                <a:spcBef>
                  <a:spcPct val="0"/>
                </a:spcBef>
                <a:buFontTx/>
                <a:buNone/>
              </a:pPr>
              <a:t>106</a:t>
            </a:fld>
            <a:endParaRPr lang="pl-PL" altLang="pl-PL" sz="1200">
              <a:solidFill>
                <a:srgbClr val="898989"/>
              </a:solidFill>
              <a:latin typeface="Arial" panose="020B0604020202020204" pitchFamily="34" charset="0"/>
            </a:endParaRPr>
          </a:p>
        </p:txBody>
      </p:sp>
      <p:pic>
        <p:nvPicPr>
          <p:cNvPr id="195588" name="Picture 2">
            <a:extLst>
              <a:ext uri="{FF2B5EF4-FFF2-40B4-BE49-F238E27FC236}">
                <a16:creationId xmlns:a16="http://schemas.microsoft.com/office/drawing/2014/main" id="{E086D745-ED72-4257-A6B9-279CCF4F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484313"/>
            <a:ext cx="89630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ytuł 1">
            <a:extLst>
              <a:ext uri="{FF2B5EF4-FFF2-40B4-BE49-F238E27FC236}">
                <a16:creationId xmlns:a16="http://schemas.microsoft.com/office/drawing/2014/main" id="{BF3E2CB3-A722-4E23-92FB-EE1644881571}"/>
              </a:ext>
            </a:extLst>
          </p:cNvPr>
          <p:cNvSpPr>
            <a:spLocks noGrp="1"/>
          </p:cNvSpPr>
          <p:nvPr>
            <p:ph type="title"/>
          </p:nvPr>
        </p:nvSpPr>
        <p:spPr>
          <a:xfrm>
            <a:off x="250825" y="549275"/>
            <a:ext cx="8642350" cy="868363"/>
          </a:xfrm>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ANALIZA EKONOMICZNA</a:t>
            </a:r>
          </a:p>
        </p:txBody>
      </p:sp>
      <p:sp>
        <p:nvSpPr>
          <p:cNvPr id="197635" name="Symbol zastępczy zawartości 2">
            <a:extLst>
              <a:ext uri="{FF2B5EF4-FFF2-40B4-BE49-F238E27FC236}">
                <a16:creationId xmlns:a16="http://schemas.microsoft.com/office/drawing/2014/main" id="{86B868FA-2309-4476-A2F0-D616F243E1C8}"/>
              </a:ext>
            </a:extLst>
          </p:cNvPr>
          <p:cNvSpPr>
            <a:spLocks noGrp="1"/>
          </p:cNvSpPr>
          <p:nvPr>
            <p:ph idx="1"/>
          </p:nvPr>
        </p:nvSpPr>
        <p:spPr>
          <a:xfrm>
            <a:off x="250825" y="1700213"/>
            <a:ext cx="8642350" cy="4425950"/>
          </a:xfrm>
        </p:spPr>
        <p:txBody>
          <a:bodyPr/>
          <a:lstStyle/>
          <a:p>
            <a:pPr algn="just" eaLnBrk="1" hangingPunct="1">
              <a:lnSpc>
                <a:spcPct val="150000"/>
              </a:lnSpc>
              <a:buFont typeface="Wingdings" panose="05000000000000000000" pitchFamily="2" charset="2"/>
              <a:buNone/>
            </a:pPr>
            <a:r>
              <a:rPr lang="pl-PL" altLang="pl-PL" sz="1600">
                <a:latin typeface="Tahoma" panose="020B0604030504040204" pitchFamily="34" charset="0"/>
                <a:cs typeface="Tahoma" panose="020B0604030504040204" pitchFamily="34" charset="0"/>
              </a:rPr>
              <a:t>Metodologia ta została streszczona w pięciu krokach:</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przeliczenie cen rynkowych na ceny kalkulacyjne</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monetyzacja oddziaływań pozarynkowych</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włączenie dodatkowych efektów pośrednich (jeśli są istotne)</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zdyskontowanie oszacowanych kosztów i korzyści</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obliczenie wskaźników efektywności ekonomicznej (ekonomiczna zaktualizowana wartość netto, ekonomiczna stopa zwrotu i wskaźnik K/K)</a:t>
            </a:r>
          </a:p>
        </p:txBody>
      </p:sp>
      <p:sp>
        <p:nvSpPr>
          <p:cNvPr id="197636" name="Symbol zastępczy numeru slajdu 3">
            <a:extLst>
              <a:ext uri="{FF2B5EF4-FFF2-40B4-BE49-F238E27FC236}">
                <a16:creationId xmlns:a16="http://schemas.microsoft.com/office/drawing/2014/main" id="{652C2A88-7E37-4A65-9BC2-4356510179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8AEFB0-0BEE-429C-9F7D-51232793E3DC}" type="slidenum">
              <a:rPr lang="pl-PL" altLang="pl-PL" sz="1200" smtClean="0">
                <a:solidFill>
                  <a:srgbClr val="898989"/>
                </a:solidFill>
                <a:latin typeface="Arial" panose="020B0604020202020204" pitchFamily="34" charset="0"/>
              </a:rPr>
              <a:pPr>
                <a:spcBef>
                  <a:spcPct val="0"/>
                </a:spcBef>
                <a:buFontTx/>
                <a:buNone/>
              </a:pPr>
              <a:t>107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ytuł 1">
            <a:extLst>
              <a:ext uri="{FF2B5EF4-FFF2-40B4-BE49-F238E27FC236}">
                <a16:creationId xmlns:a16="http://schemas.microsoft.com/office/drawing/2014/main" id="{10AA1760-1F9B-4AB9-81DD-8D94963E707F}"/>
              </a:ext>
            </a:extLst>
          </p:cNvPr>
          <p:cNvSpPr>
            <a:spLocks noGrp="1"/>
          </p:cNvSpPr>
          <p:nvPr>
            <p:ph type="title"/>
          </p:nvPr>
        </p:nvSpPr>
        <p:spPr>
          <a:xfrm>
            <a:off x="6227763" y="476250"/>
            <a:ext cx="2746375" cy="1223963"/>
          </a:xfrm>
        </p:spPr>
        <p:txBody>
          <a:bodyPr vert="horz" lIns="91440" tIns="45720" rIns="91440" bIns="45720" rtlCol="0" anchor="ctr">
            <a:normAutofit fontScale="90000"/>
          </a:bodyPr>
          <a:lstStyle/>
          <a:p>
            <a:pPr algn="l"/>
            <a:r>
              <a:rPr lang="pl-PL" sz="2800" b="1" dirty="0">
                <a:solidFill>
                  <a:srgbClr val="FFC000"/>
                </a:solidFill>
                <a:latin typeface="Century Gothic" panose="020B0502020202020204" pitchFamily="34" charset="0"/>
                <a:ea typeface="+mn-ea"/>
                <a:cs typeface="Arial" pitchFamily="34" charset="0"/>
              </a:rPr>
              <a:t>OD </a:t>
            </a:r>
            <a:br>
              <a:rPr lang="pl-PL" sz="2800" b="1" dirty="0">
                <a:solidFill>
                  <a:srgbClr val="FFC000"/>
                </a:solidFill>
                <a:latin typeface="Century Gothic" panose="020B0502020202020204" pitchFamily="34" charset="0"/>
                <a:ea typeface="+mn-ea"/>
                <a:cs typeface="Arial" pitchFamily="34" charset="0"/>
              </a:rPr>
            </a:br>
            <a:r>
              <a:rPr lang="pl-PL" sz="2800" b="1" dirty="0">
                <a:solidFill>
                  <a:srgbClr val="FFC000"/>
                </a:solidFill>
                <a:latin typeface="Century Gothic" panose="020B0502020202020204" pitchFamily="34" charset="0"/>
                <a:ea typeface="+mn-ea"/>
                <a:cs typeface="Arial" pitchFamily="34" charset="0"/>
              </a:rPr>
              <a:t>ANALIZY FINANSOWEJ </a:t>
            </a:r>
            <a:br>
              <a:rPr lang="pl-PL" sz="2800" b="1" dirty="0">
                <a:solidFill>
                  <a:srgbClr val="FFC000"/>
                </a:solidFill>
                <a:latin typeface="Century Gothic" panose="020B0502020202020204" pitchFamily="34" charset="0"/>
                <a:ea typeface="+mn-ea"/>
                <a:cs typeface="Arial" pitchFamily="34" charset="0"/>
              </a:rPr>
            </a:br>
            <a:r>
              <a:rPr lang="pl-PL" sz="2800" b="1" dirty="0">
                <a:solidFill>
                  <a:srgbClr val="FFC000"/>
                </a:solidFill>
                <a:latin typeface="Century Gothic" panose="020B0502020202020204" pitchFamily="34" charset="0"/>
                <a:ea typeface="+mn-ea"/>
                <a:cs typeface="Arial" pitchFamily="34" charset="0"/>
              </a:rPr>
              <a:t>DO EKONOMICZNEJ</a:t>
            </a:r>
          </a:p>
        </p:txBody>
      </p:sp>
      <p:sp>
        <p:nvSpPr>
          <p:cNvPr id="198659" name="Symbol zastępczy numeru slajdu 3">
            <a:extLst>
              <a:ext uri="{FF2B5EF4-FFF2-40B4-BE49-F238E27FC236}">
                <a16:creationId xmlns:a16="http://schemas.microsoft.com/office/drawing/2014/main" id="{7D8AE844-66D7-4F23-89EA-9323F850F9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08F56F-D975-41E7-B456-BAD9F17EF29B}" type="slidenum">
              <a:rPr lang="pl-PL" altLang="pl-PL" sz="1200" smtClean="0">
                <a:solidFill>
                  <a:srgbClr val="898989"/>
                </a:solidFill>
                <a:latin typeface="Arial" panose="020B0604020202020204" pitchFamily="34" charset="0"/>
              </a:rPr>
              <a:pPr>
                <a:spcBef>
                  <a:spcPct val="0"/>
                </a:spcBef>
                <a:buFontTx/>
                <a:buNone/>
              </a:pPr>
              <a:t>108</a:t>
            </a:fld>
            <a:endParaRPr lang="pl-PL" altLang="pl-PL" sz="1200">
              <a:solidFill>
                <a:srgbClr val="898989"/>
              </a:solidFill>
              <a:latin typeface="Arial" panose="020B0604020202020204" pitchFamily="34" charset="0"/>
            </a:endParaRPr>
          </a:p>
        </p:txBody>
      </p:sp>
      <p:pic>
        <p:nvPicPr>
          <p:cNvPr id="198660" name="Picture 2">
            <a:extLst>
              <a:ext uri="{FF2B5EF4-FFF2-40B4-BE49-F238E27FC236}">
                <a16:creationId xmlns:a16="http://schemas.microsoft.com/office/drawing/2014/main" id="{80DCC354-B3C5-4931-8424-8A08C32BE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115888"/>
            <a:ext cx="5934075"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ytuł 1">
            <a:extLst>
              <a:ext uri="{FF2B5EF4-FFF2-40B4-BE49-F238E27FC236}">
                <a16:creationId xmlns:a16="http://schemas.microsoft.com/office/drawing/2014/main" id="{CB3FD9BE-112F-427E-8CD0-1E9D256A95D3}"/>
              </a:ext>
            </a:extLst>
          </p:cNvPr>
          <p:cNvSpPr>
            <a:spLocks noGrp="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PRZELICZENIE CEN RYNKOWYCH NA CENY KALKULACYJNE</a:t>
            </a:r>
          </a:p>
        </p:txBody>
      </p:sp>
      <p:sp>
        <p:nvSpPr>
          <p:cNvPr id="199683" name="Symbol zastępczy numeru slajdu 3">
            <a:extLst>
              <a:ext uri="{FF2B5EF4-FFF2-40B4-BE49-F238E27FC236}">
                <a16:creationId xmlns:a16="http://schemas.microsoft.com/office/drawing/2014/main" id="{A3B46A95-E8CC-4F5B-98AF-6DAC96D01C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7225B6-D48D-4404-B65B-B0EA5BB855EE}" type="slidenum">
              <a:rPr lang="pl-PL" altLang="pl-PL" sz="1200" smtClean="0">
                <a:solidFill>
                  <a:srgbClr val="898989"/>
                </a:solidFill>
                <a:latin typeface="Arial" panose="020B0604020202020204" pitchFamily="34" charset="0"/>
              </a:rPr>
              <a:pPr>
                <a:spcBef>
                  <a:spcPct val="0"/>
                </a:spcBef>
                <a:buFontTx/>
                <a:buNone/>
              </a:pPr>
              <a:t>109</a:t>
            </a:fld>
            <a:endParaRPr lang="pl-PL" altLang="pl-PL" sz="1200">
              <a:solidFill>
                <a:srgbClr val="898989"/>
              </a:solidFill>
              <a:latin typeface="Arial" panose="020B0604020202020204" pitchFamily="34" charset="0"/>
            </a:endParaRPr>
          </a:p>
        </p:txBody>
      </p:sp>
      <p:pic>
        <p:nvPicPr>
          <p:cNvPr id="199684" name="Picture 2">
            <a:extLst>
              <a:ext uri="{FF2B5EF4-FFF2-40B4-BE49-F238E27FC236}">
                <a16:creationId xmlns:a16="http://schemas.microsoft.com/office/drawing/2014/main" id="{775122DB-156B-4DFE-AB35-E3DFB687F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86423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ngo.um.warszawa.pl/sites/ngo2.um.warszawa.pl/files/ilustracje/aktualnosci/fotolia_10056459_subscription_l.jpg">
            <a:extLst>
              <a:ext uri="{FF2B5EF4-FFF2-40B4-BE49-F238E27FC236}">
                <a16:creationId xmlns:a16="http://schemas.microsoft.com/office/drawing/2014/main" id="{1F61AD9E-A3D8-4D34-B800-8FC2A1B1E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338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8066D9B1-C2F5-407E-BD8B-10A17C206FE4}"/>
              </a:ext>
            </a:extLst>
          </p:cNvPr>
          <p:cNvSpPr>
            <a:spLocks noGrp="1" noChangeArrowheads="1"/>
          </p:cNvSpPr>
          <p:nvPr>
            <p:ph type="title"/>
          </p:nvPr>
        </p:nvSpPr>
        <p:spPr>
          <a:xfrm>
            <a:off x="468313" y="692150"/>
            <a:ext cx="8229600" cy="769938"/>
          </a:xfrm>
        </p:spPr>
        <p:txBody>
          <a:bodyPr>
            <a:normAutofit/>
          </a:bodyPr>
          <a:lstStyle/>
          <a:p>
            <a:pPr marL="484188" algn="r">
              <a:defRPr/>
            </a:pPr>
            <a:r>
              <a:rPr lang="pl-PL" altLang="pl-PL" sz="2500" b="1" dirty="0">
                <a:solidFill>
                  <a:srgbClr val="FFC000"/>
                </a:solidFill>
                <a:latin typeface="Century Gothic" panose="020B0502020202020204" pitchFamily="34" charset="0"/>
                <a:ea typeface="+mn-ea"/>
                <a:cs typeface="Arial" pitchFamily="34" charset="0"/>
              </a:rPr>
              <a:t>Misja - Tworzenie</a:t>
            </a:r>
          </a:p>
        </p:txBody>
      </p:sp>
      <p:sp>
        <p:nvSpPr>
          <p:cNvPr id="25603" name="Rectangle 3">
            <a:extLst>
              <a:ext uri="{FF2B5EF4-FFF2-40B4-BE49-F238E27FC236}">
                <a16:creationId xmlns:a16="http://schemas.microsoft.com/office/drawing/2014/main" id="{C6A8FFA2-BFE6-4145-9533-DDD76052861A}"/>
              </a:ext>
            </a:extLst>
          </p:cNvPr>
          <p:cNvSpPr>
            <a:spLocks noGrp="1" noChangeArrowheads="1"/>
          </p:cNvSpPr>
          <p:nvPr>
            <p:ph idx="1"/>
          </p:nvPr>
        </p:nvSpPr>
        <p:spPr>
          <a:xfrm>
            <a:off x="1979613" y="3500438"/>
            <a:ext cx="6913562" cy="2881312"/>
          </a:xfrm>
        </p:spPr>
        <p:txBody>
          <a:bodyPr rtlCol="0">
            <a:normAutofit fontScale="85000" lnSpcReduction="20000"/>
          </a:bodyPr>
          <a:lstStyle/>
          <a:p>
            <a:pPr algn="ctr" eaLnBrk="1" fontAlgn="auto" hangingPunct="1">
              <a:spcAft>
                <a:spcPts val="0"/>
              </a:spcAft>
              <a:buFontTx/>
              <a:buNone/>
              <a:defRPr/>
            </a:pPr>
            <a:r>
              <a:rPr lang="pl-PL" sz="3100" b="1" dirty="0">
                <a:latin typeface="Cambria" pitchFamily="18" charset="0"/>
                <a:ea typeface="MS PGothic" pitchFamily="34" charset="-128"/>
                <a:cs typeface="+mj-cs"/>
              </a:rPr>
              <a:t>Podstawowe pytania zadawane </a:t>
            </a:r>
          </a:p>
          <a:p>
            <a:pPr algn="ctr" eaLnBrk="1" fontAlgn="auto" hangingPunct="1">
              <a:spcAft>
                <a:spcPts val="0"/>
              </a:spcAft>
              <a:buFontTx/>
              <a:buNone/>
              <a:defRPr/>
            </a:pPr>
            <a:r>
              <a:rPr lang="pl-PL" sz="3100" b="1" dirty="0">
                <a:latin typeface="Cambria" pitchFamily="18" charset="0"/>
                <a:ea typeface="MS PGothic" pitchFamily="34" charset="-128"/>
                <a:cs typeface="+mj-cs"/>
              </a:rPr>
              <a:t>przy tworzeniu Misji:</a:t>
            </a:r>
          </a:p>
          <a:p>
            <a:pPr algn="ctr" eaLnBrk="1" fontAlgn="auto" hangingPunct="1">
              <a:spcAft>
                <a:spcPts val="0"/>
              </a:spcAft>
              <a:buFontTx/>
              <a:buNone/>
              <a:defRPr/>
            </a:pPr>
            <a:endParaRPr lang="pl-PL" sz="3100" b="1" dirty="0">
              <a:latin typeface="Cambria" pitchFamily="18" charset="0"/>
              <a:ea typeface="MS PGothic" pitchFamily="34" charset="-128"/>
              <a:cs typeface="+mj-cs"/>
            </a:endParaRPr>
          </a:p>
          <a:p>
            <a:pPr algn="ctr" eaLnBrk="1" fontAlgn="auto" hangingPunct="1">
              <a:spcAft>
                <a:spcPts val="0"/>
              </a:spcAft>
              <a:buFontTx/>
              <a:buAutoNum type="arabicPeriod"/>
              <a:defRPr/>
            </a:pPr>
            <a:r>
              <a:rPr lang="pl-PL" sz="3100" b="1" dirty="0">
                <a:latin typeface="Cambria" pitchFamily="18" charset="0"/>
                <a:ea typeface="MS PGothic" pitchFamily="34" charset="-128"/>
                <a:cs typeface="+mj-cs"/>
              </a:rPr>
              <a:t>Czym się zajmujemy?</a:t>
            </a:r>
          </a:p>
          <a:p>
            <a:pPr algn="ctr" eaLnBrk="1" fontAlgn="auto" hangingPunct="1">
              <a:spcAft>
                <a:spcPts val="0"/>
              </a:spcAft>
              <a:buFontTx/>
              <a:buAutoNum type="arabicPeriod"/>
              <a:defRPr/>
            </a:pPr>
            <a:r>
              <a:rPr lang="pl-PL" sz="3100" b="1" dirty="0">
                <a:latin typeface="Cambria" pitchFamily="18" charset="0"/>
                <a:ea typeface="MS PGothic" pitchFamily="34" charset="-128"/>
                <a:cs typeface="+mj-cs"/>
              </a:rPr>
              <a:t>Jaką „wartość” oferujemy naszym klientom?</a:t>
            </a:r>
          </a:p>
          <a:p>
            <a:pPr algn="ctr" eaLnBrk="1" fontAlgn="auto" hangingPunct="1">
              <a:spcAft>
                <a:spcPts val="0"/>
              </a:spcAft>
              <a:buFontTx/>
              <a:buAutoNum type="arabicPeriod"/>
              <a:defRPr/>
            </a:pPr>
            <a:r>
              <a:rPr lang="pl-PL" sz="3100" b="1" dirty="0">
                <a:latin typeface="Cambria" pitchFamily="18" charset="0"/>
                <a:ea typeface="MS PGothic" pitchFamily="34" charset="-128"/>
                <a:cs typeface="+mj-cs"/>
              </a:rPr>
              <a:t>Czym powinniśmy się zajmować?</a:t>
            </a:r>
          </a:p>
        </p:txBody>
      </p:sp>
      <p:sp>
        <p:nvSpPr>
          <p:cNvPr id="28677" name="Symbol zastępczy numeru slajdu 3">
            <a:extLst>
              <a:ext uri="{FF2B5EF4-FFF2-40B4-BE49-F238E27FC236}">
                <a16:creationId xmlns:a16="http://schemas.microsoft.com/office/drawing/2014/main" id="{0F282936-4CF9-4291-BD1D-C40CC0CDE6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ED0A32-76DA-456E-8C60-5E238791D27F}" type="slidenum">
              <a:rPr lang="pl-PL" altLang="pl-PL" sz="1200" smtClean="0">
                <a:solidFill>
                  <a:srgbClr val="898989"/>
                </a:solidFill>
                <a:latin typeface="Arial" panose="020B0604020202020204" pitchFamily="34" charset="0"/>
                <a:ea typeface="MS PGothic" panose="020B0600070205080204" pitchFamily="34" charset="-128"/>
              </a:rPr>
              <a:pPr>
                <a:spcBef>
                  <a:spcPct val="0"/>
                </a:spcBef>
                <a:buFontTx/>
                <a:buNone/>
              </a:pPr>
              <a:t>11</a:t>
            </a:fld>
            <a:endParaRPr lang="pl-PL" altLang="pl-PL" sz="1200">
              <a:solidFill>
                <a:srgbClr val="898989"/>
              </a:solidFill>
              <a:latin typeface="Arial" panose="020B0604020202020204" pitchFamily="34" charset="0"/>
              <a:ea typeface="MS PGothic" panose="020B0600070205080204" pitchFamily="34" charset="-128"/>
            </a:endParaRP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ytuł 1">
            <a:extLst>
              <a:ext uri="{FF2B5EF4-FFF2-40B4-BE49-F238E27FC236}">
                <a16:creationId xmlns:a16="http://schemas.microsoft.com/office/drawing/2014/main" id="{CEE4BC83-B3AC-40E9-83C9-C12E73C8856A}"/>
              </a:ext>
            </a:extLst>
          </p:cNvPr>
          <p:cNvSpPr>
            <a:spLocks noGrp="1"/>
          </p:cNvSpPr>
          <p:nvPr>
            <p:ph type="title"/>
          </p:nvPr>
        </p:nvSpPr>
        <p:spPr>
          <a:xfrm>
            <a:off x="250825" y="549275"/>
            <a:ext cx="8642350" cy="868363"/>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PRZYKŁADY WYCENY ODDZIAŁYWAŃ NIERYNKOWYCH</a:t>
            </a:r>
          </a:p>
        </p:txBody>
      </p:sp>
      <p:sp>
        <p:nvSpPr>
          <p:cNvPr id="200707" name="Symbol zastępczy numeru slajdu 3">
            <a:extLst>
              <a:ext uri="{FF2B5EF4-FFF2-40B4-BE49-F238E27FC236}">
                <a16:creationId xmlns:a16="http://schemas.microsoft.com/office/drawing/2014/main" id="{C195A09F-50C0-4BFC-B96F-5FCEBA020F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3ED563-EE14-4495-8323-D5BDA4454FDA}" type="slidenum">
              <a:rPr lang="pl-PL" altLang="pl-PL" sz="1200" smtClean="0">
                <a:solidFill>
                  <a:srgbClr val="898989"/>
                </a:solidFill>
                <a:latin typeface="Arial" panose="020B0604020202020204" pitchFamily="34" charset="0"/>
              </a:rPr>
              <a:pPr>
                <a:spcBef>
                  <a:spcPct val="0"/>
                </a:spcBef>
                <a:buFontTx/>
                <a:buNone/>
              </a:pPr>
              <a:t>110</a:t>
            </a:fld>
            <a:endParaRPr lang="pl-PL" altLang="pl-PL" sz="1200">
              <a:solidFill>
                <a:srgbClr val="898989"/>
              </a:solidFill>
              <a:latin typeface="Arial" panose="020B0604020202020204" pitchFamily="34" charset="0"/>
            </a:endParaRPr>
          </a:p>
        </p:txBody>
      </p:sp>
      <p:pic>
        <p:nvPicPr>
          <p:cNvPr id="200708" name="Picture 2">
            <a:extLst>
              <a:ext uri="{FF2B5EF4-FFF2-40B4-BE49-F238E27FC236}">
                <a16:creationId xmlns:a16="http://schemas.microsoft.com/office/drawing/2014/main" id="{C9B043B9-7CA8-4D5E-857D-33CC32522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87137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ytuł 1">
            <a:extLst>
              <a:ext uri="{FF2B5EF4-FFF2-40B4-BE49-F238E27FC236}">
                <a16:creationId xmlns:a16="http://schemas.microsoft.com/office/drawing/2014/main" id="{AA95EFBD-8005-409D-B1F6-49F0FE6E811B}"/>
              </a:ext>
            </a:extLst>
          </p:cNvPr>
          <p:cNvSpPr>
            <a:spLocks noGrp="1"/>
          </p:cNvSpPr>
          <p:nvPr>
            <p:ph type="title"/>
          </p:nvPr>
        </p:nvSpPr>
        <p:spPr>
          <a:xfrm>
            <a:off x="250825" y="549275"/>
            <a:ext cx="8642350" cy="868363"/>
          </a:xfrm>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POZYTYWNE I NEGATYWNE EFEKTY ZEWNĘTRZNE</a:t>
            </a:r>
          </a:p>
        </p:txBody>
      </p:sp>
      <p:sp>
        <p:nvSpPr>
          <p:cNvPr id="201731" name="Symbol zastępczy numeru slajdu 3">
            <a:extLst>
              <a:ext uri="{FF2B5EF4-FFF2-40B4-BE49-F238E27FC236}">
                <a16:creationId xmlns:a16="http://schemas.microsoft.com/office/drawing/2014/main" id="{3D9D5751-DF02-40BF-83FA-EEC08B7AC4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891008-112B-4BA2-979B-C5900D5147E6}" type="slidenum">
              <a:rPr lang="pl-PL" altLang="pl-PL" sz="1200" smtClean="0">
                <a:solidFill>
                  <a:srgbClr val="898989"/>
                </a:solidFill>
                <a:latin typeface="Arial" panose="020B0604020202020204" pitchFamily="34" charset="0"/>
              </a:rPr>
              <a:pPr>
                <a:spcBef>
                  <a:spcPct val="0"/>
                </a:spcBef>
                <a:buFontTx/>
                <a:buNone/>
              </a:pPr>
              <a:t>111</a:t>
            </a:fld>
            <a:endParaRPr lang="pl-PL" altLang="pl-PL" sz="1200">
              <a:solidFill>
                <a:srgbClr val="898989"/>
              </a:solidFill>
              <a:latin typeface="Arial" panose="020B0604020202020204" pitchFamily="34" charset="0"/>
            </a:endParaRPr>
          </a:p>
        </p:txBody>
      </p:sp>
      <p:pic>
        <p:nvPicPr>
          <p:cNvPr id="201732" name="Picture 2">
            <a:extLst>
              <a:ext uri="{FF2B5EF4-FFF2-40B4-BE49-F238E27FC236}">
                <a16:creationId xmlns:a16="http://schemas.microsoft.com/office/drawing/2014/main" id="{544CD9AE-7849-46AD-85FA-013D68D1E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8642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ytuł 1">
            <a:extLst>
              <a:ext uri="{FF2B5EF4-FFF2-40B4-BE49-F238E27FC236}">
                <a16:creationId xmlns:a16="http://schemas.microsoft.com/office/drawing/2014/main" id="{D9064C08-A415-44FF-9B53-82D67B5B08B2}"/>
              </a:ext>
            </a:extLst>
          </p:cNvPr>
          <p:cNvSpPr>
            <a:spLocks noGrp="1"/>
          </p:cNvSpPr>
          <p:nvPr>
            <p:ph type="title"/>
          </p:nvPr>
        </p:nvSpPr>
        <p:spPr>
          <a:xfrm>
            <a:off x="250825" y="549275"/>
            <a:ext cx="8642350" cy="868363"/>
          </a:xfrm>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BŁĘDY W LICZENIU KORZYŚCI</a:t>
            </a:r>
          </a:p>
        </p:txBody>
      </p:sp>
      <p:sp>
        <p:nvSpPr>
          <p:cNvPr id="202755" name="Symbol zastępczy zawartości 2">
            <a:extLst>
              <a:ext uri="{FF2B5EF4-FFF2-40B4-BE49-F238E27FC236}">
                <a16:creationId xmlns:a16="http://schemas.microsoft.com/office/drawing/2014/main" id="{1E082294-8039-47E8-9AD0-77C814628EAD}"/>
              </a:ext>
            </a:extLst>
          </p:cNvPr>
          <p:cNvSpPr>
            <a:spLocks noGrp="1"/>
          </p:cNvSpPr>
          <p:nvPr>
            <p:ph idx="1"/>
          </p:nvPr>
        </p:nvSpPr>
        <p:spPr>
          <a:xfrm>
            <a:off x="250825" y="1700213"/>
            <a:ext cx="8642350" cy="4425950"/>
          </a:xfrm>
        </p:spPr>
        <p:txBody>
          <a:bodyPr/>
          <a:lstStyle/>
          <a:p>
            <a:pPr algn="just" eaLnBrk="1" hangingPunct="1">
              <a:buFont typeface="Wingdings" panose="05000000000000000000" pitchFamily="2" charset="2"/>
              <a:buChar char="§"/>
            </a:pPr>
            <a:r>
              <a:rPr lang="pl-PL" altLang="pl-PL" sz="1600" b="1">
                <a:latin typeface="Tahoma" panose="020B0604030504040204" pitchFamily="34" charset="0"/>
                <a:cs typeface="Tahoma" panose="020B0604030504040204" pitchFamily="34" charset="0"/>
              </a:rPr>
              <a:t>Podwójne liczenie korzyści. Oceniając wartość projektu nawodnienia jako korzyści, policzono zarówno zwiększenie </a:t>
            </a:r>
            <a:r>
              <a:rPr lang="pl-PL" altLang="pl-PL" sz="1600">
                <a:latin typeface="Tahoma" panose="020B0604030504040204" pitchFamily="34" charset="0"/>
                <a:cs typeface="Tahoma" panose="020B0604030504040204" pitchFamily="34" charset="0"/>
              </a:rPr>
              <a:t>wartości ziemi, jak i wartość bieżącą wzrostu dochodu z rolnictwa. Pod uwagę należy wziąć tylko jeden z tych dwóch czynników, ponieważ nie można jednocześnie sprzedać ziemi i czerpać korzyści w postaci wzrostu dochodów</a:t>
            </a:r>
          </a:p>
          <a:p>
            <a:pPr algn="just" eaLnBrk="1" hangingPunct="1">
              <a:buFont typeface="Wingdings" panose="05000000000000000000" pitchFamily="2" charset="2"/>
              <a:buChar char="§"/>
            </a:pPr>
            <a:r>
              <a:rPr lang="pl-PL" altLang="pl-PL" sz="1600" b="1">
                <a:latin typeface="Tahoma" panose="020B0604030504040204" pitchFamily="34" charset="0"/>
                <a:cs typeface="Tahoma" panose="020B0604030504040204" pitchFamily="34" charset="0"/>
              </a:rPr>
              <a:t>Liczenie korzyści wtórnych. Jeżeli zbudowana zostanie droga, jako korzyść potraktować można rozwój handlu przy tej </a:t>
            </a:r>
            <a:r>
              <a:rPr lang="pl-PL" altLang="pl-PL" sz="1600">
                <a:latin typeface="Tahoma" panose="020B0604030504040204" pitchFamily="34" charset="0"/>
                <a:cs typeface="Tahoma" panose="020B0604030504040204" pitchFamily="34" charset="0"/>
              </a:rPr>
              <a:t>drodze </a:t>
            </a:r>
          </a:p>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Problem: w warunkach równowagi na rynkach konkurencyjnych powstanie nowej drogi może osłabić działalność handlową w innym miejscu, korzyść netto może być zatem niewielka lub żadna. Niekiedy zapomina się o korzyściach utraconych gdzie indziej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(np. wygenerowanie dodatkowego ruchu)</a:t>
            </a:r>
          </a:p>
          <a:p>
            <a:pPr algn="just" eaLnBrk="1" hangingPunct="1">
              <a:buFont typeface="Wingdings" panose="05000000000000000000" pitchFamily="2" charset="2"/>
              <a:buChar char="§"/>
            </a:pPr>
            <a:r>
              <a:rPr lang="pl-PL" altLang="pl-PL" sz="1600" b="1">
                <a:latin typeface="Tahoma" panose="020B0604030504040204" pitchFamily="34" charset="0"/>
                <a:cs typeface="Tahoma" panose="020B0604030504040204" pitchFamily="34" charset="0"/>
              </a:rPr>
              <a:t>Liczenie robocizny jako korzyści. Uzasadniając projekty typu „kiełbasa wyborcza”, niektórzy politycy często mówią o </a:t>
            </a:r>
            <a:r>
              <a:rPr lang="pl-PL" altLang="pl-PL" sz="1600">
                <a:latin typeface="Tahoma" panose="020B0604030504040204" pitchFamily="34" charset="0"/>
                <a:cs typeface="Tahoma" panose="020B0604030504040204" pitchFamily="34" charset="0"/>
              </a:rPr>
              <a:t>korzyściach związanych z miejscami pracy, jakie zapewni projekt. Płace stanowią jednak część kosztów projektu,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a nie korzyści. Korzyści społeczne związane z zatrudnieniem określono już przez płace dualne. Osobna analiza wpływu na rynek pracy może być jednak pomocna w niektórych okolicznościach; jest także wymagana przepisami w sprawie funduszy</a:t>
            </a:r>
          </a:p>
        </p:txBody>
      </p:sp>
      <p:sp>
        <p:nvSpPr>
          <p:cNvPr id="202756" name="Symbol zastępczy numeru slajdu 3">
            <a:extLst>
              <a:ext uri="{FF2B5EF4-FFF2-40B4-BE49-F238E27FC236}">
                <a16:creationId xmlns:a16="http://schemas.microsoft.com/office/drawing/2014/main" id="{E046B3D8-1C51-499B-A5F9-CB94ACD0C7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C4012C-49A4-4A3D-B5E0-2CE10133FDDE}" type="slidenum">
              <a:rPr lang="pl-PL" altLang="pl-PL" sz="1200" smtClean="0">
                <a:solidFill>
                  <a:srgbClr val="898989"/>
                </a:solidFill>
                <a:latin typeface="Arial" panose="020B0604020202020204" pitchFamily="34" charset="0"/>
              </a:rPr>
              <a:pPr>
                <a:spcBef>
                  <a:spcPct val="0"/>
                </a:spcBef>
                <a:buFontTx/>
                <a:buNone/>
              </a:pPr>
              <a:t>112</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8B2CB053-2ECB-4AAF-8A38-6F21FFD84937}"/>
              </a:ext>
            </a:extLst>
          </p:cNvPr>
          <p:cNvSpPr>
            <a:spLocks noGrp="1" noChangeArrowheads="1"/>
          </p:cNvSpPr>
          <p:nvPr>
            <p:ph type="title"/>
          </p:nvPr>
        </p:nvSpPr>
        <p:spPr>
          <a:xfrm>
            <a:off x="250825" y="549275"/>
            <a:ext cx="8642350" cy="863600"/>
          </a:xfrm>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WNIOSKI I</a:t>
            </a:r>
          </a:p>
        </p:txBody>
      </p:sp>
      <p:sp>
        <p:nvSpPr>
          <p:cNvPr id="203779" name="Rectangle 3">
            <a:extLst>
              <a:ext uri="{FF2B5EF4-FFF2-40B4-BE49-F238E27FC236}">
                <a16:creationId xmlns:a16="http://schemas.microsoft.com/office/drawing/2014/main" id="{B7C285DF-4F9A-421A-B043-3D8AE53BC705}"/>
              </a:ext>
            </a:extLst>
          </p:cNvPr>
          <p:cNvSpPr>
            <a:spLocks noGrp="1" noChangeArrowheads="1"/>
          </p:cNvSpPr>
          <p:nvPr>
            <p:ph idx="1"/>
          </p:nvPr>
        </p:nvSpPr>
        <p:spPr>
          <a:xfrm>
            <a:off x="250825" y="1701800"/>
            <a:ext cx="8642350" cy="2447925"/>
          </a:xfrm>
        </p:spPr>
        <p:txBody>
          <a:bodyPr/>
          <a:lstStyle/>
          <a:p>
            <a:pPr marL="360363" indent="-360363"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Pułapka maksymalizacji  - staramy się przygotować perfekcyjne studium wykonalności,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a to zajmuje zbyt dużo czasu i jest kosztowne</a:t>
            </a:r>
          </a:p>
          <a:p>
            <a:pPr marL="360363" indent="-360363" algn="just" eaLnBrk="1" hangingPunct="1">
              <a:lnSpc>
                <a:spcPct val="150000"/>
              </a:lnSpc>
              <a:buFont typeface="Wingdings" panose="05000000000000000000" pitchFamily="2" charset="2"/>
              <a:buChar char="§"/>
            </a:pPr>
            <a:endParaRPr lang="pl-PL" altLang="pl-PL" sz="1600">
              <a:latin typeface="Tahoma" panose="020B0604030504040204" pitchFamily="34" charset="0"/>
              <a:cs typeface="Tahoma" panose="020B0604030504040204" pitchFamily="34" charset="0"/>
            </a:endParaRPr>
          </a:p>
          <a:p>
            <a:pPr marL="360363" indent="-360363"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Pułapka nihilistyczna – przestajemy wierzyć w możliwość zdobycia danych,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które są potrzebne w związku z tym nawet nie rozpoczynamy prac</a:t>
            </a:r>
          </a:p>
        </p:txBody>
      </p:sp>
      <p:sp>
        <p:nvSpPr>
          <p:cNvPr id="203780" name="Symbol zastępczy numeru slajdu 3">
            <a:extLst>
              <a:ext uri="{FF2B5EF4-FFF2-40B4-BE49-F238E27FC236}">
                <a16:creationId xmlns:a16="http://schemas.microsoft.com/office/drawing/2014/main" id="{175FA518-707C-4D95-A81F-70B8289C768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150B97-A0C9-40E1-A529-9ADBE715B332}" type="slidenum">
              <a:rPr lang="pl-PL" altLang="pl-PL" sz="1200" smtClean="0">
                <a:solidFill>
                  <a:srgbClr val="898989"/>
                </a:solidFill>
                <a:latin typeface="Arial" panose="020B0604020202020204" pitchFamily="34" charset="0"/>
              </a:rPr>
              <a:pPr>
                <a:spcBef>
                  <a:spcPct val="0"/>
                </a:spcBef>
                <a:buFontTx/>
                <a:buNone/>
              </a:pPr>
              <a:t>113</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180CFC63-2D44-47C0-9AFB-282B32E054E7}"/>
              </a:ext>
            </a:extLst>
          </p:cNvPr>
          <p:cNvSpPr>
            <a:spLocks noGrp="1" noChangeArrowheads="1"/>
          </p:cNvSpPr>
          <p:nvPr>
            <p:ph type="title"/>
          </p:nvPr>
        </p:nvSpPr>
        <p:spPr>
          <a:xfrm>
            <a:off x="250825" y="549275"/>
            <a:ext cx="8642350" cy="863600"/>
          </a:xfrm>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WNIOSKI II</a:t>
            </a:r>
          </a:p>
        </p:txBody>
      </p:sp>
      <p:sp>
        <p:nvSpPr>
          <p:cNvPr id="204803" name="Rectangle 3">
            <a:extLst>
              <a:ext uri="{FF2B5EF4-FFF2-40B4-BE49-F238E27FC236}">
                <a16:creationId xmlns:a16="http://schemas.microsoft.com/office/drawing/2014/main" id="{4327D175-8739-49F8-9348-E415C6614156}"/>
              </a:ext>
            </a:extLst>
          </p:cNvPr>
          <p:cNvSpPr>
            <a:spLocks noGrp="1" noChangeArrowheads="1"/>
          </p:cNvSpPr>
          <p:nvPr>
            <p:ph idx="1"/>
          </p:nvPr>
        </p:nvSpPr>
        <p:spPr>
          <a:xfrm>
            <a:off x="250825" y="1700213"/>
            <a:ext cx="8642350" cy="4321175"/>
          </a:xfrm>
        </p:spPr>
        <p:txBody>
          <a:bodyPr/>
          <a:lstStyle/>
          <a:p>
            <a:pPr algn="just" eaLnBrk="1" hangingPunct="1">
              <a:lnSpc>
                <a:spcPct val="17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Nie interesuje nas prawda absolutna, prawda relatywna jest wystarczająca</a:t>
            </a:r>
          </a:p>
          <a:p>
            <a:pPr algn="just" eaLnBrk="1" hangingPunct="1">
              <a:lnSpc>
                <a:spcPct val="170000"/>
              </a:lnSpc>
              <a:buFont typeface="Wingdings" panose="05000000000000000000" pitchFamily="2" charset="2"/>
              <a:buChar char="§"/>
            </a:pPr>
            <a:endParaRPr lang="pl-PL" altLang="pl-PL" sz="1600">
              <a:latin typeface="Tahoma" panose="020B0604030504040204" pitchFamily="34" charset="0"/>
              <a:cs typeface="Tahoma" panose="020B0604030504040204" pitchFamily="34" charset="0"/>
            </a:endParaRPr>
          </a:p>
          <a:p>
            <a:pPr algn="just" eaLnBrk="1" hangingPunct="1">
              <a:lnSpc>
                <a:spcPct val="17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Informacje zawarte w prezentacji nie zawiera całej wiedzy potrzebnej do wykonania studium wykonalności</a:t>
            </a:r>
            <a:r>
              <a:rPr lang="en-GB" altLang="pl-PL" sz="1600">
                <a:latin typeface="Tahoma" panose="020B0604030504040204" pitchFamily="34" charset="0"/>
                <a:cs typeface="Tahoma" panose="020B0604030504040204" pitchFamily="34" charset="0"/>
              </a:rPr>
              <a:t>.</a:t>
            </a:r>
            <a:r>
              <a:rPr lang="pl-PL" altLang="pl-PL" sz="1600">
                <a:latin typeface="Tahoma" panose="020B0604030504040204" pitchFamily="34" charset="0"/>
                <a:cs typeface="Tahoma" panose="020B0604030504040204" pitchFamily="34" charset="0"/>
              </a:rPr>
              <a:t> Służą jedynie jako wprowadzenie do wytycznych i ułatwią ich zrozumienie</a:t>
            </a:r>
          </a:p>
        </p:txBody>
      </p:sp>
      <p:sp>
        <p:nvSpPr>
          <p:cNvPr id="204804" name="Symbol zastępczy numeru slajdu 3">
            <a:extLst>
              <a:ext uri="{FF2B5EF4-FFF2-40B4-BE49-F238E27FC236}">
                <a16:creationId xmlns:a16="http://schemas.microsoft.com/office/drawing/2014/main" id="{0F35F8E7-B60E-4790-A0A0-EA69E9854D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DA8195-3875-4926-838D-068F55B14D6C}" type="slidenum">
              <a:rPr lang="pl-PL" altLang="pl-PL" sz="1200" smtClean="0">
                <a:solidFill>
                  <a:srgbClr val="898989"/>
                </a:solidFill>
                <a:latin typeface="Arial" panose="020B0604020202020204" pitchFamily="34" charset="0"/>
              </a:rPr>
              <a:pPr>
                <a:spcBef>
                  <a:spcPct val="0"/>
                </a:spcBef>
                <a:buFontTx/>
                <a:buNone/>
              </a:pPr>
              <a:t>114</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ytuł 1">
            <a:extLst>
              <a:ext uri="{FF2B5EF4-FFF2-40B4-BE49-F238E27FC236}">
                <a16:creationId xmlns:a16="http://schemas.microsoft.com/office/drawing/2014/main" id="{2AEF40AA-D844-457B-A1C4-AD044FB9F305}"/>
              </a:ext>
            </a:extLst>
          </p:cNvPr>
          <p:cNvSpPr>
            <a:spLocks noGrp="1"/>
          </p:cNvSpPr>
          <p:nvPr>
            <p:ph type="title"/>
          </p:nvPr>
        </p:nvSpPr>
        <p:spPr>
          <a:xfrm>
            <a:off x="539750" y="115888"/>
            <a:ext cx="8064500" cy="6337300"/>
          </a:xfrm>
        </p:spPr>
        <p:txBody>
          <a:bodyPr vert="horz" lIns="91440" tIns="45720" rIns="91440" bIns="45720" rtlCol="0" anchor="ctr">
            <a:normAutofit/>
          </a:bodyPr>
          <a:lstStyle/>
          <a:p>
            <a:r>
              <a:rPr lang="pl-PL" altLang="pl-PL" sz="2800" b="1" dirty="0">
                <a:solidFill>
                  <a:srgbClr val="FFC000"/>
                </a:solidFill>
                <a:latin typeface="Century Gothic" panose="020B0502020202020204" pitchFamily="34" charset="0"/>
                <a:ea typeface="+mn-ea"/>
                <a:cs typeface="Arial" pitchFamily="34" charset="0"/>
              </a:rPr>
              <a:t>Dochodowość operacji</a:t>
            </a:r>
          </a:p>
        </p:txBody>
      </p:sp>
      <p:sp>
        <p:nvSpPr>
          <p:cNvPr id="205827" name="Symbol zastępczy numeru slajdu 3">
            <a:extLst>
              <a:ext uri="{FF2B5EF4-FFF2-40B4-BE49-F238E27FC236}">
                <a16:creationId xmlns:a16="http://schemas.microsoft.com/office/drawing/2014/main" id="{0CFFB18B-9367-4212-A7E6-EDDEE2640E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039344-4149-48B5-81A3-57CB99E20240}" type="slidenum">
              <a:rPr lang="pl-PL" altLang="pl-PL" sz="1200" smtClean="0">
                <a:solidFill>
                  <a:srgbClr val="898989"/>
                </a:solidFill>
                <a:latin typeface="Arial" panose="020B0604020202020204" pitchFamily="34" charset="0"/>
              </a:rPr>
              <a:pPr>
                <a:spcBef>
                  <a:spcPct val="0"/>
                </a:spcBef>
                <a:buFontTx/>
                <a:buNone/>
              </a:pPr>
              <a:t>115</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a:extLst>
              <a:ext uri="{FF2B5EF4-FFF2-40B4-BE49-F238E27FC236}">
                <a16:creationId xmlns:a16="http://schemas.microsoft.com/office/drawing/2014/main" id="{92B18958-1A41-4DA6-B4AD-F7724C67DBBE}"/>
              </a:ext>
            </a:extLst>
          </p:cNvPr>
          <p:cNvSpPr>
            <a:spLocks noChangeArrowheads="1"/>
          </p:cNvSpPr>
          <p:nvPr/>
        </p:nvSpPr>
        <p:spPr bwMode="auto">
          <a:xfrm>
            <a:off x="250825" y="1831975"/>
            <a:ext cx="86423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Wszystkie projekty mają </a:t>
            </a:r>
            <a:r>
              <a:rPr lang="pl-PL" altLang="pl-PL" sz="1600" u="sng">
                <a:latin typeface="Tahoma" panose="020B0604030504040204" pitchFamily="34" charset="0"/>
              </a:rPr>
              <a:t>jednakowy poziom dofinansowania</a:t>
            </a:r>
            <a:r>
              <a:rPr lang="pl-PL" altLang="pl-PL" sz="1600">
                <a:latin typeface="Tahoma" panose="020B0604030504040204" pitchFamily="34" charset="0"/>
              </a:rPr>
              <a:t> odnoszący się </a:t>
            </a:r>
            <a:br>
              <a:rPr lang="pl-PL" altLang="pl-PL" sz="1600">
                <a:latin typeface="Tahoma" panose="020B0604030504040204" pitchFamily="34" charset="0"/>
              </a:rPr>
            </a:br>
            <a:r>
              <a:rPr lang="pl-PL" altLang="pl-PL" sz="1600">
                <a:latin typeface="Tahoma" panose="020B0604030504040204" pitchFamily="34" charset="0"/>
              </a:rPr>
              <a:t>do wydatków kwalifikowalnych; poziom ten jest odzwierciedlony w tabelach finansowych programu / działania</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Każdy projekt ma indywidualnie wyliczaną „kwotę decyzji”, zależną od dochodów – która określa maksymalny poziom wydatków kwalifikowalnych</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Wydatki wykraczające poza lukę finansową nie są kwalifikowalne</a:t>
            </a:r>
            <a:endParaRPr lang="pl-PL" altLang="pl-PL" sz="1600" b="1" i="1">
              <a:latin typeface="Tahoma" panose="020B0604030504040204" pitchFamily="34" charset="0"/>
            </a:endParaRPr>
          </a:p>
        </p:txBody>
      </p:sp>
      <p:sp>
        <p:nvSpPr>
          <p:cNvPr id="5" name="Rectangle 2">
            <a:extLst>
              <a:ext uri="{FF2B5EF4-FFF2-40B4-BE49-F238E27FC236}">
                <a16:creationId xmlns:a16="http://schemas.microsoft.com/office/drawing/2014/main" id="{810C4DE6-648F-4D14-8F15-C0B8214B4B8A}"/>
              </a:ext>
            </a:extLst>
          </p:cNvPr>
          <p:cNvSpPr txBox="1">
            <a:spLocks noChangeArrowheads="1"/>
          </p:cNvSpPr>
          <p:nvPr/>
        </p:nvSpPr>
        <p:spPr>
          <a:xfrm>
            <a:off x="250825" y="908050"/>
            <a:ext cx="8642350" cy="576263"/>
          </a:xfrm>
          <a:prstGeom prst="rect">
            <a:avLst/>
          </a:prstGeom>
        </p:spPr>
        <p:txBody>
          <a:bodyPr vert="horz" lIns="91440" tIns="45720" rIns="91440" bIns="45720" rtlCol="0" anchor="ctr">
            <a:normAutofit/>
          </a:bodyPr>
          <a:lstStyle>
            <a:lvl1pPr>
              <a:spcBef>
                <a:spcPct val="0"/>
              </a:spcBef>
              <a:buNone/>
              <a:defRPr sz="2800" b="1">
                <a:solidFill>
                  <a:srgbClr val="FFC000"/>
                </a:solidFill>
                <a:latin typeface="Century Gothic" panose="020B0502020202020204" pitchFamily="34" charset="0"/>
                <a:cs typeface="Arial" pitchFamily="34" charset="0"/>
              </a:defRPr>
            </a:lvl1pPr>
          </a:lstStyle>
          <a:p>
            <a:r>
              <a:rPr lang="pl-PL" dirty="0"/>
              <a:t>PODSTAWOWE ZASADY</a:t>
            </a:r>
          </a:p>
        </p:txBody>
      </p:sp>
      <p:sp>
        <p:nvSpPr>
          <p:cNvPr id="206852" name="Symbol zastępczy numeru slajdu 5">
            <a:extLst>
              <a:ext uri="{FF2B5EF4-FFF2-40B4-BE49-F238E27FC236}">
                <a16:creationId xmlns:a16="http://schemas.microsoft.com/office/drawing/2014/main" id="{DDA536ED-2373-4693-BB01-3A5398FD3B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C5A304-6A9B-484A-B2BB-56D01AB9A1DA}" type="slidenum">
              <a:rPr lang="pl-PL" altLang="pl-PL" sz="1200" smtClean="0">
                <a:solidFill>
                  <a:srgbClr val="898989"/>
                </a:solidFill>
                <a:latin typeface="Arial" panose="020B0604020202020204" pitchFamily="34" charset="0"/>
              </a:rPr>
              <a:pPr>
                <a:spcBef>
                  <a:spcPct val="0"/>
                </a:spcBef>
                <a:buFontTx/>
                <a:buNone/>
              </a:pPr>
              <a:t>116</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ytuł 1">
            <a:extLst>
              <a:ext uri="{FF2B5EF4-FFF2-40B4-BE49-F238E27FC236}">
                <a16:creationId xmlns:a16="http://schemas.microsoft.com/office/drawing/2014/main" id="{1F0CA98F-5644-44B8-909B-AB40B2A01305}"/>
              </a:ext>
            </a:extLst>
          </p:cNvPr>
          <p:cNvSpPr>
            <a:spLocks noGrp="1"/>
          </p:cNvSpPr>
          <p:nvPr>
            <p:ph type="title"/>
          </p:nvPr>
        </p:nvSpPr>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Rozporządzenie wykonawcze nr 2015/207</a:t>
            </a:r>
          </a:p>
        </p:txBody>
      </p:sp>
      <p:sp>
        <p:nvSpPr>
          <p:cNvPr id="3" name="Symbol zastępczy zawartości 2">
            <a:extLst>
              <a:ext uri="{FF2B5EF4-FFF2-40B4-BE49-F238E27FC236}">
                <a16:creationId xmlns:a16="http://schemas.microsoft.com/office/drawing/2014/main" id="{5CE649D3-FF3B-4347-A9E5-49613DCF796E}"/>
              </a:ext>
            </a:extLst>
          </p:cNvPr>
          <p:cNvSpPr>
            <a:spLocks noGrp="1"/>
          </p:cNvSpPr>
          <p:nvPr>
            <p:ph idx="1"/>
          </p:nvPr>
        </p:nvSpPr>
        <p:spPr/>
        <p:txBody>
          <a:bodyPr rtlCol="0">
            <a:normAutofit fontScale="55000" lnSpcReduction="20000"/>
          </a:bodyPr>
          <a:lstStyle/>
          <a:p>
            <a:pPr algn="just" eaLnBrk="1" fontAlgn="auto" hangingPunct="1">
              <a:lnSpc>
                <a:spcPct val="170000"/>
              </a:lnSpc>
              <a:spcAft>
                <a:spcPts val="0"/>
              </a:spcAft>
              <a:defRPr/>
            </a:pPr>
            <a:r>
              <a:rPr lang="pl-PL" dirty="0"/>
              <a:t>Podstawowym aktem prawnym odnoszącym się szczegółowo do kwestii metodologii prowadzenia analizy ekonomicznej i finansowej, jak również analizy ryzyka jest rozporządzenie wykonawcze Komisji (UE) nr 2015/207 z dnia 20 stycznia 2015 r.  </a:t>
            </a:r>
          </a:p>
          <a:p>
            <a:pPr algn="just" eaLnBrk="1" fontAlgn="auto" hangingPunct="1">
              <a:lnSpc>
                <a:spcPct val="170000"/>
              </a:lnSpc>
              <a:spcAft>
                <a:spcPts val="0"/>
              </a:spcAft>
              <a:defRPr/>
            </a:pPr>
            <a:r>
              <a:rPr lang="pl-PL" dirty="0"/>
              <a:t>W załączniku III do wyżej wymienionego aktu znalazły się szczegółowe wskazania metodologiczne, które należy uwzględnić przy prowadzeniu przedmiotowych analiz dla projektów będących tzw. dużymi projektami (projekty o całkowitym koszcie </a:t>
            </a:r>
            <a:r>
              <a:rPr lang="pl-PL" dirty="0" err="1"/>
              <a:t>kwalifikowalnym</a:t>
            </a:r>
            <a:r>
              <a:rPr lang="pl-PL" dirty="0"/>
              <a:t> przekraczającym kwotę 50 mln euro lub – w przypadku projektów dot. promowania zrównoważonego transportu i usuwania niedoborów przepustowości w działaniu najważniejszej infrastruktury sieciowej – 75 mln euro).</a:t>
            </a:r>
          </a:p>
        </p:txBody>
      </p:sp>
      <p:sp>
        <p:nvSpPr>
          <p:cNvPr id="208900" name="Symbol zastępczy numeru slajdu 3">
            <a:extLst>
              <a:ext uri="{FF2B5EF4-FFF2-40B4-BE49-F238E27FC236}">
                <a16:creationId xmlns:a16="http://schemas.microsoft.com/office/drawing/2014/main" id="{F04C1335-30BE-411D-BF52-871DD799E9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1B60DD-4F01-484D-93D0-6FF7F1E6BE40}" type="slidenum">
              <a:rPr lang="pl-PL" altLang="pl-PL" sz="1200" smtClean="0">
                <a:solidFill>
                  <a:srgbClr val="898989"/>
                </a:solidFill>
                <a:latin typeface="Arial" panose="020B0604020202020204" pitchFamily="34" charset="0"/>
              </a:rPr>
              <a:pPr>
                <a:spcBef>
                  <a:spcPct val="0"/>
                </a:spcBef>
                <a:buFontTx/>
                <a:buNone/>
              </a:pPr>
              <a:t>117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ytuł 1">
            <a:extLst>
              <a:ext uri="{FF2B5EF4-FFF2-40B4-BE49-F238E27FC236}">
                <a16:creationId xmlns:a16="http://schemas.microsoft.com/office/drawing/2014/main" id="{C9125398-144B-480D-8D6F-18B8257091AE}"/>
              </a:ext>
            </a:extLst>
          </p:cNvPr>
          <p:cNvSpPr>
            <a:spLocks noGrp="1"/>
          </p:cNvSpPr>
          <p:nvPr>
            <p:ph type="title"/>
          </p:nvPr>
        </p:nvSpPr>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Przewodnik Komisji Europejskiej</a:t>
            </a:r>
          </a:p>
        </p:txBody>
      </p:sp>
      <p:sp>
        <p:nvSpPr>
          <p:cNvPr id="3" name="Symbol zastępczy zawartości 2">
            <a:extLst>
              <a:ext uri="{FF2B5EF4-FFF2-40B4-BE49-F238E27FC236}">
                <a16:creationId xmlns:a16="http://schemas.microsoft.com/office/drawing/2014/main" id="{09A0380E-BC05-4958-96E6-023B5CFD5EDC}"/>
              </a:ext>
            </a:extLst>
          </p:cNvPr>
          <p:cNvSpPr>
            <a:spLocks noGrp="1"/>
          </p:cNvSpPr>
          <p:nvPr>
            <p:ph idx="1"/>
          </p:nvPr>
        </p:nvSpPr>
        <p:spPr>
          <a:xfrm>
            <a:off x="457200" y="1600200"/>
            <a:ext cx="8229600" cy="4997450"/>
          </a:xfrm>
        </p:spPr>
        <p:txBody>
          <a:bodyPr rtlCol="0">
            <a:normAutofit fontScale="92500" lnSpcReduction="10000"/>
          </a:bodyPr>
          <a:lstStyle/>
          <a:p>
            <a:pPr algn="just" eaLnBrk="1" fontAlgn="auto" hangingPunct="1">
              <a:lnSpc>
                <a:spcPct val="170000"/>
              </a:lnSpc>
              <a:spcAft>
                <a:spcPts val="0"/>
              </a:spcAft>
              <a:defRPr/>
            </a:pPr>
            <a:r>
              <a:rPr lang="pl-PL" sz="1800" dirty="0"/>
              <a:t>Dokumentem uszczegóławiającym zasady opisane w ww. rozporządzeniu wykonawczym jest opublikowany w grudniu 2014 r. podręcznik .</a:t>
            </a:r>
          </a:p>
          <a:p>
            <a:pPr algn="just" eaLnBrk="1" fontAlgn="auto" hangingPunct="1">
              <a:lnSpc>
                <a:spcPct val="170000"/>
              </a:lnSpc>
              <a:spcAft>
                <a:spcPts val="0"/>
              </a:spcAft>
              <a:defRPr/>
            </a:pPr>
            <a:r>
              <a:rPr lang="pl-PL" sz="1800" dirty="0"/>
              <a:t>Materiał ten zawiera obszerny opis wskazań metodologicznych oraz interpretacji przepisów europejskich dotyczących zasad przeprowadzania analizy kosztów i korzyści projektów inwestycyjnych w okresie 2014-2020. </a:t>
            </a:r>
          </a:p>
          <a:p>
            <a:pPr algn="just" eaLnBrk="1" fontAlgn="auto" hangingPunct="1">
              <a:lnSpc>
                <a:spcPct val="170000"/>
              </a:lnSpc>
              <a:spcAft>
                <a:spcPts val="0"/>
              </a:spcAft>
              <a:defRPr/>
            </a:pPr>
            <a:r>
              <a:rPr lang="pl-PL" sz="1800" dirty="0"/>
              <a:t>Należy wskazać, że wyżej wymienione rozporządzenie wykonawcze, jak również przewodnik, zostały przygotowane w związku z procesem oceny tzw. dużych projektów. </a:t>
            </a:r>
          </a:p>
          <a:p>
            <a:pPr algn="just" eaLnBrk="1" fontAlgn="auto" hangingPunct="1">
              <a:lnSpc>
                <a:spcPct val="170000"/>
              </a:lnSpc>
              <a:spcAft>
                <a:spcPts val="0"/>
              </a:spcAft>
              <a:defRPr/>
            </a:pPr>
            <a:r>
              <a:rPr lang="pl-PL" sz="1800" dirty="0"/>
              <a:t>Nie ma jednak przeciwwskazań, aby instytucje zarządzające korzystały z zaleceń zawartych w podręczniku w odniesieniu do projektów nie będących projektami dużymi z uwzględnieniem uwarunkowań dotyczących obowiązujących regulacji prawnych, a także skali i zakresu projektu oraz specyfik danej branży. </a:t>
            </a:r>
          </a:p>
        </p:txBody>
      </p:sp>
      <p:sp>
        <p:nvSpPr>
          <p:cNvPr id="209924" name="Symbol zastępczy numeru slajdu 3">
            <a:extLst>
              <a:ext uri="{FF2B5EF4-FFF2-40B4-BE49-F238E27FC236}">
                <a16:creationId xmlns:a16="http://schemas.microsoft.com/office/drawing/2014/main" id="{90F39EFE-84F8-4237-901E-D082DCB6A5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3583E2-C814-4B12-B814-9F3F56A29EF9}" type="slidenum">
              <a:rPr lang="pl-PL" altLang="pl-PL" sz="1200" smtClean="0">
                <a:solidFill>
                  <a:srgbClr val="898989"/>
                </a:solidFill>
                <a:latin typeface="Arial" panose="020B0604020202020204" pitchFamily="34" charset="0"/>
              </a:rPr>
              <a:pPr>
                <a:spcBef>
                  <a:spcPct val="0"/>
                </a:spcBef>
                <a:buFontTx/>
                <a:buNone/>
              </a:pPr>
              <a:t>118</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ytuł 1">
            <a:extLst>
              <a:ext uri="{FF2B5EF4-FFF2-40B4-BE49-F238E27FC236}">
                <a16:creationId xmlns:a16="http://schemas.microsoft.com/office/drawing/2014/main" id="{15367A34-45ED-426A-BDDB-0E50C7DE6C44}"/>
              </a:ext>
            </a:extLst>
          </p:cNvPr>
          <p:cNvSpPr>
            <a:spLocks noGrp="1"/>
          </p:cNvSpPr>
          <p:nvPr>
            <p:ph type="title"/>
          </p:nvPr>
        </p:nvSpPr>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Wytyczne MR</a:t>
            </a:r>
          </a:p>
        </p:txBody>
      </p:sp>
      <p:sp>
        <p:nvSpPr>
          <p:cNvPr id="3" name="Symbol zastępczy zawartości 2">
            <a:extLst>
              <a:ext uri="{FF2B5EF4-FFF2-40B4-BE49-F238E27FC236}">
                <a16:creationId xmlns:a16="http://schemas.microsoft.com/office/drawing/2014/main" id="{17BEF1D3-C186-4B78-A095-865C00576F7D}"/>
              </a:ext>
            </a:extLst>
          </p:cNvPr>
          <p:cNvSpPr>
            <a:spLocks noGrp="1"/>
          </p:cNvSpPr>
          <p:nvPr>
            <p:ph idx="1"/>
          </p:nvPr>
        </p:nvSpPr>
        <p:spPr/>
        <p:txBody>
          <a:bodyPr rtlCol="0">
            <a:normAutofit fontScale="62500" lnSpcReduction="20000"/>
          </a:bodyPr>
          <a:lstStyle/>
          <a:p>
            <a:pPr algn="just" eaLnBrk="1" fontAlgn="auto" hangingPunct="1">
              <a:lnSpc>
                <a:spcPct val="170000"/>
              </a:lnSpc>
              <a:spcAft>
                <a:spcPts val="0"/>
              </a:spcAft>
              <a:defRPr/>
            </a:pPr>
            <a:r>
              <a:rPr lang="pl-PL" dirty="0"/>
              <a:t>Na gruncie krajowym dokumentem przedstawiającym zalecane podejście w wyżej wymienionym zakresie będą wytyczne Ministra Rozwoju w zakresie zagadnień związanych z przygotowaniem projektów inwestycyjnych, w tym generujących dochód i projektów hybrydowych. </a:t>
            </a:r>
          </a:p>
          <a:p>
            <a:pPr algn="just" eaLnBrk="1" fontAlgn="auto" hangingPunct="1">
              <a:lnSpc>
                <a:spcPct val="170000"/>
              </a:lnSpc>
              <a:spcAft>
                <a:spcPts val="0"/>
              </a:spcAft>
              <a:defRPr/>
            </a:pPr>
            <a:r>
              <a:rPr lang="pl-PL" dirty="0"/>
              <a:t>Podejście prezentowane w wyżej wymienionych wytycznych uwzględnia przepisy obowiązującego prawodawstwa europejskiego, zalecenia europejskie o charakterze metodologicznym oraz doświadczenie uzyskane w czasie perspektywy 2007-2013.</a:t>
            </a:r>
          </a:p>
        </p:txBody>
      </p:sp>
      <p:sp>
        <p:nvSpPr>
          <p:cNvPr id="210948" name="Symbol zastępczy numeru slajdu 3">
            <a:extLst>
              <a:ext uri="{FF2B5EF4-FFF2-40B4-BE49-F238E27FC236}">
                <a16:creationId xmlns:a16="http://schemas.microsoft.com/office/drawing/2014/main" id="{1C4E19B2-6091-4EF3-92FB-2883DE89E5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C262F6-2C47-470F-AEBB-7C89413A2DD2}" type="slidenum">
              <a:rPr lang="pl-PL" altLang="pl-PL" sz="1200" smtClean="0">
                <a:solidFill>
                  <a:srgbClr val="898989"/>
                </a:solidFill>
                <a:latin typeface="Arial" panose="020B0604020202020204" pitchFamily="34" charset="0"/>
              </a:rPr>
              <a:pPr>
                <a:spcBef>
                  <a:spcPct val="0"/>
                </a:spcBef>
                <a:buFontTx/>
                <a:buNone/>
              </a:pPr>
              <a:t>119</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6F92FE6-E603-474E-8337-1B6162FE2224}"/>
              </a:ext>
            </a:extLst>
          </p:cNvPr>
          <p:cNvSpPr>
            <a:spLocks noGrp="1" noChangeArrowheads="1"/>
          </p:cNvSpPr>
          <p:nvPr>
            <p:ph type="title"/>
          </p:nvPr>
        </p:nvSpPr>
        <p:spPr>
          <a:xfrm>
            <a:off x="539750" y="1165225"/>
            <a:ext cx="8229600" cy="769938"/>
          </a:xfrm>
        </p:spPr>
        <p:txBody>
          <a:bodyPr>
            <a:normAutofit/>
          </a:bodyPr>
          <a:lstStyle/>
          <a:p>
            <a:pPr algn="r" eaLnBrk="1" hangingPunct="1"/>
            <a:r>
              <a:rPr lang="pl-PL" altLang="pl-PL" sz="2500" b="1" dirty="0">
                <a:solidFill>
                  <a:srgbClr val="FFC000"/>
                </a:solidFill>
                <a:latin typeface="Century Gothic" panose="020B0502020202020204" pitchFamily="34" charset="0"/>
                <a:ea typeface="+mn-ea"/>
                <a:cs typeface="Arial" pitchFamily="34" charset="0"/>
              </a:rPr>
              <a:t>Wizja</a:t>
            </a:r>
          </a:p>
        </p:txBody>
      </p:sp>
      <p:sp>
        <p:nvSpPr>
          <p:cNvPr id="26627" name="Rectangle 3">
            <a:extLst>
              <a:ext uri="{FF2B5EF4-FFF2-40B4-BE49-F238E27FC236}">
                <a16:creationId xmlns:a16="http://schemas.microsoft.com/office/drawing/2014/main" id="{41CCF1C7-94DD-4855-8666-645FBD3A92C7}"/>
              </a:ext>
            </a:extLst>
          </p:cNvPr>
          <p:cNvSpPr>
            <a:spLocks noGrp="1" noChangeArrowheads="1"/>
          </p:cNvSpPr>
          <p:nvPr>
            <p:ph idx="1"/>
          </p:nvPr>
        </p:nvSpPr>
        <p:spPr>
          <a:xfrm>
            <a:off x="457200" y="4652963"/>
            <a:ext cx="8229600" cy="1633537"/>
          </a:xfrm>
        </p:spPr>
        <p:txBody>
          <a:bodyPr rtlCol="0">
            <a:normAutofit/>
          </a:bodyPr>
          <a:lstStyle/>
          <a:p>
            <a:pPr algn="just" eaLnBrk="1" fontAlgn="auto" hangingPunct="1">
              <a:spcAft>
                <a:spcPts val="0"/>
              </a:spcAft>
              <a:defRPr/>
            </a:pPr>
            <a:r>
              <a:rPr lang="pl-PL" sz="2600" dirty="0">
                <a:latin typeface="Cambria" pitchFamily="18" charset="0"/>
                <a:ea typeface="MS PGothic" pitchFamily="34" charset="-128"/>
                <a:cs typeface="+mj-cs"/>
              </a:rPr>
              <a:t>Określa intencje człowieka/organizacji, gdzie ma się znaleźć za kilka lat. </a:t>
            </a:r>
          </a:p>
          <a:p>
            <a:pPr eaLnBrk="1" fontAlgn="auto" hangingPunct="1">
              <a:lnSpc>
                <a:spcPct val="250000"/>
              </a:lnSpc>
              <a:spcAft>
                <a:spcPts val="0"/>
              </a:spcAft>
              <a:buFontTx/>
              <a:buNone/>
              <a:defRPr/>
            </a:pPr>
            <a:endParaRPr lang="pl-PL" sz="2800" dirty="0"/>
          </a:p>
        </p:txBody>
      </p:sp>
      <p:sp>
        <p:nvSpPr>
          <p:cNvPr id="29700" name="Symbol zastępczy numeru slajdu 3">
            <a:extLst>
              <a:ext uri="{FF2B5EF4-FFF2-40B4-BE49-F238E27FC236}">
                <a16:creationId xmlns:a16="http://schemas.microsoft.com/office/drawing/2014/main" id="{BCE76D8A-8E4F-4B2C-B257-DCD9B9BDDC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D61639-8CDC-4305-8EAF-82FC2A1745A6}" type="slidenum">
              <a:rPr lang="pl-PL" altLang="pl-PL" sz="1200" smtClean="0">
                <a:solidFill>
                  <a:srgbClr val="898989"/>
                </a:solidFill>
                <a:latin typeface="Arial" panose="020B0604020202020204" pitchFamily="34" charset="0"/>
                <a:ea typeface="MS PGothic" panose="020B0600070205080204" pitchFamily="34" charset="-128"/>
              </a:rPr>
              <a:pPr>
                <a:spcBef>
                  <a:spcPct val="0"/>
                </a:spcBef>
                <a:buFontTx/>
                <a:buNone/>
              </a:pPr>
              <a:t>12</a:t>
            </a:fld>
            <a:endParaRPr lang="pl-PL" altLang="pl-PL" sz="1200">
              <a:solidFill>
                <a:srgbClr val="898989"/>
              </a:solidFill>
              <a:latin typeface="Arial" panose="020B0604020202020204" pitchFamily="34" charset="0"/>
              <a:ea typeface="MS PGothic" panose="020B0600070205080204" pitchFamily="34" charset="-128"/>
            </a:endParaRPr>
          </a:p>
        </p:txBody>
      </p:sp>
      <p:pic>
        <p:nvPicPr>
          <p:cNvPr id="29701" name="Picture 2" descr="http://static1.platine.pl/i/art/141/316045_big.jpg">
            <a:extLst>
              <a:ext uri="{FF2B5EF4-FFF2-40B4-BE49-F238E27FC236}">
                <a16:creationId xmlns:a16="http://schemas.microsoft.com/office/drawing/2014/main" id="{A730B887-5F3D-4E0D-BE69-51DB86108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06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ytuł 1">
            <a:extLst>
              <a:ext uri="{FF2B5EF4-FFF2-40B4-BE49-F238E27FC236}">
                <a16:creationId xmlns:a16="http://schemas.microsoft.com/office/drawing/2014/main" id="{725F8EC4-ABCD-4761-9F13-6C91504543D8}"/>
              </a:ext>
            </a:extLst>
          </p:cNvPr>
          <p:cNvSpPr>
            <a:spLocks noGrp="1"/>
          </p:cNvSpPr>
          <p:nvPr>
            <p:ph type="title"/>
          </p:nvPr>
        </p:nvSpPr>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Projekty generujące dochód</a:t>
            </a:r>
          </a:p>
        </p:txBody>
      </p:sp>
      <p:sp>
        <p:nvSpPr>
          <p:cNvPr id="3" name="Symbol zastępczy zawartości 2">
            <a:extLst>
              <a:ext uri="{FF2B5EF4-FFF2-40B4-BE49-F238E27FC236}">
                <a16:creationId xmlns:a16="http://schemas.microsoft.com/office/drawing/2014/main" id="{F0C963F9-0933-42EF-A8D6-F90EB94A8204}"/>
              </a:ext>
            </a:extLst>
          </p:cNvPr>
          <p:cNvSpPr>
            <a:spLocks noGrp="1"/>
          </p:cNvSpPr>
          <p:nvPr>
            <p:ph idx="1"/>
          </p:nvPr>
        </p:nvSpPr>
        <p:spPr>
          <a:xfrm>
            <a:off x="457200" y="1600200"/>
            <a:ext cx="8229600" cy="4997450"/>
          </a:xfrm>
        </p:spPr>
        <p:txBody>
          <a:bodyPr rtlCol="0">
            <a:normAutofit fontScale="77500" lnSpcReduction="20000"/>
          </a:bodyPr>
          <a:lstStyle/>
          <a:p>
            <a:pPr algn="just" eaLnBrk="1" fontAlgn="auto" hangingPunct="1">
              <a:lnSpc>
                <a:spcPct val="170000"/>
              </a:lnSpc>
              <a:spcAft>
                <a:spcPts val="0"/>
              </a:spcAft>
              <a:defRPr/>
            </a:pPr>
            <a:r>
              <a:rPr lang="pl-PL" sz="2000" dirty="0"/>
              <a:t>Szczególny rodzaj projektów inwestycyjnych stanowią tzw. projekty generujące dochód po ukończeniu. Projektem generującym dochód po ukończeniu jest operacja, która przynosi wpływy środków pieniężnych z bezpośrednich wpłat dokonywanych przez użytkowników za towary lub usługi zapewniane przez daną operację, jak np. opłaty ponoszone bezpośrednio przez użytkowników za użytkowanie infrastruktury, sprzedaż lub dzierżawę gruntu lub budynków lub opłaty za usługi. </a:t>
            </a:r>
          </a:p>
          <a:p>
            <a:pPr algn="just" eaLnBrk="1" fontAlgn="auto" hangingPunct="1">
              <a:lnSpc>
                <a:spcPct val="170000"/>
              </a:lnSpc>
              <a:spcAft>
                <a:spcPts val="0"/>
              </a:spcAft>
              <a:defRPr/>
            </a:pPr>
            <a:r>
              <a:rPr lang="pl-PL" sz="2000" dirty="0"/>
              <a:t>Wpływy te muszą przewyższać wszelkie związane z projektem koszty operacyjne i koszty odtworzenia wyposażenia krótkotrwałego poniesione w okresie odniesienia (okres realizacji inwestycji oraz życia ekonomicznego projektu). Art. 61 rozporządzenia nr 1303/2013 w ust. 7 i 8 określa okoliczności, których wystąpienie sprawia, że dany projekt, pomimo spełnienia warunków wskazanych powyżej, nie może być uznany za generujący dochód (np. całkowity kwalifikowalny koszt projektu jest niższy niż 1 mln euro).</a:t>
            </a:r>
          </a:p>
        </p:txBody>
      </p:sp>
      <p:sp>
        <p:nvSpPr>
          <p:cNvPr id="211972" name="Symbol zastępczy numeru slajdu 3">
            <a:extLst>
              <a:ext uri="{FF2B5EF4-FFF2-40B4-BE49-F238E27FC236}">
                <a16:creationId xmlns:a16="http://schemas.microsoft.com/office/drawing/2014/main" id="{AB7EDCDB-9F6C-4EF5-A400-2BC797BE9E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6D12F07-90C8-49D6-8CD3-62C18494C0C4}" type="slidenum">
              <a:rPr lang="pl-PL" altLang="pl-PL" sz="1200" smtClean="0">
                <a:solidFill>
                  <a:srgbClr val="898989"/>
                </a:solidFill>
                <a:latin typeface="Arial" panose="020B0604020202020204" pitchFamily="34" charset="0"/>
              </a:rPr>
              <a:pPr>
                <a:spcBef>
                  <a:spcPct val="0"/>
                </a:spcBef>
                <a:buFontTx/>
                <a:buNone/>
              </a:pPr>
              <a:t>120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ytuł 1">
            <a:extLst>
              <a:ext uri="{FF2B5EF4-FFF2-40B4-BE49-F238E27FC236}">
                <a16:creationId xmlns:a16="http://schemas.microsoft.com/office/drawing/2014/main" id="{817CA3B9-398A-4AF1-94BB-A835EEAE57CB}"/>
              </a:ext>
            </a:extLst>
          </p:cNvPr>
          <p:cNvSpPr>
            <a:spLocks noGrp="1"/>
          </p:cNvSpPr>
          <p:nvPr>
            <p:ph type="title"/>
          </p:nvPr>
        </p:nvSpPr>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Rozporządzenia delegowanego 480/2014</a:t>
            </a:r>
          </a:p>
        </p:txBody>
      </p:sp>
      <p:sp>
        <p:nvSpPr>
          <p:cNvPr id="3" name="Symbol zastępczy zawartości 2">
            <a:extLst>
              <a:ext uri="{FF2B5EF4-FFF2-40B4-BE49-F238E27FC236}">
                <a16:creationId xmlns:a16="http://schemas.microsoft.com/office/drawing/2014/main" id="{3D24022E-1ADB-412F-B082-0F4D2528BAB9}"/>
              </a:ext>
            </a:extLst>
          </p:cNvPr>
          <p:cNvSpPr>
            <a:spLocks noGrp="1"/>
          </p:cNvSpPr>
          <p:nvPr>
            <p:ph idx="1"/>
          </p:nvPr>
        </p:nvSpPr>
        <p:spPr>
          <a:xfrm>
            <a:off x="457200" y="1196975"/>
            <a:ext cx="8229600" cy="5256213"/>
          </a:xfrm>
        </p:spPr>
        <p:txBody>
          <a:bodyPr rtlCol="0">
            <a:normAutofit fontScale="55000" lnSpcReduction="20000"/>
          </a:bodyPr>
          <a:lstStyle/>
          <a:p>
            <a:pPr algn="just" eaLnBrk="1" fontAlgn="auto" hangingPunct="1">
              <a:lnSpc>
                <a:spcPct val="170000"/>
              </a:lnSpc>
              <a:spcAft>
                <a:spcPts val="0"/>
              </a:spcAft>
              <a:defRPr/>
            </a:pPr>
            <a:r>
              <a:rPr lang="pl-PL" dirty="0"/>
              <a:t>W latach 2014-2020 poziom dofinansowania dla projektów generujących dochód po ukończeniu można określać za pomocą  nowego mechanizmu, opartego na tzw. zryczałtowanych procentowych stawkach dochodów (ang. </a:t>
            </a:r>
            <a:r>
              <a:rPr lang="pl-PL" i="1" dirty="0" err="1"/>
              <a:t>flat</a:t>
            </a:r>
            <a:r>
              <a:rPr lang="pl-PL" i="1" dirty="0"/>
              <a:t> </a:t>
            </a:r>
            <a:r>
              <a:rPr lang="pl-PL" i="1" dirty="0" err="1"/>
              <a:t>rate</a:t>
            </a:r>
            <a:r>
              <a:rPr lang="pl-PL" i="1" dirty="0"/>
              <a:t> net </a:t>
            </a:r>
            <a:r>
              <a:rPr lang="pl-PL" i="1" dirty="0" err="1"/>
              <a:t>revenue</a:t>
            </a:r>
            <a:r>
              <a:rPr lang="pl-PL" i="1" dirty="0"/>
              <a:t> </a:t>
            </a:r>
            <a:r>
              <a:rPr lang="pl-PL" i="1" dirty="0" err="1"/>
              <a:t>percentage</a:t>
            </a:r>
            <a:r>
              <a:rPr lang="pl-PL" dirty="0"/>
              <a:t>). </a:t>
            </a:r>
          </a:p>
          <a:p>
            <a:pPr algn="just" eaLnBrk="1" fontAlgn="auto" hangingPunct="1">
              <a:lnSpc>
                <a:spcPct val="170000"/>
              </a:lnSpc>
              <a:spcAft>
                <a:spcPts val="0"/>
              </a:spcAft>
              <a:defRPr/>
            </a:pPr>
            <a:r>
              <a:rPr lang="pl-PL" dirty="0"/>
              <a:t>Obok stawek zryczałtowanych, analogicznie do okresu programowania 2007-2013, przy ustalaniu poziomu wsparcia finansowego ze środków UE można korzystać z metody tzw. luki w finansowaniu (ang. </a:t>
            </a:r>
            <a:r>
              <a:rPr lang="pl-PL" i="1" dirty="0" err="1"/>
              <a:t>funding</a:t>
            </a:r>
            <a:r>
              <a:rPr lang="pl-PL" i="1" dirty="0"/>
              <a:t> gap</a:t>
            </a:r>
            <a:r>
              <a:rPr lang="pl-PL" dirty="0"/>
              <a:t>). W przypadku zastosowana tej metody poziom wsparcia określa się w oparciu o zasady opisane w art. 15-19 rozporządzenia delegowanego Komisji (UE) nr 480/2014 z dnia 3 marca 2014 r. </a:t>
            </a:r>
          </a:p>
          <a:p>
            <a:pPr algn="just" eaLnBrk="1" fontAlgn="auto" hangingPunct="1">
              <a:lnSpc>
                <a:spcPct val="170000"/>
              </a:lnSpc>
              <a:spcAft>
                <a:spcPts val="0"/>
              </a:spcAft>
              <a:defRPr/>
            </a:pPr>
            <a:r>
              <a:rPr lang="pl-PL" dirty="0"/>
              <a:t>Decyzja o tym, która z metod zostanie zastosowana, należy do instytucji zarządzającej danym programem operacyjnym.</a:t>
            </a:r>
          </a:p>
        </p:txBody>
      </p:sp>
      <p:sp>
        <p:nvSpPr>
          <p:cNvPr id="212996" name="Symbol zastępczy numeru slajdu 3">
            <a:extLst>
              <a:ext uri="{FF2B5EF4-FFF2-40B4-BE49-F238E27FC236}">
                <a16:creationId xmlns:a16="http://schemas.microsoft.com/office/drawing/2014/main" id="{C1CCF8F8-938E-44DA-BD85-1EDD10FF53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86160F-9EDE-49D6-8DC1-FC1E43DE798C}" type="slidenum">
              <a:rPr lang="pl-PL" altLang="pl-PL" sz="1200" smtClean="0">
                <a:solidFill>
                  <a:srgbClr val="898989"/>
                </a:solidFill>
                <a:latin typeface="Arial" panose="020B0604020202020204" pitchFamily="34" charset="0"/>
              </a:rPr>
              <a:pPr>
                <a:spcBef>
                  <a:spcPct val="0"/>
                </a:spcBef>
                <a:buFontTx/>
                <a:buNone/>
              </a:pPr>
              <a:t>121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ytuł 1">
            <a:extLst>
              <a:ext uri="{FF2B5EF4-FFF2-40B4-BE49-F238E27FC236}">
                <a16:creationId xmlns:a16="http://schemas.microsoft.com/office/drawing/2014/main" id="{F7E9C1CC-CF11-48C3-9DC7-2A01299D6177}"/>
              </a:ext>
            </a:extLst>
          </p:cNvPr>
          <p:cNvSpPr>
            <a:spLocks noGrp="1"/>
          </p:cNvSpPr>
          <p:nvPr>
            <p:ph type="title"/>
          </p:nvPr>
        </p:nvSpPr>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Projekty generujące dochód c.d.</a:t>
            </a:r>
          </a:p>
        </p:txBody>
      </p:sp>
      <p:sp>
        <p:nvSpPr>
          <p:cNvPr id="214019" name="Symbol zastępczy zawartości 2">
            <a:extLst>
              <a:ext uri="{FF2B5EF4-FFF2-40B4-BE49-F238E27FC236}">
                <a16:creationId xmlns:a16="http://schemas.microsoft.com/office/drawing/2014/main" id="{5FB54B4B-FF66-4625-B909-BAFD62ED68CB}"/>
              </a:ext>
            </a:extLst>
          </p:cNvPr>
          <p:cNvSpPr>
            <a:spLocks noGrp="1"/>
          </p:cNvSpPr>
          <p:nvPr>
            <p:ph idx="1"/>
          </p:nvPr>
        </p:nvSpPr>
        <p:spPr>
          <a:xfrm>
            <a:off x="457200" y="1268413"/>
            <a:ext cx="8229600" cy="4857750"/>
          </a:xfrm>
        </p:spPr>
        <p:txBody>
          <a:bodyPr/>
          <a:lstStyle/>
          <a:p>
            <a:pPr algn="just" eaLnBrk="1" hangingPunct="1">
              <a:lnSpc>
                <a:spcPct val="170000"/>
              </a:lnSpc>
            </a:pPr>
            <a:r>
              <a:rPr lang="pl-PL" altLang="pl-PL" sz="1800"/>
              <a:t>Metoda zryczałtowanych stawek dochodów może być stosowana dla projektów z określonych sektorów i podsektorów, wskazanych w Załączniku nr V do rozporządzenia nr 1303/2013. Istnieje również możliwość zastosowania tej metody poprzez odpowiednie obniżenie maksymalnego poziomu dofinansowania dla całej osi priorytetowej lub działania. </a:t>
            </a:r>
          </a:p>
          <a:p>
            <a:pPr algn="just" eaLnBrk="1" hangingPunct="1">
              <a:lnSpc>
                <a:spcPct val="170000"/>
              </a:lnSpc>
            </a:pPr>
            <a:r>
              <a:rPr lang="pl-PL" altLang="pl-PL" sz="1800"/>
              <a:t>Zastosowanie stawek zryczałtowanych eliminuje konieczność obliczania wartości dofinansowania w oparciu o indywidualną analizę projektów. W jej miejsce przyjęto założenie, że projekty obejmujące dany sektor lub podsektor generują określony poziom dochodów, a zatem występuje w nich określony z góry poziom luki w finansowaniu.</a:t>
            </a:r>
          </a:p>
        </p:txBody>
      </p:sp>
      <p:sp>
        <p:nvSpPr>
          <p:cNvPr id="214020" name="Symbol zastępczy numeru slajdu 3">
            <a:extLst>
              <a:ext uri="{FF2B5EF4-FFF2-40B4-BE49-F238E27FC236}">
                <a16:creationId xmlns:a16="http://schemas.microsoft.com/office/drawing/2014/main" id="{6B318CDB-7E2A-4484-9973-0CDE3EB1A9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6DAEC2-317C-4B47-88BB-61A2BB699A18}" type="slidenum">
              <a:rPr lang="pl-PL" altLang="pl-PL" sz="1200" smtClean="0">
                <a:solidFill>
                  <a:srgbClr val="898989"/>
                </a:solidFill>
                <a:latin typeface="Arial" panose="020B0604020202020204" pitchFamily="34" charset="0"/>
              </a:rPr>
              <a:pPr>
                <a:spcBef>
                  <a:spcPct val="0"/>
                </a:spcBef>
                <a:buFontTx/>
                <a:buNone/>
              </a:pPr>
              <a:t>122</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ytuł 1">
            <a:extLst>
              <a:ext uri="{FF2B5EF4-FFF2-40B4-BE49-F238E27FC236}">
                <a16:creationId xmlns:a16="http://schemas.microsoft.com/office/drawing/2014/main" id="{420413C8-2D73-42E1-8CA8-4904A4BBF9F6}"/>
              </a:ext>
            </a:extLst>
          </p:cNvPr>
          <p:cNvSpPr>
            <a:spLocks noGrp="1"/>
          </p:cNvSpPr>
          <p:nvPr>
            <p:ph type="title"/>
          </p:nvPr>
        </p:nvSpPr>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Artykuł 61 </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Operacje generujące dochód po ukończeniu </a:t>
            </a:r>
          </a:p>
        </p:txBody>
      </p:sp>
      <p:sp>
        <p:nvSpPr>
          <p:cNvPr id="3" name="Symbol zastępczy zawartości 2">
            <a:extLst>
              <a:ext uri="{FF2B5EF4-FFF2-40B4-BE49-F238E27FC236}">
                <a16:creationId xmlns:a16="http://schemas.microsoft.com/office/drawing/2014/main" id="{EF8C0282-4C3B-4AEB-9409-829C0352521C}"/>
              </a:ext>
            </a:extLst>
          </p:cNvPr>
          <p:cNvSpPr>
            <a:spLocks noGrp="1"/>
          </p:cNvSpPr>
          <p:nvPr>
            <p:ph idx="1"/>
          </p:nvPr>
        </p:nvSpPr>
        <p:spPr>
          <a:xfrm>
            <a:off x="457200" y="1341438"/>
            <a:ext cx="8229600" cy="4784725"/>
          </a:xfrm>
        </p:spPr>
        <p:txBody>
          <a:bodyPr rtlCol="0">
            <a:normAutofit fontScale="85000" lnSpcReduction="10000"/>
          </a:bodyPr>
          <a:lstStyle/>
          <a:p>
            <a:pPr algn="just" eaLnBrk="1" fontAlgn="auto" hangingPunct="1">
              <a:lnSpc>
                <a:spcPct val="160000"/>
              </a:lnSpc>
              <a:spcAft>
                <a:spcPts val="0"/>
              </a:spcAft>
              <a:buFont typeface="Arial" panose="020B0604020202020204" pitchFamily="34" charset="0"/>
              <a:buNone/>
              <a:defRPr/>
            </a:pPr>
            <a:r>
              <a:rPr lang="pl-PL" sz="1800" dirty="0"/>
              <a:t>1. Niniejszy artykuł ma zastosowanie do operacji generujących dochód po ich ukończeniu. Do celów niniejszego artykułu „dochód” oznacza wpływy środków pieniężnych z bezpośrednich wpłat dokonywanych przez użytkowników za towary lub usługi zapewniane przez daną operację, jak np. opłaty ponoszone bezpośrednio przez użytkowników za użytkowanie infrastruktury, sprzedaż lub dzierżawę gruntu lub budynków lub opłaty za usługi, pomniejszone o wszelkie koszty operacyjne i koszty odtworzenia wyposażenia krótkotrwałego poniesione w okresie odniesienia. Oszczędności kosztów działalności osiągnięte przez operację są traktowane jako dochody, chyba że są skompensowane równoważnym zmniejszeniem dotacji na działalność. </a:t>
            </a:r>
          </a:p>
          <a:p>
            <a:pPr algn="just" eaLnBrk="1" fontAlgn="auto" hangingPunct="1">
              <a:lnSpc>
                <a:spcPct val="160000"/>
              </a:lnSpc>
              <a:spcAft>
                <a:spcPts val="0"/>
              </a:spcAft>
              <a:defRPr/>
            </a:pPr>
            <a:r>
              <a:rPr lang="pl-PL" sz="1800" dirty="0"/>
              <a:t>W przypadku gdy nie wszystkie koszty inwestycji są kwalifikowalne, dochód zostaje przyporządkowany pro rata do kwalifikowalnych i niekwalifikowalnych części kosztu inwestycji. </a:t>
            </a:r>
          </a:p>
          <a:p>
            <a:pPr algn="just" eaLnBrk="1" fontAlgn="auto" hangingPunct="1">
              <a:lnSpc>
                <a:spcPct val="160000"/>
              </a:lnSpc>
              <a:spcAft>
                <a:spcPts val="0"/>
              </a:spcAft>
              <a:buFont typeface="Arial" panose="020B0604020202020204" pitchFamily="34" charset="0"/>
              <a:buNone/>
              <a:defRPr/>
            </a:pPr>
            <a:r>
              <a:rPr lang="pl-PL" sz="1800" dirty="0"/>
              <a:t>2. Kwalifikowalne koszty operacji, która ma być dofinansowana z EFSI, są z góry pomniejszane z uwzględnieniem potencjału generowania dochodów przez daną operację w określonym okresie odniesienia obejmującym zarówno realizację tej operacji, jak i okres po jej ukończeniu. </a:t>
            </a:r>
          </a:p>
        </p:txBody>
      </p:sp>
      <p:sp>
        <p:nvSpPr>
          <p:cNvPr id="215044" name="Symbol zastępczy numeru slajdu 3">
            <a:extLst>
              <a:ext uri="{FF2B5EF4-FFF2-40B4-BE49-F238E27FC236}">
                <a16:creationId xmlns:a16="http://schemas.microsoft.com/office/drawing/2014/main" id="{3AD223BE-4E5E-4F25-8393-0191592FCE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7869E2-060F-4DA0-9526-6453CC665A27}" type="slidenum">
              <a:rPr lang="pl-PL" altLang="pl-PL" sz="1200" smtClean="0">
                <a:solidFill>
                  <a:srgbClr val="898989"/>
                </a:solidFill>
                <a:latin typeface="Arial" panose="020B0604020202020204" pitchFamily="34" charset="0"/>
              </a:rPr>
              <a:pPr>
                <a:spcBef>
                  <a:spcPct val="0"/>
                </a:spcBef>
                <a:buFontTx/>
                <a:buNone/>
              </a:pPr>
              <a:t>123</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ytuł 1">
            <a:extLst>
              <a:ext uri="{FF2B5EF4-FFF2-40B4-BE49-F238E27FC236}">
                <a16:creationId xmlns:a16="http://schemas.microsoft.com/office/drawing/2014/main" id="{D517CD81-C476-4017-BEDB-F3B16DF07119}"/>
              </a:ext>
            </a:extLst>
          </p:cNvPr>
          <p:cNvSpPr>
            <a:spLocks noGrp="1"/>
          </p:cNvSpPr>
          <p:nvPr>
            <p:ph type="title"/>
          </p:nvPr>
        </p:nvSpPr>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Artykuł 61 </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Operacje generujące dochód po ukończeniu </a:t>
            </a:r>
          </a:p>
        </p:txBody>
      </p:sp>
      <p:sp>
        <p:nvSpPr>
          <p:cNvPr id="3" name="Symbol zastępczy zawartości 2">
            <a:extLst>
              <a:ext uri="{FF2B5EF4-FFF2-40B4-BE49-F238E27FC236}">
                <a16:creationId xmlns:a16="http://schemas.microsoft.com/office/drawing/2014/main" id="{17213475-2AF7-42FA-9827-32BBFC2184DF}"/>
              </a:ext>
            </a:extLst>
          </p:cNvPr>
          <p:cNvSpPr>
            <a:spLocks noGrp="1"/>
          </p:cNvSpPr>
          <p:nvPr>
            <p:ph idx="1"/>
          </p:nvPr>
        </p:nvSpPr>
        <p:spPr>
          <a:xfrm>
            <a:off x="457200" y="1341438"/>
            <a:ext cx="8229600" cy="4784725"/>
          </a:xfrm>
        </p:spPr>
        <p:txBody>
          <a:bodyPr rtlCol="0">
            <a:normAutofit lnSpcReduction="10000"/>
          </a:bodyPr>
          <a:lstStyle/>
          <a:p>
            <a:pPr algn="just" eaLnBrk="1" fontAlgn="auto" hangingPunct="1">
              <a:lnSpc>
                <a:spcPct val="150000"/>
              </a:lnSpc>
              <a:spcAft>
                <a:spcPts val="0"/>
              </a:spcAft>
              <a:buFont typeface="Arial" panose="020B0604020202020204" pitchFamily="34" charset="0"/>
              <a:buNone/>
              <a:defRPr/>
            </a:pPr>
            <a:r>
              <a:rPr lang="pl-PL" sz="1500" dirty="0"/>
              <a:t>3. Potencjalne dochody operacji są określane z góry za pomocą jednej z poniższych metod, wybranej przez instytucję zarządzającą dla danego sektora, podsektora lub rodzaju operacji: </a:t>
            </a:r>
          </a:p>
          <a:p>
            <a:pPr algn="just" eaLnBrk="1" fontAlgn="auto" hangingPunct="1">
              <a:lnSpc>
                <a:spcPct val="150000"/>
              </a:lnSpc>
              <a:spcAft>
                <a:spcPts val="0"/>
              </a:spcAft>
              <a:buFont typeface="Arial" panose="020B0604020202020204" pitchFamily="34" charset="0"/>
              <a:buNone/>
              <a:defRPr/>
            </a:pPr>
            <a:r>
              <a:rPr lang="pl-PL" sz="1500" dirty="0"/>
              <a:t>a) zastosowanie zryczałtowanej procentowej stawki dochodów określonej dla sektora lub podsektora właściwego dla danej operacji, zdefiniowanej w załączniku V lub w którymkolwiek z aktów delegowanych, o których mowa w akapicie drugim, trzecim i czwartym; </a:t>
            </a:r>
          </a:p>
          <a:p>
            <a:pPr algn="just" eaLnBrk="1" fontAlgn="auto" hangingPunct="1">
              <a:lnSpc>
                <a:spcPct val="150000"/>
              </a:lnSpc>
              <a:spcAft>
                <a:spcPts val="0"/>
              </a:spcAft>
              <a:buFont typeface="Arial" panose="020B0604020202020204" pitchFamily="34" charset="0"/>
              <a:buNone/>
              <a:defRPr/>
            </a:pPr>
            <a:r>
              <a:rPr lang="pl-PL" sz="1500" dirty="0"/>
              <a:t>b) obliczenie zdyskontowanego dochodu danej operacji z uwzględnieniem okresu odniesienia odpowiedniego dla danego sektora lub podsektora właściwego dla danej operacji, zwykle oczekiwanej rentowności dla danej kategorii inwestycji, zastosowania zasady „zanieczyszczający płaci” oraz, w stosownych przypadkach, zastosowania zasady sprawiedliwości w powiązaniu ze względną zamożnością danego państwa członkowskiego lub regionu. </a:t>
            </a:r>
          </a:p>
          <a:p>
            <a:pPr algn="just" eaLnBrk="1" fontAlgn="auto" hangingPunct="1">
              <a:lnSpc>
                <a:spcPct val="150000"/>
              </a:lnSpc>
              <a:spcAft>
                <a:spcPts val="0"/>
              </a:spcAft>
              <a:defRPr/>
            </a:pPr>
            <a:r>
              <a:rPr lang="pl-PL" sz="1500" dirty="0"/>
              <a:t>Komisja jest upoważniona do przyjmowania aktów delegowanych zgodnie z art. 149, aby w należycie uzasadnionych przypadkach dokonać dostosowania stawek zryczałtowanych ustalonych w załączniku V, z uwzględnieniem – w stosownych przypadkach – danych historycznych, możliwości odzyskania kosztów i zasady „zanieczyszczający płaci”. </a:t>
            </a:r>
          </a:p>
        </p:txBody>
      </p:sp>
      <p:sp>
        <p:nvSpPr>
          <p:cNvPr id="216068" name="Symbol zastępczy numeru slajdu 3">
            <a:extLst>
              <a:ext uri="{FF2B5EF4-FFF2-40B4-BE49-F238E27FC236}">
                <a16:creationId xmlns:a16="http://schemas.microsoft.com/office/drawing/2014/main" id="{6C2EFAC2-F3CB-4D99-B67E-3AEAAF7751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6E3EA4-F3A9-4413-95D2-6AFCF6F96E6D}" type="slidenum">
              <a:rPr lang="pl-PL" altLang="pl-PL" sz="1200" smtClean="0">
                <a:solidFill>
                  <a:srgbClr val="898989"/>
                </a:solidFill>
                <a:latin typeface="Arial" panose="020B0604020202020204" pitchFamily="34" charset="0"/>
              </a:rPr>
              <a:pPr>
                <a:spcBef>
                  <a:spcPct val="0"/>
                </a:spcBef>
                <a:buFontTx/>
                <a:buNone/>
              </a:pPr>
              <a:t>124</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ytuł 1">
            <a:extLst>
              <a:ext uri="{FF2B5EF4-FFF2-40B4-BE49-F238E27FC236}">
                <a16:creationId xmlns:a16="http://schemas.microsoft.com/office/drawing/2014/main" id="{B5286CCA-E9F7-4F08-BBF9-B9FD7D00E40B}"/>
              </a:ext>
            </a:extLst>
          </p:cNvPr>
          <p:cNvSpPr>
            <a:spLocks noGrp="1"/>
          </p:cNvSpPr>
          <p:nvPr>
            <p:ph type="title"/>
          </p:nvPr>
        </p:nvSpPr>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Artykuł 61 </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Operacje generujące dochód po ukończeniu </a:t>
            </a:r>
          </a:p>
        </p:txBody>
      </p:sp>
      <p:sp>
        <p:nvSpPr>
          <p:cNvPr id="3" name="Symbol zastępczy zawartości 2">
            <a:extLst>
              <a:ext uri="{FF2B5EF4-FFF2-40B4-BE49-F238E27FC236}">
                <a16:creationId xmlns:a16="http://schemas.microsoft.com/office/drawing/2014/main" id="{A116798C-6E23-47B1-882F-14909B9AC6E8}"/>
              </a:ext>
            </a:extLst>
          </p:cNvPr>
          <p:cNvSpPr>
            <a:spLocks noGrp="1"/>
          </p:cNvSpPr>
          <p:nvPr>
            <p:ph idx="1"/>
          </p:nvPr>
        </p:nvSpPr>
        <p:spPr>
          <a:xfrm>
            <a:off x="457200" y="1341438"/>
            <a:ext cx="8229600" cy="5256212"/>
          </a:xfrm>
        </p:spPr>
        <p:txBody>
          <a:bodyPr rtlCol="0">
            <a:normAutofit fontScale="77500" lnSpcReduction="20000"/>
          </a:bodyPr>
          <a:lstStyle/>
          <a:p>
            <a:pPr algn="just" eaLnBrk="1" fontAlgn="auto" hangingPunct="1">
              <a:lnSpc>
                <a:spcPct val="170000"/>
              </a:lnSpc>
              <a:spcAft>
                <a:spcPts val="0"/>
              </a:spcAft>
              <a:defRPr/>
            </a:pPr>
            <a:r>
              <a:rPr lang="pl-PL" sz="1500" dirty="0"/>
              <a:t>Komisja jest uprawniona do przyjmowania zgodnie z art. 149 aktów delegowanych ustanawiających stawki zryczałtowane dla sektorów lub podsektorów w dziedzinie TIK, badań, rozwoju i innowacji oraz efektywności energetycznej. Komisja powiadomi Parlament Europejski i Radę o aktach delegowanych nie później niż dnia 30 czerwca 2015 r. </a:t>
            </a:r>
          </a:p>
          <a:p>
            <a:pPr algn="just" eaLnBrk="1" fontAlgn="auto" hangingPunct="1">
              <a:lnSpc>
                <a:spcPct val="170000"/>
              </a:lnSpc>
              <a:spcAft>
                <a:spcPts val="0"/>
              </a:spcAft>
              <a:defRPr/>
            </a:pPr>
            <a:r>
              <a:rPr lang="pl-PL" sz="1500" dirty="0"/>
              <a:t>Ponadto, w należycie uzasadnionych przypadkach, Komisja jest uprawniona do przyjmowania aktów delegowanych zgodnie z art. 149 w celu dodania do załącznika V sektorów lub podsektorów, w tym podsektorów w ramach sektorów wchodzących w zakres celów tematycznych określonych w art. 9 akapit pierwszy i wspieranych przez EFSI. </a:t>
            </a:r>
          </a:p>
          <a:p>
            <a:pPr algn="just" eaLnBrk="1" fontAlgn="auto" hangingPunct="1">
              <a:lnSpc>
                <a:spcPct val="170000"/>
              </a:lnSpc>
              <a:spcAft>
                <a:spcPts val="0"/>
              </a:spcAft>
              <a:defRPr/>
            </a:pPr>
            <a:r>
              <a:rPr lang="pl-PL" sz="1500" dirty="0"/>
              <a:t>W przypadku stosowania metody, o której mowa w lit. a) akapit pierwszy, całość dochodów wygenerowanych w czasie realizacji i po ukończeniu danej operacji uznaje się za uwzględnione poprzez zastosowanie stawki zryczałtowanej i dlatego nie odejmuje się ich w późniejszym okresie od kwalifikowalnych wydatków danej operacji.</a:t>
            </a:r>
          </a:p>
          <a:p>
            <a:pPr algn="just" eaLnBrk="1" fontAlgn="auto" hangingPunct="1">
              <a:lnSpc>
                <a:spcPct val="170000"/>
              </a:lnSpc>
              <a:spcAft>
                <a:spcPts val="0"/>
              </a:spcAft>
              <a:defRPr/>
            </a:pPr>
            <a:r>
              <a:rPr lang="pl-PL" sz="1500" dirty="0"/>
              <a:t>Gdy zryczałtowana stawka dla nowego sektora lub podsektora została określona w drodze przyjęcia aktu delegowanego zgodnie z akapitem trzecim i czwartym, instytucja zarządzająca może postanowić o zastosowaniu w odniesieniu do nowych operacji związanych z odnośnym sektorem lub podsektorem metody wskazanej w lit. a) akapit pierwszy. </a:t>
            </a:r>
          </a:p>
          <a:p>
            <a:pPr algn="just" eaLnBrk="1" fontAlgn="auto" hangingPunct="1">
              <a:lnSpc>
                <a:spcPct val="170000"/>
              </a:lnSpc>
              <a:spcAft>
                <a:spcPts val="0"/>
              </a:spcAft>
              <a:defRPr/>
            </a:pPr>
            <a:r>
              <a:rPr lang="pl-PL" sz="1500" dirty="0"/>
              <a:t>Komisja jest uprawniona do przyjęcia zgodnie z art. 149 aktów delegowanych określających metodę, o której mowa w lit. b) akapit pierwszy. W przypadku stosowania tej metody, całość dochodów wygenerowanych w czasie realizacji danej operacji, pochodzących ze źródeł dochodów nieuwzględnionych przy określaniu potencjalnego dochodu danej operacji, odejmuje się od kwalifikowalnych wydatków tej operacji, nie później niż we wniosku o płatność końcową złożonym przez beneficjenta. </a:t>
            </a:r>
          </a:p>
        </p:txBody>
      </p:sp>
      <p:sp>
        <p:nvSpPr>
          <p:cNvPr id="217092" name="Symbol zastępczy numeru slajdu 3">
            <a:extLst>
              <a:ext uri="{FF2B5EF4-FFF2-40B4-BE49-F238E27FC236}">
                <a16:creationId xmlns:a16="http://schemas.microsoft.com/office/drawing/2014/main" id="{B6D42408-ACE6-4CD0-A288-45E523B51A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192343-11DB-40FC-868C-F9D92618DF2A}" type="slidenum">
              <a:rPr lang="pl-PL" altLang="pl-PL" sz="1200" smtClean="0">
                <a:solidFill>
                  <a:srgbClr val="898989"/>
                </a:solidFill>
                <a:latin typeface="Arial" panose="020B0604020202020204" pitchFamily="34" charset="0"/>
              </a:rPr>
              <a:pPr>
                <a:spcBef>
                  <a:spcPct val="0"/>
                </a:spcBef>
                <a:buFontTx/>
                <a:buNone/>
              </a:pPr>
              <a:t>125</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ytuł 1">
            <a:extLst>
              <a:ext uri="{FF2B5EF4-FFF2-40B4-BE49-F238E27FC236}">
                <a16:creationId xmlns:a16="http://schemas.microsoft.com/office/drawing/2014/main" id="{7678E5B7-A6EA-4946-9D1E-A9B9F17BEB92}"/>
              </a:ext>
            </a:extLst>
          </p:cNvPr>
          <p:cNvSpPr>
            <a:spLocks noGrp="1"/>
          </p:cNvSpPr>
          <p:nvPr>
            <p:ph type="title"/>
          </p:nvPr>
        </p:nvSpPr>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Artykuł 61 </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Operacje generujące dochód po ukończeniu </a:t>
            </a:r>
          </a:p>
        </p:txBody>
      </p:sp>
      <p:sp>
        <p:nvSpPr>
          <p:cNvPr id="218115" name="Symbol zastępczy zawartości 2">
            <a:extLst>
              <a:ext uri="{FF2B5EF4-FFF2-40B4-BE49-F238E27FC236}">
                <a16:creationId xmlns:a16="http://schemas.microsoft.com/office/drawing/2014/main" id="{736AEA64-6BC5-4275-827B-5330DDF91B08}"/>
              </a:ext>
            </a:extLst>
          </p:cNvPr>
          <p:cNvSpPr>
            <a:spLocks noGrp="1"/>
          </p:cNvSpPr>
          <p:nvPr>
            <p:ph idx="1"/>
          </p:nvPr>
        </p:nvSpPr>
        <p:spPr>
          <a:xfrm>
            <a:off x="457200" y="1341438"/>
            <a:ext cx="8229600" cy="5256212"/>
          </a:xfrm>
        </p:spPr>
        <p:txBody>
          <a:bodyPr/>
          <a:lstStyle/>
          <a:p>
            <a:pPr algn="just" eaLnBrk="1" hangingPunct="1">
              <a:lnSpc>
                <a:spcPct val="150000"/>
              </a:lnSpc>
              <a:buFont typeface="Arial" panose="020B0604020202020204" pitchFamily="34" charset="0"/>
              <a:buNone/>
            </a:pPr>
            <a:r>
              <a:rPr lang="pl-PL" altLang="pl-PL" sz="1400"/>
              <a:t>4. Metoda, według której dochody odejmowane są od wydatków operacji uwzględnionych we wniosku o płatność przedkładanym Komisji są określane zgodnie z przepisami krajowymi. </a:t>
            </a:r>
          </a:p>
          <a:p>
            <a:pPr algn="just" eaLnBrk="1" hangingPunct="1">
              <a:lnSpc>
                <a:spcPct val="150000"/>
              </a:lnSpc>
              <a:buFont typeface="Arial" panose="020B0604020202020204" pitchFamily="34" charset="0"/>
              <a:buNone/>
            </a:pPr>
            <a:r>
              <a:rPr lang="pl-PL" altLang="pl-PL" sz="1400"/>
              <a:t>5. Jako rozwiązanie alternatywne wobec stosowania metod określonych w ust. 3, maksymalna stopa dofinansowania, o której mowa w art. 60 ust. 1, może na wniosek państwa członkowskiego zostać zmniejszona w momencie przyjęcia programu w odniesieniu do priorytetu lub środka, w ramach którego wszystkie operacje, które mają być wspierane w ramach tego priorytetu lub środka, mogłyby stosować jednolitą stawkę zryczałtowaną zgodnie z ust. 3 lit. a) akapit pierwszy. Zmniejszenie to nie może być mniejsze niż wartość obliczona przez pomnożenie maksymalnej unijnej stopy dofinansowania mającej zastosowanie na mocy przepisów właściwych dla danego funduszu przez odnośną stawkę zryczałtowaną, o której mowa w ust. 3 lit. a) akapit pierwszy. </a:t>
            </a:r>
          </a:p>
          <a:p>
            <a:pPr algn="just" eaLnBrk="1" hangingPunct="1">
              <a:lnSpc>
                <a:spcPct val="150000"/>
              </a:lnSpc>
            </a:pPr>
            <a:r>
              <a:rPr lang="pl-PL" altLang="pl-PL" sz="1400"/>
              <a:t>W przypadku stosowania metody, o której mowa w pierwszym akapicie, całość dochodów wygenerowanych w czasie realizacji i po ukończeniu danej operacji uznaje się za uwzględnioną poprzez zastosowanie zmniejszonej stopy dofinansowania i dlatego nie odejmuje się tych dochodów w późniejszym okresie od kwalifikowalnych wydatków danych operacji. </a:t>
            </a:r>
          </a:p>
        </p:txBody>
      </p:sp>
      <p:sp>
        <p:nvSpPr>
          <p:cNvPr id="218116" name="Symbol zastępczy numeru slajdu 3">
            <a:extLst>
              <a:ext uri="{FF2B5EF4-FFF2-40B4-BE49-F238E27FC236}">
                <a16:creationId xmlns:a16="http://schemas.microsoft.com/office/drawing/2014/main" id="{9A796980-8EB6-4DAD-A5F4-81C4A08687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BAD211-C712-4666-A50A-216A2DFFF710}" type="slidenum">
              <a:rPr lang="pl-PL" altLang="pl-PL" sz="1200" smtClean="0">
                <a:solidFill>
                  <a:srgbClr val="898989"/>
                </a:solidFill>
                <a:latin typeface="Arial" panose="020B0604020202020204" pitchFamily="34" charset="0"/>
              </a:rPr>
              <a:pPr>
                <a:spcBef>
                  <a:spcPct val="0"/>
                </a:spcBef>
                <a:buFontTx/>
                <a:buNone/>
              </a:pPr>
              <a:t>126</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ytuł 1">
            <a:extLst>
              <a:ext uri="{FF2B5EF4-FFF2-40B4-BE49-F238E27FC236}">
                <a16:creationId xmlns:a16="http://schemas.microsoft.com/office/drawing/2014/main" id="{CA3EDE09-FBAE-496C-95EE-9CB287FC6E14}"/>
              </a:ext>
            </a:extLst>
          </p:cNvPr>
          <p:cNvSpPr>
            <a:spLocks noGrp="1"/>
          </p:cNvSpPr>
          <p:nvPr>
            <p:ph type="title"/>
          </p:nvPr>
        </p:nvSpPr>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Artykuł 61 </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Operacje generujące dochód po ukończeniu </a:t>
            </a:r>
          </a:p>
        </p:txBody>
      </p:sp>
      <p:sp>
        <p:nvSpPr>
          <p:cNvPr id="219139" name="Symbol zastępczy zawartości 2">
            <a:extLst>
              <a:ext uri="{FF2B5EF4-FFF2-40B4-BE49-F238E27FC236}">
                <a16:creationId xmlns:a16="http://schemas.microsoft.com/office/drawing/2014/main" id="{CC32CA7F-260A-4AA8-BB07-4DD114E934C2}"/>
              </a:ext>
            </a:extLst>
          </p:cNvPr>
          <p:cNvSpPr>
            <a:spLocks noGrp="1"/>
          </p:cNvSpPr>
          <p:nvPr>
            <p:ph idx="1"/>
          </p:nvPr>
        </p:nvSpPr>
        <p:spPr>
          <a:xfrm>
            <a:off x="457200" y="1341438"/>
            <a:ext cx="8229600" cy="5256212"/>
          </a:xfrm>
        </p:spPr>
        <p:txBody>
          <a:bodyPr/>
          <a:lstStyle/>
          <a:p>
            <a:pPr algn="just" eaLnBrk="1" hangingPunct="1">
              <a:lnSpc>
                <a:spcPct val="150000"/>
              </a:lnSpc>
              <a:buFont typeface="Arial" panose="020B0604020202020204" pitchFamily="34" charset="0"/>
              <a:buNone/>
            </a:pPr>
            <a:r>
              <a:rPr lang="pl-PL" altLang="pl-PL" sz="1200"/>
              <a:t>6. W przypadku gdy nie ma możliwości obiektywnego określenia dochodów z wyprzedzeniem na podstawie jednej z metod określonych w ust. 3 lub 5, dochód wygenerowany w okresie trzech lat od zakończenia operacji lub do terminu na złożenie dokumentów dotyczących zamknięcia programu określonego w przepisach dotyczących poszczególnych funduszy, w zależności od tego, który termin nastąpi wcześniej, jest odliczany od wydatków deklarowanych Komisji. </a:t>
            </a:r>
          </a:p>
          <a:p>
            <a:pPr algn="just" eaLnBrk="1" hangingPunct="1">
              <a:lnSpc>
                <a:spcPct val="150000"/>
              </a:lnSpc>
              <a:buFont typeface="Arial" panose="020B0604020202020204" pitchFamily="34" charset="0"/>
              <a:buNone/>
            </a:pPr>
            <a:r>
              <a:rPr lang="pl-PL" altLang="pl-PL" sz="1200"/>
              <a:t>7. Ustępy 1–6 nie mają zastosowania do: </a:t>
            </a:r>
          </a:p>
          <a:p>
            <a:pPr algn="just" eaLnBrk="1" hangingPunct="1">
              <a:lnSpc>
                <a:spcPct val="150000"/>
              </a:lnSpc>
              <a:buFont typeface="Arial" panose="020B0604020202020204" pitchFamily="34" charset="0"/>
              <a:buNone/>
            </a:pPr>
            <a:r>
              <a:rPr lang="pl-PL" altLang="pl-PL" sz="1200"/>
              <a:t>a) operacji lub części operacji finansowanych wyłącznie z Europejskiego Funduszu Społecznego; </a:t>
            </a:r>
          </a:p>
          <a:p>
            <a:pPr algn="just" eaLnBrk="1" hangingPunct="1">
              <a:lnSpc>
                <a:spcPct val="150000"/>
              </a:lnSpc>
              <a:buFont typeface="Arial" panose="020B0604020202020204" pitchFamily="34" charset="0"/>
              <a:buNone/>
            </a:pPr>
            <a:r>
              <a:rPr lang="pl-PL" altLang="pl-PL" sz="1200"/>
              <a:t>b) operacji, których całkowity kwalifikowalny koszt przed zastosowaniem ust. 1–6 nie przekracza 1 000 000 EUR; </a:t>
            </a:r>
          </a:p>
          <a:p>
            <a:pPr algn="just" eaLnBrk="1" hangingPunct="1">
              <a:lnSpc>
                <a:spcPct val="150000"/>
              </a:lnSpc>
              <a:buFont typeface="Arial" panose="020B0604020202020204" pitchFamily="34" charset="0"/>
              <a:buNone/>
            </a:pPr>
            <a:r>
              <a:rPr lang="pl-PL" altLang="pl-PL" sz="1200"/>
              <a:t>c) pomocy zwrotnej udzielonej z zastrzeżeniem obowiązku spłaty w całości ani nagród; </a:t>
            </a:r>
          </a:p>
          <a:p>
            <a:pPr algn="just" eaLnBrk="1" hangingPunct="1">
              <a:lnSpc>
                <a:spcPct val="150000"/>
              </a:lnSpc>
              <a:buFont typeface="Arial" panose="020B0604020202020204" pitchFamily="34" charset="0"/>
              <a:buNone/>
            </a:pPr>
            <a:r>
              <a:rPr lang="pl-PL" altLang="pl-PL" sz="1200"/>
              <a:t>d) pomocy technicznej; </a:t>
            </a:r>
          </a:p>
          <a:p>
            <a:pPr algn="just" eaLnBrk="1" hangingPunct="1">
              <a:lnSpc>
                <a:spcPct val="150000"/>
              </a:lnSpc>
              <a:buFont typeface="Arial" panose="020B0604020202020204" pitchFamily="34" charset="0"/>
              <a:buNone/>
            </a:pPr>
            <a:r>
              <a:rPr lang="pl-PL" altLang="pl-PL" sz="1200"/>
              <a:t>e) wsparcia udzielanego instrumentom finansowym lub przez instrumenty finansowe; </a:t>
            </a:r>
          </a:p>
          <a:p>
            <a:pPr algn="just" eaLnBrk="1" hangingPunct="1">
              <a:lnSpc>
                <a:spcPct val="150000"/>
              </a:lnSpc>
              <a:buFont typeface="Arial" panose="020B0604020202020204" pitchFamily="34" charset="0"/>
              <a:buNone/>
            </a:pPr>
            <a:r>
              <a:rPr lang="pl-PL" altLang="pl-PL" sz="1200"/>
              <a:t>f) operacji, dla których wydatki publiczne przyjmują postać kwot ryczałtowych lub standardowych stawek jednostkowych, </a:t>
            </a:r>
          </a:p>
          <a:p>
            <a:pPr algn="just" eaLnBrk="1" hangingPunct="1">
              <a:lnSpc>
                <a:spcPct val="150000"/>
              </a:lnSpc>
              <a:buFont typeface="Arial" panose="020B0604020202020204" pitchFamily="34" charset="0"/>
              <a:buNone/>
            </a:pPr>
            <a:r>
              <a:rPr lang="pl-PL" altLang="pl-PL" sz="1200"/>
              <a:t>g) operacji realizowanych w ramach wspólnego planu działania; </a:t>
            </a:r>
          </a:p>
          <a:p>
            <a:pPr algn="just" eaLnBrk="1" hangingPunct="1">
              <a:lnSpc>
                <a:spcPct val="150000"/>
              </a:lnSpc>
              <a:buFont typeface="Arial" panose="020B0604020202020204" pitchFamily="34" charset="0"/>
              <a:buNone/>
            </a:pPr>
            <a:r>
              <a:rPr lang="pl-PL" altLang="pl-PL" sz="1200"/>
              <a:t>h) operacji, dla których kwoty lub stawki wsparcia są określone w załączniku I do rozporządzenia w sprawie EFRROW. </a:t>
            </a:r>
          </a:p>
          <a:p>
            <a:pPr algn="just" eaLnBrk="1" hangingPunct="1">
              <a:lnSpc>
                <a:spcPct val="150000"/>
              </a:lnSpc>
            </a:pPr>
            <a:r>
              <a:rPr lang="pl-PL" altLang="pl-PL" sz="1200"/>
              <a:t>Niezależnie od lit. b) akapitu pierwszego niniejszego ustępu, w przypadku gdy państwo członkowskie stosuje ust. 5, może zawrzeć ono w odnośnym priorytecie lub środku operacje, których całkowity kwalifikowalny koszt przed zastosowaniem ust. 1–6 nie przekracza 1 000 000 EUR. </a:t>
            </a:r>
          </a:p>
        </p:txBody>
      </p:sp>
      <p:sp>
        <p:nvSpPr>
          <p:cNvPr id="219140" name="Symbol zastępczy numeru slajdu 3">
            <a:extLst>
              <a:ext uri="{FF2B5EF4-FFF2-40B4-BE49-F238E27FC236}">
                <a16:creationId xmlns:a16="http://schemas.microsoft.com/office/drawing/2014/main" id="{BEEBDB64-894D-466B-A2B1-F790A7E85A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35219A-9427-490F-B95B-7ACC10D254AB}" type="slidenum">
              <a:rPr lang="pl-PL" altLang="pl-PL" sz="1200" smtClean="0">
                <a:solidFill>
                  <a:srgbClr val="898989"/>
                </a:solidFill>
                <a:latin typeface="Arial" panose="020B0604020202020204" pitchFamily="34" charset="0"/>
              </a:rPr>
              <a:pPr>
                <a:spcBef>
                  <a:spcPct val="0"/>
                </a:spcBef>
                <a:buFontTx/>
                <a:buNone/>
              </a:pPr>
              <a:t>127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ytuł 1">
            <a:extLst>
              <a:ext uri="{FF2B5EF4-FFF2-40B4-BE49-F238E27FC236}">
                <a16:creationId xmlns:a16="http://schemas.microsoft.com/office/drawing/2014/main" id="{9CCD0BDA-45BF-4205-A862-13DE2D18FE0D}"/>
              </a:ext>
            </a:extLst>
          </p:cNvPr>
          <p:cNvSpPr>
            <a:spLocks noGrp="1"/>
          </p:cNvSpPr>
          <p:nvPr>
            <p:ph type="title"/>
          </p:nvPr>
        </p:nvSpPr>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Artykuł 61 </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Operacje generujące dochód po ukończeniu </a:t>
            </a:r>
          </a:p>
        </p:txBody>
      </p:sp>
      <p:sp>
        <p:nvSpPr>
          <p:cNvPr id="220163" name="Symbol zastępczy zawartości 2">
            <a:extLst>
              <a:ext uri="{FF2B5EF4-FFF2-40B4-BE49-F238E27FC236}">
                <a16:creationId xmlns:a16="http://schemas.microsoft.com/office/drawing/2014/main" id="{38B422D5-1904-493D-9DBF-BB7E77F0284F}"/>
              </a:ext>
            </a:extLst>
          </p:cNvPr>
          <p:cNvSpPr>
            <a:spLocks noGrp="1"/>
          </p:cNvSpPr>
          <p:nvPr>
            <p:ph idx="1"/>
          </p:nvPr>
        </p:nvSpPr>
        <p:spPr>
          <a:xfrm>
            <a:off x="457200" y="1341438"/>
            <a:ext cx="8229600" cy="5256212"/>
          </a:xfrm>
        </p:spPr>
        <p:txBody>
          <a:bodyPr/>
          <a:lstStyle/>
          <a:p>
            <a:pPr algn="just" eaLnBrk="1" hangingPunct="1">
              <a:lnSpc>
                <a:spcPct val="150000"/>
              </a:lnSpc>
              <a:buFont typeface="Arial" panose="020B0604020202020204" pitchFamily="34" charset="0"/>
              <a:buNone/>
            </a:pPr>
            <a:r>
              <a:rPr lang="pl-PL" altLang="pl-PL" sz="1600"/>
              <a:t>8. Ponadto ust. 1–6 nie mają zastosowania do operacji, dla których wsparcie w ramach programu stanowi: </a:t>
            </a:r>
          </a:p>
          <a:p>
            <a:pPr algn="just" eaLnBrk="1" hangingPunct="1">
              <a:lnSpc>
                <a:spcPct val="150000"/>
              </a:lnSpc>
              <a:buFont typeface="Arial" panose="020B0604020202020204" pitchFamily="34" charset="0"/>
              <a:buNone/>
            </a:pPr>
            <a:r>
              <a:rPr lang="pl-PL" altLang="pl-PL" sz="1600"/>
              <a:t>a) pomoc de minimis; </a:t>
            </a:r>
          </a:p>
          <a:p>
            <a:pPr algn="just" eaLnBrk="1" hangingPunct="1">
              <a:lnSpc>
                <a:spcPct val="150000"/>
              </a:lnSpc>
              <a:buFont typeface="Arial" panose="020B0604020202020204" pitchFamily="34" charset="0"/>
              <a:buNone/>
            </a:pPr>
            <a:r>
              <a:rPr lang="pl-PL" altLang="pl-PL" sz="1600"/>
              <a:t>b) zgodną z rynkiem wewnętrznym pomoc państwa dla MŚP, gdy stosuje się limit w zakresie dopuszczalnej intensywności lub kwoty pomocy państwa; </a:t>
            </a:r>
          </a:p>
          <a:p>
            <a:pPr algn="just" eaLnBrk="1" hangingPunct="1">
              <a:lnSpc>
                <a:spcPct val="150000"/>
              </a:lnSpc>
              <a:buFont typeface="Arial" panose="020B0604020202020204" pitchFamily="34" charset="0"/>
              <a:buNone/>
            </a:pPr>
            <a:r>
              <a:rPr lang="pl-PL" altLang="pl-PL" sz="1600"/>
              <a:t>c) zgodną z rynkiem wewnętrznym pomoc państwa, gdy przeprowadzono indywidualną weryfikację potrzeb w zakresie finansowania zgodnie z mającymi zastosowanie przepisami dotyczącymi pomocy państwa. </a:t>
            </a:r>
          </a:p>
          <a:p>
            <a:pPr algn="just" eaLnBrk="1" hangingPunct="1">
              <a:lnSpc>
                <a:spcPct val="150000"/>
              </a:lnSpc>
            </a:pPr>
            <a:r>
              <a:rPr lang="pl-PL" altLang="pl-PL" sz="1600"/>
              <a:t>Niezależnie od przepisów akapitu pierwszego instytucja zarządzająca może zastosować przepisy ust. 1–6 do operacji, które są objęte lit. a–c) akapit pierwszy niniejszego ustępu, jeżeli stanowią tak przepisy krajowe. </a:t>
            </a:r>
          </a:p>
        </p:txBody>
      </p:sp>
      <p:sp>
        <p:nvSpPr>
          <p:cNvPr id="220164" name="Symbol zastępczy numeru slajdu 3">
            <a:extLst>
              <a:ext uri="{FF2B5EF4-FFF2-40B4-BE49-F238E27FC236}">
                <a16:creationId xmlns:a16="http://schemas.microsoft.com/office/drawing/2014/main" id="{0F82716F-CE28-460D-8361-B250B2571B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6F2A8D-A207-4457-BF54-B59C7A564550}" type="slidenum">
              <a:rPr lang="pl-PL" altLang="pl-PL" sz="1200" smtClean="0">
                <a:solidFill>
                  <a:srgbClr val="898989"/>
                </a:solidFill>
                <a:latin typeface="Arial" panose="020B0604020202020204" pitchFamily="34" charset="0"/>
              </a:rPr>
              <a:pPr>
                <a:spcBef>
                  <a:spcPct val="0"/>
                </a:spcBef>
                <a:buFontTx/>
                <a:buNone/>
              </a:pPr>
              <a:t>128</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ytuł 1">
            <a:extLst>
              <a:ext uri="{FF2B5EF4-FFF2-40B4-BE49-F238E27FC236}">
                <a16:creationId xmlns:a16="http://schemas.microsoft.com/office/drawing/2014/main" id="{79557971-5961-4531-907A-CE3473184B4C}"/>
              </a:ext>
            </a:extLst>
          </p:cNvPr>
          <p:cNvSpPr>
            <a:spLocks noGrp="1"/>
          </p:cNvSpPr>
          <p:nvPr>
            <p:ph type="title"/>
          </p:nvPr>
        </p:nvSpPr>
        <p:spPr/>
        <p:txBody>
          <a:bodyPr>
            <a:normAutofit fontScale="90000"/>
          </a:bodyPr>
          <a:lstStyle/>
          <a:p>
            <a:pPr algn="l" eaLnBrk="1" hangingPunct="1"/>
            <a:r>
              <a:rPr lang="pl-PL" altLang="pl-PL" sz="2500" b="1" dirty="0">
                <a:solidFill>
                  <a:srgbClr val="FFC000"/>
                </a:solidFill>
                <a:latin typeface="Century Gothic" panose="020B0502020202020204" pitchFamily="34" charset="0"/>
                <a:ea typeface="+mn-ea"/>
                <a:cs typeface="Arial" pitchFamily="34" charset="0"/>
              </a:rPr>
              <a:t>ZAŁĄCZNIK V </a:t>
            </a:r>
            <a:br>
              <a:rPr lang="pl-PL" altLang="pl-PL" sz="2500" b="1" dirty="0">
                <a:solidFill>
                  <a:srgbClr val="FFC000"/>
                </a:solidFill>
                <a:latin typeface="Century Gothic" panose="020B0502020202020204" pitchFamily="34" charset="0"/>
                <a:ea typeface="+mn-ea"/>
                <a:cs typeface="Arial" pitchFamily="34" charset="0"/>
              </a:rPr>
            </a:br>
            <a:r>
              <a:rPr lang="pl-PL" altLang="pl-PL" sz="2500" b="1" dirty="0">
                <a:solidFill>
                  <a:srgbClr val="FFC000"/>
                </a:solidFill>
                <a:latin typeface="Century Gothic" panose="020B0502020202020204" pitchFamily="34" charset="0"/>
                <a:ea typeface="+mn-ea"/>
                <a:cs typeface="Arial" pitchFamily="34" charset="0"/>
              </a:rPr>
              <a:t>OKREŚLENIE STAWEK ZRYCZAŁTOWANYCH DLA PROJEKTÓW GENERUJĄCYCH DOCHÓD</a:t>
            </a:r>
          </a:p>
        </p:txBody>
      </p:sp>
      <p:sp>
        <p:nvSpPr>
          <p:cNvPr id="221187" name="Symbol zastępczy numeru slajdu 3">
            <a:extLst>
              <a:ext uri="{FF2B5EF4-FFF2-40B4-BE49-F238E27FC236}">
                <a16:creationId xmlns:a16="http://schemas.microsoft.com/office/drawing/2014/main" id="{B97C49DB-9D72-4DA5-828C-1FD1A9223B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32F21F-4BE9-4DBF-A88C-686744A09C40}" type="slidenum">
              <a:rPr lang="pl-PL" altLang="pl-PL" sz="1200" smtClean="0">
                <a:solidFill>
                  <a:srgbClr val="898989"/>
                </a:solidFill>
                <a:latin typeface="Arial" panose="020B0604020202020204" pitchFamily="34" charset="0"/>
              </a:rPr>
              <a:pPr>
                <a:spcBef>
                  <a:spcPct val="0"/>
                </a:spcBef>
                <a:buFontTx/>
                <a:buNone/>
              </a:pPr>
              <a:t>129</a:t>
            </a:fld>
            <a:endParaRPr lang="pl-PL" altLang="pl-PL" sz="1200">
              <a:solidFill>
                <a:srgbClr val="898989"/>
              </a:solidFill>
              <a:latin typeface="Arial" panose="020B0604020202020204" pitchFamily="34" charset="0"/>
            </a:endParaRPr>
          </a:p>
        </p:txBody>
      </p:sp>
      <p:pic>
        <p:nvPicPr>
          <p:cNvPr id="221188" name="Picture 2">
            <a:extLst>
              <a:ext uri="{FF2B5EF4-FFF2-40B4-BE49-F238E27FC236}">
                <a16:creationId xmlns:a16="http://schemas.microsoft.com/office/drawing/2014/main" id="{F8EFBADC-1400-40F6-A173-6029CA5B0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91344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E226B1F-D5C4-4C2C-BDDC-5D1D9842F1D7}"/>
              </a:ext>
            </a:extLst>
          </p:cNvPr>
          <p:cNvSpPr>
            <a:spLocks noGrp="1"/>
          </p:cNvSpPr>
          <p:nvPr>
            <p:ph type="title" sz="quarter"/>
          </p:nvPr>
        </p:nvSpPr>
        <p:spPr>
          <a:xfrm>
            <a:off x="657225" y="449263"/>
            <a:ext cx="7192963" cy="608012"/>
          </a:xfrm>
        </p:spPr>
        <p:txBody>
          <a:bodyPr rtlCol="0">
            <a:normAutofit/>
          </a:bodyPr>
          <a:lstStyle/>
          <a:p>
            <a:pPr marL="484188" fontAlgn="auto">
              <a:spcAft>
                <a:spcPts val="0"/>
              </a:spcAft>
              <a:defRPr/>
            </a:pPr>
            <a:r>
              <a:rPr lang="pl-PL" sz="2500" b="1" dirty="0">
                <a:solidFill>
                  <a:srgbClr val="FFC000"/>
                </a:solidFill>
                <a:latin typeface="Century Gothic" panose="020B0502020202020204" pitchFamily="34" charset="0"/>
                <a:ea typeface="+mn-ea"/>
                <a:cs typeface="Arial" pitchFamily="34" charset="0"/>
              </a:rPr>
              <a:t>CYKL PROJEKTU</a:t>
            </a:r>
          </a:p>
        </p:txBody>
      </p:sp>
      <p:graphicFrame>
        <p:nvGraphicFramePr>
          <p:cNvPr id="212995" name="Group 3">
            <a:extLst>
              <a:ext uri="{FF2B5EF4-FFF2-40B4-BE49-F238E27FC236}">
                <a16:creationId xmlns:a16="http://schemas.microsoft.com/office/drawing/2014/main" id="{9812486F-5F38-4FCB-9A50-01E6E56B75CF}"/>
              </a:ext>
            </a:extLst>
          </p:cNvPr>
          <p:cNvGraphicFramePr>
            <a:graphicFrameLocks noGrp="1"/>
          </p:cNvGraphicFramePr>
          <p:nvPr>
            <p:ph sz="quarter" idx="1"/>
          </p:nvPr>
        </p:nvGraphicFramePr>
        <p:xfrm>
          <a:off x="900113" y="1484313"/>
          <a:ext cx="3817937" cy="2308225"/>
        </p:xfrm>
        <a:graphic>
          <a:graphicData uri="http://schemas.openxmlformats.org/drawingml/2006/table">
            <a:tbl>
              <a:tblPr/>
              <a:tblGrid>
                <a:gridCol w="3817937">
                  <a:extLst>
                    <a:ext uri="{9D8B030D-6E8A-4147-A177-3AD203B41FA5}">
                      <a16:colId xmlns:a16="http://schemas.microsoft.com/office/drawing/2014/main" val="20000"/>
                    </a:ext>
                  </a:extLst>
                </a:gridCol>
              </a:tblGrid>
              <a:tr h="1155700">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pl-PL" sz="2400" b="1" i="0" u="none" strike="noStrike" cap="none" normalizeH="0" baseline="0">
                          <a:ln>
                            <a:noFill/>
                          </a:ln>
                          <a:solidFill>
                            <a:schemeClr val="tx1"/>
                          </a:solidFill>
                          <a:effectLst/>
                          <a:latin typeface="Calibri" pitchFamily="34" charset="0"/>
                          <a:ea typeface="ＭＳ Ｐゴシック" pitchFamily="34" charset="-128"/>
                        </a:rPr>
                        <a:t>Krok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31E"/>
                    </a:solidFill>
                  </a:tcPr>
                </a:tc>
                <a:extLst>
                  <a:ext uri="{0D108BD9-81ED-4DB2-BD59-A6C34878D82A}">
                    <a16:rowId xmlns:a16="http://schemas.microsoft.com/office/drawing/2014/main" val="10000"/>
                  </a:ext>
                </a:extLst>
              </a:tr>
              <a:tr h="1152525">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pl-PL" sz="2400" b="1" i="0" u="none" strike="noStrike" cap="none" normalizeH="0" baseline="0">
                          <a:ln>
                            <a:noFill/>
                          </a:ln>
                          <a:solidFill>
                            <a:schemeClr val="tx1"/>
                          </a:solidFill>
                          <a:effectLst/>
                          <a:latin typeface="Calibri" pitchFamily="34" charset="0"/>
                          <a:ea typeface="ＭＳ Ｐゴシック" pitchFamily="34" charset="-128"/>
                        </a:rPr>
                        <a:t>IDENTYFIKACJA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931E"/>
                    </a:solidFill>
                  </a:tcPr>
                </a:tc>
                <a:extLst>
                  <a:ext uri="{0D108BD9-81ED-4DB2-BD59-A6C34878D82A}">
                    <a16:rowId xmlns:a16="http://schemas.microsoft.com/office/drawing/2014/main" val="10001"/>
                  </a:ext>
                </a:extLst>
              </a:tr>
            </a:tbl>
          </a:graphicData>
        </a:graphic>
      </p:graphicFrame>
      <p:graphicFrame>
        <p:nvGraphicFramePr>
          <p:cNvPr id="213003" name="Group 11">
            <a:extLst>
              <a:ext uri="{FF2B5EF4-FFF2-40B4-BE49-F238E27FC236}">
                <a16:creationId xmlns:a16="http://schemas.microsoft.com/office/drawing/2014/main" id="{FD87EFE9-8B33-4251-944A-BB392E97ADCB}"/>
              </a:ext>
            </a:extLst>
          </p:cNvPr>
          <p:cNvGraphicFramePr>
            <a:graphicFrameLocks noGrp="1"/>
          </p:cNvGraphicFramePr>
          <p:nvPr>
            <p:ph sz="quarter" idx="2"/>
          </p:nvPr>
        </p:nvGraphicFramePr>
        <p:xfrm>
          <a:off x="5076825" y="1484313"/>
          <a:ext cx="3810000" cy="2305050"/>
        </p:xfrm>
        <a:graphic>
          <a:graphicData uri="http://schemas.openxmlformats.org/drawingml/2006/table">
            <a:tbl>
              <a:tblPr/>
              <a:tblGrid>
                <a:gridCol w="3810000">
                  <a:extLst>
                    <a:ext uri="{9D8B030D-6E8A-4147-A177-3AD203B41FA5}">
                      <a16:colId xmlns:a16="http://schemas.microsoft.com/office/drawing/2014/main" val="20000"/>
                    </a:ext>
                  </a:extLst>
                </a:gridCol>
              </a:tblGrid>
              <a:tr h="1154112">
                <a:tc>
                  <a:txBody>
                    <a:body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pPr>
                      <a:r>
                        <a:rPr kumimoji="0" lang="pl-PL" sz="2400" b="1" i="0" u="none" strike="noStrike" cap="none" normalizeH="0" baseline="0">
                          <a:ln>
                            <a:noFill/>
                          </a:ln>
                          <a:solidFill>
                            <a:schemeClr val="tx1"/>
                          </a:solidFill>
                          <a:effectLst/>
                          <a:latin typeface="Calibri" pitchFamily="34" charset="0"/>
                          <a:ea typeface="ＭＳ Ｐゴシック" pitchFamily="34" charset="-128"/>
                        </a:rPr>
                        <a:t>Krok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31E"/>
                    </a:solidFill>
                  </a:tcPr>
                </a:tc>
                <a:extLst>
                  <a:ext uri="{0D108BD9-81ED-4DB2-BD59-A6C34878D82A}">
                    <a16:rowId xmlns:a16="http://schemas.microsoft.com/office/drawing/2014/main" val="10000"/>
                  </a:ext>
                </a:extLst>
              </a:tr>
              <a:tr h="1150938">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pl-PL" sz="2400" b="1" i="0" u="none" strike="noStrike" cap="none" normalizeH="0" baseline="0">
                          <a:ln>
                            <a:noFill/>
                          </a:ln>
                          <a:solidFill>
                            <a:schemeClr val="tx1"/>
                          </a:solidFill>
                          <a:effectLst/>
                          <a:latin typeface="Calibri" pitchFamily="34" charset="0"/>
                          <a:ea typeface="ＭＳ Ｐゴシック" pitchFamily="34" charset="-128"/>
                        </a:rPr>
                        <a:t>PLANOWANIE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931E"/>
                    </a:solidFill>
                  </a:tcPr>
                </a:tc>
                <a:extLst>
                  <a:ext uri="{0D108BD9-81ED-4DB2-BD59-A6C34878D82A}">
                    <a16:rowId xmlns:a16="http://schemas.microsoft.com/office/drawing/2014/main" val="10001"/>
                  </a:ext>
                </a:extLst>
              </a:tr>
            </a:tbl>
          </a:graphicData>
        </a:graphic>
      </p:graphicFrame>
      <p:graphicFrame>
        <p:nvGraphicFramePr>
          <p:cNvPr id="213011" name="Group 19">
            <a:extLst>
              <a:ext uri="{FF2B5EF4-FFF2-40B4-BE49-F238E27FC236}">
                <a16:creationId xmlns:a16="http://schemas.microsoft.com/office/drawing/2014/main" id="{C116A0A8-CFDB-4C87-98C5-46DD15204974}"/>
              </a:ext>
            </a:extLst>
          </p:cNvPr>
          <p:cNvGraphicFramePr>
            <a:graphicFrameLocks noGrp="1"/>
          </p:cNvGraphicFramePr>
          <p:nvPr>
            <p:ph sz="quarter" idx="3"/>
          </p:nvPr>
        </p:nvGraphicFramePr>
        <p:xfrm>
          <a:off x="457200" y="3702050"/>
          <a:ext cx="3881438" cy="1882776"/>
        </p:xfrm>
        <a:graphic>
          <a:graphicData uri="http://schemas.openxmlformats.org/drawingml/2006/table">
            <a:tbl>
              <a:tblPr/>
              <a:tblGrid>
                <a:gridCol w="3881438">
                  <a:extLst>
                    <a:ext uri="{9D8B030D-6E8A-4147-A177-3AD203B41FA5}">
                      <a16:colId xmlns:a16="http://schemas.microsoft.com/office/drawing/2014/main" val="20000"/>
                    </a:ext>
                  </a:extLst>
                </a:gridCol>
              </a:tblGrid>
              <a:tr h="941388">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pl-PL" sz="2400" b="1" i="0" u="none" strike="noStrike" cap="none" normalizeH="0" baseline="0">
                          <a:ln>
                            <a:noFill/>
                          </a:ln>
                          <a:solidFill>
                            <a:schemeClr val="tx1"/>
                          </a:solidFill>
                          <a:effectLst/>
                          <a:latin typeface="Calibri" pitchFamily="34" charset="0"/>
                          <a:ea typeface="ＭＳ Ｐゴシック" pitchFamily="34" charset="-128"/>
                        </a:rPr>
                        <a:t>Krok 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31E"/>
                    </a:solidFill>
                  </a:tcPr>
                </a:tc>
                <a:extLst>
                  <a:ext uri="{0D108BD9-81ED-4DB2-BD59-A6C34878D82A}">
                    <a16:rowId xmlns:a16="http://schemas.microsoft.com/office/drawing/2014/main" val="10000"/>
                  </a:ext>
                </a:extLst>
              </a:tr>
              <a:tr h="941388">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pl-PL" sz="2400" b="1" i="0" u="none" strike="noStrike" cap="none" normalizeH="0" baseline="0">
                          <a:ln>
                            <a:noFill/>
                          </a:ln>
                          <a:solidFill>
                            <a:schemeClr val="tx1"/>
                          </a:solidFill>
                          <a:effectLst/>
                          <a:latin typeface="Calibri" pitchFamily="34" charset="0"/>
                          <a:ea typeface="ＭＳ Ｐゴシック" pitchFamily="34" charset="-128"/>
                        </a:rPr>
                        <a:t>REALIZACJA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931E"/>
                    </a:solidFill>
                  </a:tcPr>
                </a:tc>
                <a:extLst>
                  <a:ext uri="{0D108BD9-81ED-4DB2-BD59-A6C34878D82A}">
                    <a16:rowId xmlns:a16="http://schemas.microsoft.com/office/drawing/2014/main" val="10001"/>
                  </a:ext>
                </a:extLst>
              </a:tr>
            </a:tbl>
          </a:graphicData>
        </a:graphic>
      </p:graphicFrame>
      <p:graphicFrame>
        <p:nvGraphicFramePr>
          <p:cNvPr id="213019" name="Group 27">
            <a:extLst>
              <a:ext uri="{FF2B5EF4-FFF2-40B4-BE49-F238E27FC236}">
                <a16:creationId xmlns:a16="http://schemas.microsoft.com/office/drawing/2014/main" id="{8FD645AB-E531-4796-ABDB-576BA93432BE}"/>
              </a:ext>
            </a:extLst>
          </p:cNvPr>
          <p:cNvGraphicFramePr>
            <a:graphicFrameLocks noGrp="1"/>
          </p:cNvGraphicFramePr>
          <p:nvPr>
            <p:ph sz="quarter" idx="4"/>
          </p:nvPr>
        </p:nvGraphicFramePr>
        <p:xfrm>
          <a:off x="4714875" y="3702050"/>
          <a:ext cx="3879850" cy="1863725"/>
        </p:xfrm>
        <a:graphic>
          <a:graphicData uri="http://schemas.openxmlformats.org/drawingml/2006/table">
            <a:tbl>
              <a:tblPr/>
              <a:tblGrid>
                <a:gridCol w="3879850">
                  <a:extLst>
                    <a:ext uri="{9D8B030D-6E8A-4147-A177-3AD203B41FA5}">
                      <a16:colId xmlns:a16="http://schemas.microsoft.com/office/drawing/2014/main" val="20000"/>
                    </a:ext>
                  </a:extLst>
                </a:gridCol>
              </a:tblGrid>
              <a:tr h="922338">
                <a:tc>
                  <a:txBody>
                    <a:body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pPr>
                      <a:r>
                        <a:rPr kumimoji="0" lang="pl-PL" sz="2400" b="1" i="0" u="none" strike="noStrike" cap="none" normalizeH="0" baseline="0">
                          <a:ln>
                            <a:noFill/>
                          </a:ln>
                          <a:solidFill>
                            <a:schemeClr val="tx1"/>
                          </a:solidFill>
                          <a:effectLst/>
                          <a:latin typeface="Calibri" pitchFamily="34" charset="0"/>
                          <a:ea typeface="MS PGothic" pitchFamily="34" charset="-128"/>
                        </a:rPr>
                        <a:t>Krok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31E"/>
                    </a:solidFill>
                  </a:tcPr>
                </a:tc>
                <a:extLst>
                  <a:ext uri="{0D108BD9-81ED-4DB2-BD59-A6C34878D82A}">
                    <a16:rowId xmlns:a16="http://schemas.microsoft.com/office/drawing/2014/main" val="10000"/>
                  </a:ext>
                </a:extLst>
              </a:tr>
              <a:tr h="941387">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pl-PL" sz="2400" b="1" i="0" u="none" strike="noStrike" cap="none" normalizeH="0" baseline="0">
                          <a:ln>
                            <a:noFill/>
                          </a:ln>
                          <a:solidFill>
                            <a:schemeClr val="tx1"/>
                          </a:solidFill>
                          <a:effectLst/>
                          <a:latin typeface="Calibri" pitchFamily="34" charset="0"/>
                          <a:ea typeface="MS PGothic" pitchFamily="34" charset="-128"/>
                        </a:rPr>
                        <a:t>ZAMKNIĘCIE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931E"/>
                    </a:solidFill>
                  </a:tcPr>
                </a:tc>
                <a:extLst>
                  <a:ext uri="{0D108BD9-81ED-4DB2-BD59-A6C34878D82A}">
                    <a16:rowId xmlns:a16="http://schemas.microsoft.com/office/drawing/2014/main" val="10001"/>
                  </a:ext>
                </a:extLst>
              </a:tr>
            </a:tbl>
          </a:graphicData>
        </a:graphic>
      </p:graphicFrame>
      <p:sp>
        <p:nvSpPr>
          <p:cNvPr id="30755" name="Symbol zastępczy numeru slajdu 10">
            <a:extLst>
              <a:ext uri="{FF2B5EF4-FFF2-40B4-BE49-F238E27FC236}">
                <a16:creationId xmlns:a16="http://schemas.microsoft.com/office/drawing/2014/main" id="{66784868-8AF5-4CEB-81C8-2DA47D7127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B9CF27-D7B5-46BE-B2C6-7E263A65E31D}" type="slidenum">
              <a:rPr lang="en-US" altLang="pl-PL" sz="1200" smtClean="0">
                <a:solidFill>
                  <a:srgbClr val="898989"/>
                </a:solidFill>
                <a:latin typeface="Arial" panose="020B0604020202020204" pitchFamily="34" charset="0"/>
              </a:rPr>
              <a:pPr>
                <a:spcBef>
                  <a:spcPct val="0"/>
                </a:spcBef>
                <a:buFontTx/>
                <a:buNone/>
              </a:pPr>
              <a:t>13</a:t>
            </a:fld>
            <a:endParaRPr lang="en-US" altLang="pl-PL" sz="1200">
              <a:solidFill>
                <a:srgbClr val="898989"/>
              </a:solidFill>
              <a:latin typeface="Arial" panose="020B0604020202020204" pitchFamily="34" charset="0"/>
            </a:endParaRPr>
          </a:p>
        </p:txBody>
      </p:sp>
      <p:sp>
        <p:nvSpPr>
          <p:cNvPr id="213027" name="Line 35">
            <a:extLst>
              <a:ext uri="{FF2B5EF4-FFF2-40B4-BE49-F238E27FC236}">
                <a16:creationId xmlns:a16="http://schemas.microsoft.com/office/drawing/2014/main" id="{C36B2611-80EC-4296-B6C0-F1ABF5CF4E42}"/>
              </a:ext>
            </a:extLst>
          </p:cNvPr>
          <p:cNvSpPr>
            <a:spLocks noChangeShapeType="1"/>
          </p:cNvSpPr>
          <p:nvPr/>
        </p:nvSpPr>
        <p:spPr bwMode="auto">
          <a:xfrm>
            <a:off x="2971800" y="2209800"/>
            <a:ext cx="3816350"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lstStyle/>
          <a:p>
            <a:endParaRPr lang="pl-PL"/>
          </a:p>
        </p:txBody>
      </p:sp>
      <p:sp>
        <p:nvSpPr>
          <p:cNvPr id="213028" name="Line 36">
            <a:extLst>
              <a:ext uri="{FF2B5EF4-FFF2-40B4-BE49-F238E27FC236}">
                <a16:creationId xmlns:a16="http://schemas.microsoft.com/office/drawing/2014/main" id="{AC672E69-2B04-4A9E-BA9C-1554726C731F}"/>
              </a:ext>
            </a:extLst>
          </p:cNvPr>
          <p:cNvSpPr>
            <a:spLocks noChangeShapeType="1"/>
          </p:cNvSpPr>
          <p:nvPr/>
        </p:nvSpPr>
        <p:spPr bwMode="auto">
          <a:xfrm flipH="1">
            <a:off x="2895600" y="2209800"/>
            <a:ext cx="3743325" cy="2303463"/>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lstStyle/>
          <a:p>
            <a:endParaRPr lang="pl-PL"/>
          </a:p>
        </p:txBody>
      </p:sp>
      <p:sp>
        <p:nvSpPr>
          <p:cNvPr id="213029" name="Line 37">
            <a:extLst>
              <a:ext uri="{FF2B5EF4-FFF2-40B4-BE49-F238E27FC236}">
                <a16:creationId xmlns:a16="http://schemas.microsoft.com/office/drawing/2014/main" id="{C255F7DE-7C26-41B8-A4D5-E8CC43FFCC00}"/>
              </a:ext>
            </a:extLst>
          </p:cNvPr>
          <p:cNvSpPr>
            <a:spLocks noChangeShapeType="1"/>
          </p:cNvSpPr>
          <p:nvPr/>
        </p:nvSpPr>
        <p:spPr bwMode="auto">
          <a:xfrm>
            <a:off x="2971800" y="4495800"/>
            <a:ext cx="3816350"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lstStyle/>
          <a:p>
            <a:endParaRPr lang="pl-PL"/>
          </a:p>
        </p:txBody>
      </p:sp>
      <p:sp>
        <p:nvSpPr>
          <p:cNvPr id="213030" name="AutoShape 38">
            <a:extLst>
              <a:ext uri="{FF2B5EF4-FFF2-40B4-BE49-F238E27FC236}">
                <a16:creationId xmlns:a16="http://schemas.microsoft.com/office/drawing/2014/main" id="{3E6A855F-1192-4693-BDAF-C11579051212}"/>
              </a:ext>
            </a:extLst>
          </p:cNvPr>
          <p:cNvSpPr>
            <a:spLocks/>
          </p:cNvSpPr>
          <p:nvPr/>
        </p:nvSpPr>
        <p:spPr bwMode="auto">
          <a:xfrm>
            <a:off x="395288" y="2492375"/>
            <a:ext cx="720725" cy="2232025"/>
          </a:xfrm>
          <a:prstGeom prst="leftBracket">
            <a:avLst>
              <a:gd name="adj" fmla="val 25808"/>
            </a:avLst>
          </a:prstGeom>
          <a:noFill/>
          <a:ln w="28575">
            <a:solidFill>
              <a:schemeClr val="tx1"/>
            </a:solidFill>
            <a:prstDash val="dash"/>
            <a:round/>
            <a:headEnd/>
            <a:tailEnd type="stealth"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dissolve">
                                      <p:cBhvr>
                                        <p:cTn id="7" dur="500"/>
                                        <p:tgtEl>
                                          <p:spTgt spid="212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3003"/>
                                        </p:tgtEl>
                                        <p:attrNameLst>
                                          <p:attrName>style.visibility</p:attrName>
                                        </p:attrNameLst>
                                      </p:cBhvr>
                                      <p:to>
                                        <p:strVal val="visible"/>
                                      </p:to>
                                    </p:set>
                                    <p:animEffect transition="in" filter="dissolve">
                                      <p:cBhvr>
                                        <p:cTn id="12" dur="500"/>
                                        <p:tgtEl>
                                          <p:spTgt spid="2130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3011"/>
                                        </p:tgtEl>
                                        <p:attrNameLst>
                                          <p:attrName>style.visibility</p:attrName>
                                        </p:attrNameLst>
                                      </p:cBhvr>
                                      <p:to>
                                        <p:strVal val="visible"/>
                                      </p:to>
                                    </p:set>
                                    <p:animEffect transition="in" filter="dissolve">
                                      <p:cBhvr>
                                        <p:cTn id="17" dur="500"/>
                                        <p:tgtEl>
                                          <p:spTgt spid="2130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13019"/>
                                        </p:tgtEl>
                                        <p:attrNameLst>
                                          <p:attrName>style.visibility</p:attrName>
                                        </p:attrNameLst>
                                      </p:cBhvr>
                                      <p:to>
                                        <p:strVal val="visible"/>
                                      </p:to>
                                    </p:set>
                                    <p:animEffect transition="in" filter="dissolve">
                                      <p:cBhvr>
                                        <p:cTn id="22" dur="500"/>
                                        <p:tgtEl>
                                          <p:spTgt spid="2130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13027"/>
                                        </p:tgtEl>
                                        <p:attrNameLst>
                                          <p:attrName>style.visibility</p:attrName>
                                        </p:attrNameLst>
                                      </p:cBhvr>
                                      <p:to>
                                        <p:strVal val="visible"/>
                                      </p:to>
                                    </p:set>
                                    <p:animEffect transition="in" filter="dissolve">
                                      <p:cBhvr>
                                        <p:cTn id="27" dur="500"/>
                                        <p:tgtEl>
                                          <p:spTgt spid="2130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13028"/>
                                        </p:tgtEl>
                                        <p:attrNameLst>
                                          <p:attrName>style.visibility</p:attrName>
                                        </p:attrNameLst>
                                      </p:cBhvr>
                                      <p:to>
                                        <p:strVal val="visible"/>
                                      </p:to>
                                    </p:set>
                                    <p:animEffect transition="in" filter="dissolve">
                                      <p:cBhvr>
                                        <p:cTn id="32" dur="500"/>
                                        <p:tgtEl>
                                          <p:spTgt spid="2130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13029"/>
                                        </p:tgtEl>
                                        <p:attrNameLst>
                                          <p:attrName>style.visibility</p:attrName>
                                        </p:attrNameLst>
                                      </p:cBhvr>
                                      <p:to>
                                        <p:strVal val="visible"/>
                                      </p:to>
                                    </p:set>
                                    <p:animEffect transition="in" filter="dissolve">
                                      <p:cBhvr>
                                        <p:cTn id="37" dur="500"/>
                                        <p:tgtEl>
                                          <p:spTgt spid="2130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3030"/>
                                        </p:tgtEl>
                                        <p:attrNameLst>
                                          <p:attrName>style.visibility</p:attrName>
                                        </p:attrNameLst>
                                      </p:cBhvr>
                                      <p:to>
                                        <p:strVal val="visible"/>
                                      </p:to>
                                    </p:set>
                                    <p:animEffect transition="in" filter="dissolve">
                                      <p:cBhvr>
                                        <p:cTn id="42" dur="500"/>
                                        <p:tgtEl>
                                          <p:spTgt spid="21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3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ytuł 1">
            <a:extLst>
              <a:ext uri="{FF2B5EF4-FFF2-40B4-BE49-F238E27FC236}">
                <a16:creationId xmlns:a16="http://schemas.microsoft.com/office/drawing/2014/main" id="{6A534B7B-159A-4AEE-8330-9900F27D3DFB}"/>
              </a:ext>
            </a:extLst>
          </p:cNvPr>
          <p:cNvSpPr>
            <a:spLocks noGrp="1"/>
          </p:cNvSpPr>
          <p:nvPr>
            <p:ph type="title"/>
          </p:nvPr>
        </p:nvSpPr>
        <p:spPr>
          <a:xfrm>
            <a:off x="457200" y="274638"/>
            <a:ext cx="8229600" cy="5818187"/>
          </a:xfrm>
        </p:spPr>
        <p:txBody>
          <a:bodyPr vert="horz" lIns="91440" tIns="45720" rIns="91440" bIns="45720" rtlCol="0" anchor="ctr">
            <a:normAutofit/>
          </a:bodyPr>
          <a:lstStyle/>
          <a:p>
            <a:r>
              <a:rPr lang="pl-PL" altLang="pl-PL" sz="2500" b="1" dirty="0">
                <a:solidFill>
                  <a:srgbClr val="FFC000"/>
                </a:solidFill>
                <a:latin typeface="Century Gothic" panose="020B0502020202020204" pitchFamily="34" charset="0"/>
                <a:ea typeface="+mn-ea"/>
                <a:cs typeface="Arial" pitchFamily="34" charset="0"/>
              </a:rPr>
              <a:t>Metoda obliczania zdyskontowanego dochodu operacji generujących dochód na podstawie rozporządzenia delegowanego 480/2014</a:t>
            </a:r>
          </a:p>
        </p:txBody>
      </p:sp>
      <p:sp>
        <p:nvSpPr>
          <p:cNvPr id="222211" name="Symbol zastępczy numeru slajdu 3">
            <a:extLst>
              <a:ext uri="{FF2B5EF4-FFF2-40B4-BE49-F238E27FC236}">
                <a16:creationId xmlns:a16="http://schemas.microsoft.com/office/drawing/2014/main" id="{F72BDCE5-424B-4BE1-89D3-9FBB59501F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528855-66F5-4D80-97AD-888078720A2A}" type="slidenum">
              <a:rPr lang="pl-PL" altLang="pl-PL" sz="1200" smtClean="0">
                <a:solidFill>
                  <a:srgbClr val="898989"/>
                </a:solidFill>
                <a:latin typeface="Arial" panose="020B0604020202020204" pitchFamily="34" charset="0"/>
              </a:rPr>
              <a:pPr>
                <a:spcBef>
                  <a:spcPct val="0"/>
                </a:spcBef>
                <a:buFontTx/>
                <a:buNone/>
              </a:pPr>
              <a:t>130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ytuł 1">
            <a:extLst>
              <a:ext uri="{FF2B5EF4-FFF2-40B4-BE49-F238E27FC236}">
                <a16:creationId xmlns:a16="http://schemas.microsoft.com/office/drawing/2014/main" id="{DD10848E-228F-4FAB-A88B-76F918E099C9}"/>
              </a:ext>
            </a:extLst>
          </p:cNvPr>
          <p:cNvSpPr>
            <a:spLocks noGrp="1"/>
          </p:cNvSpPr>
          <p:nvPr>
            <p:ph type="title"/>
          </p:nvPr>
        </p:nvSpPr>
        <p:spPr/>
        <p:txBody>
          <a:bodyPr vert="horz" lIns="91440" tIns="45720" rIns="91440" bIns="45720" rtlCol="0" anchor="ctr">
            <a:normAutofit fontScale="90000"/>
          </a:bodyPr>
          <a:lstStyle/>
          <a:p>
            <a:pPr algn="l"/>
            <a:r>
              <a:rPr lang="pl-PL" altLang="pl-PL" sz="2500" b="1" dirty="0">
                <a:solidFill>
                  <a:srgbClr val="FFC000"/>
                </a:solidFill>
                <a:latin typeface="Century Gothic" panose="020B0502020202020204" pitchFamily="34" charset="0"/>
                <a:ea typeface="+mn-ea"/>
                <a:cs typeface="Arial" pitchFamily="34" charset="0"/>
              </a:rPr>
              <a:t>Artykuł 15 Metoda obliczania zdyskontowanego dochodu (Artykuł 61 ust. 3 akapit siódmy rozporządzenia (UE) nr 1303/2013)</a:t>
            </a:r>
          </a:p>
        </p:txBody>
      </p:sp>
      <p:sp>
        <p:nvSpPr>
          <p:cNvPr id="3" name="Symbol zastępczy zawartości 2">
            <a:extLst>
              <a:ext uri="{FF2B5EF4-FFF2-40B4-BE49-F238E27FC236}">
                <a16:creationId xmlns:a16="http://schemas.microsoft.com/office/drawing/2014/main" id="{721E9078-BEDB-4D45-B0C8-8B949144C9B9}"/>
              </a:ext>
            </a:extLst>
          </p:cNvPr>
          <p:cNvSpPr>
            <a:spLocks noGrp="1"/>
          </p:cNvSpPr>
          <p:nvPr>
            <p:ph idx="1"/>
          </p:nvPr>
        </p:nvSpPr>
        <p:spPr>
          <a:xfrm>
            <a:off x="457200" y="1484313"/>
            <a:ext cx="8229600" cy="4968875"/>
          </a:xfrm>
        </p:spPr>
        <p:txBody>
          <a:bodyPr rtlCol="0">
            <a:normAutofit fontScale="40000" lnSpcReduction="20000"/>
          </a:bodyPr>
          <a:lstStyle/>
          <a:p>
            <a:pPr algn="just" eaLnBrk="1" fontAlgn="auto" hangingPunct="1">
              <a:lnSpc>
                <a:spcPct val="170000"/>
              </a:lnSpc>
              <a:spcAft>
                <a:spcPts val="0"/>
              </a:spcAft>
              <a:buFont typeface="Arial" panose="020B0604020202020204" pitchFamily="34" charset="0"/>
              <a:buNone/>
              <a:defRPr/>
            </a:pPr>
            <a:r>
              <a:rPr lang="pl-PL" dirty="0"/>
              <a:t>1.Do celów stosowania metody, o której mowa w art. 61 ust. 3 lit. b) akapit pierwszy rozporządzenia (UE) nr 1303/2013, zdyskontowany dochód operacji obliczany jest poprzez odliczenie zdyskontowanych kosztów od zdyskontowanego przychodu i, w stosownych przypadkach, przez dodanie wartości rezydualnej inwestycji.</a:t>
            </a:r>
          </a:p>
          <a:p>
            <a:pPr algn="just" eaLnBrk="1" fontAlgn="auto" hangingPunct="1">
              <a:lnSpc>
                <a:spcPct val="170000"/>
              </a:lnSpc>
              <a:spcAft>
                <a:spcPts val="0"/>
              </a:spcAft>
              <a:buFont typeface="Arial" panose="020B0604020202020204" pitchFamily="34" charset="0"/>
              <a:buNone/>
              <a:defRPr/>
            </a:pPr>
            <a:r>
              <a:rPr lang="pl-PL" dirty="0"/>
              <a:t>2.Zdyskontowany dochód operacji obliczany jest w określonym okresie odniesienia mającym zastosowanie do sektora właściwego dla danej operacji, o którym mowa w załączniku I. Okres odniesienia obejmuje okres wdrażania operacji. </a:t>
            </a:r>
          </a:p>
          <a:p>
            <a:pPr algn="just" eaLnBrk="1" fontAlgn="auto" hangingPunct="1">
              <a:lnSpc>
                <a:spcPct val="170000"/>
              </a:lnSpc>
              <a:spcAft>
                <a:spcPts val="0"/>
              </a:spcAft>
              <a:buFont typeface="Arial" panose="020B0604020202020204" pitchFamily="34" charset="0"/>
              <a:buNone/>
              <a:defRPr/>
            </a:pPr>
            <a:r>
              <a:rPr lang="pl-PL" dirty="0"/>
              <a:t>3.Przychody i koszty określane są poprzez zastosowanie metody przyrostowej na podstawie porównania przychodu i kosztów przy założeniu nowej inwestycji z przychodami i kosztami w przypadku braku nowej inwestycji. W przypadku gdy operacja polega na stworzeniu nowych aktywów, przychody i koszty są przychodami i kosztami nowej inwestycji. </a:t>
            </a:r>
          </a:p>
          <a:p>
            <a:pPr algn="just" eaLnBrk="1" fontAlgn="auto" hangingPunct="1">
              <a:lnSpc>
                <a:spcPct val="170000"/>
              </a:lnSpc>
              <a:spcAft>
                <a:spcPts val="0"/>
              </a:spcAft>
              <a:buFont typeface="Arial" panose="020B0604020202020204" pitchFamily="34" charset="0"/>
              <a:buNone/>
              <a:defRPr/>
            </a:pPr>
            <a:r>
              <a:rPr lang="pl-PL" dirty="0"/>
              <a:t>4.W przypadku gdy podatek od wartości dodanej nie jest kosztem </a:t>
            </a:r>
            <a:r>
              <a:rPr lang="pl-PL" dirty="0" err="1"/>
              <a:t>kwalifikowalnym</a:t>
            </a:r>
            <a:r>
              <a:rPr lang="pl-PL" dirty="0"/>
              <a:t> zgodnie z art. 69 ust. 3 lit. c) rozporządzenia (UE) nr 1303/2013, obliczenie zdyskontowanego dochodu odbywa się w oparciu o dane liczbowe nieuwzględniające podatku od wartości dodanej.</a:t>
            </a:r>
          </a:p>
        </p:txBody>
      </p:sp>
      <p:sp>
        <p:nvSpPr>
          <p:cNvPr id="223236" name="Symbol zastępczy numeru slajdu 3">
            <a:extLst>
              <a:ext uri="{FF2B5EF4-FFF2-40B4-BE49-F238E27FC236}">
                <a16:creationId xmlns:a16="http://schemas.microsoft.com/office/drawing/2014/main" id="{33F32B8D-164C-4797-ADD3-A8BFD4072A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1A56A6-4ACB-48F6-B250-76C4EA20AD1D}" type="slidenum">
              <a:rPr lang="pl-PL" altLang="pl-PL" sz="1200" smtClean="0">
                <a:solidFill>
                  <a:srgbClr val="898989"/>
                </a:solidFill>
                <a:latin typeface="Arial" panose="020B0604020202020204" pitchFamily="34" charset="0"/>
              </a:rPr>
              <a:pPr>
                <a:spcBef>
                  <a:spcPct val="0"/>
                </a:spcBef>
                <a:buFontTx/>
                <a:buNone/>
              </a:pPr>
              <a:t>131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ytuł 1">
            <a:extLst>
              <a:ext uri="{FF2B5EF4-FFF2-40B4-BE49-F238E27FC236}">
                <a16:creationId xmlns:a16="http://schemas.microsoft.com/office/drawing/2014/main" id="{8F73810C-AC09-4104-9B40-4C366DD00AB3}"/>
              </a:ext>
            </a:extLst>
          </p:cNvPr>
          <p:cNvSpPr>
            <a:spLocks noGrp="1"/>
          </p:cNvSpPr>
          <p:nvPr>
            <p:ph type="title"/>
          </p:nvPr>
        </p:nvSpPr>
        <p:spPr>
          <a:xfrm>
            <a:off x="395288" y="274638"/>
            <a:ext cx="8497887" cy="1143000"/>
          </a:xfrm>
        </p:spPr>
        <p:txBody>
          <a:bodyPr vert="horz" lIns="91440" tIns="45720" rIns="91440" bIns="45720" rtlCol="0" anchor="ctr">
            <a:normAutofit/>
          </a:bodyPr>
          <a:lstStyle/>
          <a:p>
            <a:pPr algn="l"/>
            <a:r>
              <a:rPr lang="pl-PL" altLang="pl-PL" sz="2500" b="1">
                <a:solidFill>
                  <a:srgbClr val="FFC000"/>
                </a:solidFill>
                <a:latin typeface="Century Gothic" panose="020B0502020202020204" pitchFamily="34" charset="0"/>
                <a:ea typeface="+mn-ea"/>
                <a:cs typeface="Arial" pitchFamily="34" charset="0"/>
              </a:rPr>
              <a:t>ZAŁĄCZNIK I Okresy odniesienia, o których mowa w art. 15 ust. 2</a:t>
            </a:r>
          </a:p>
        </p:txBody>
      </p:sp>
      <p:sp>
        <p:nvSpPr>
          <p:cNvPr id="224259" name="Symbol zastępczy numeru slajdu 3">
            <a:extLst>
              <a:ext uri="{FF2B5EF4-FFF2-40B4-BE49-F238E27FC236}">
                <a16:creationId xmlns:a16="http://schemas.microsoft.com/office/drawing/2014/main" id="{177F1616-DF01-4381-A84F-01EEE09334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AFCF0C-B302-4350-9B5A-45F378FF70D9}" type="slidenum">
              <a:rPr lang="pl-PL" altLang="pl-PL" sz="1200" smtClean="0">
                <a:solidFill>
                  <a:srgbClr val="898989"/>
                </a:solidFill>
                <a:latin typeface="Arial" panose="020B0604020202020204" pitchFamily="34" charset="0"/>
              </a:rPr>
              <a:pPr>
                <a:spcBef>
                  <a:spcPct val="0"/>
                </a:spcBef>
                <a:buFontTx/>
                <a:buNone/>
              </a:pPr>
              <a:t>132</a:t>
            </a:fld>
            <a:endParaRPr lang="pl-PL" altLang="pl-PL" sz="1200">
              <a:solidFill>
                <a:srgbClr val="898989"/>
              </a:solidFill>
              <a:latin typeface="Arial" panose="020B0604020202020204" pitchFamily="34" charset="0"/>
            </a:endParaRPr>
          </a:p>
        </p:txBody>
      </p:sp>
      <p:pic>
        <p:nvPicPr>
          <p:cNvPr id="224260" name="Picture 2">
            <a:extLst>
              <a:ext uri="{FF2B5EF4-FFF2-40B4-BE49-F238E27FC236}">
                <a16:creationId xmlns:a16="http://schemas.microsoft.com/office/drawing/2014/main" id="{8B8C5D0C-875F-4337-8CFE-8F49FCBDA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ytuł 1">
            <a:extLst>
              <a:ext uri="{FF2B5EF4-FFF2-40B4-BE49-F238E27FC236}">
                <a16:creationId xmlns:a16="http://schemas.microsoft.com/office/drawing/2014/main" id="{C6C038A1-25C2-410D-8186-B4132384C49C}"/>
              </a:ext>
            </a:extLst>
          </p:cNvPr>
          <p:cNvSpPr>
            <a:spLocks noGrp="1"/>
          </p:cNvSpPr>
          <p:nvPr>
            <p:ph type="title"/>
          </p:nvPr>
        </p:nvSpPr>
        <p:spPr/>
        <p:txBody>
          <a:bodyPr vert="horz" lIns="91440" tIns="45720" rIns="91440" bIns="45720" rtlCol="0" anchor="ctr">
            <a:normAutofit/>
          </a:bodyPr>
          <a:lstStyle/>
          <a:p>
            <a:pPr algn="l"/>
            <a:r>
              <a:rPr lang="pl-PL" altLang="pl-PL" sz="2500" b="1">
                <a:solidFill>
                  <a:srgbClr val="FFC000"/>
                </a:solidFill>
                <a:latin typeface="Century Gothic" panose="020B0502020202020204" pitchFamily="34" charset="0"/>
                <a:ea typeface="+mn-ea"/>
                <a:cs typeface="Arial" pitchFamily="34" charset="0"/>
              </a:rPr>
              <a:t>Wytyczne MIR</a:t>
            </a:r>
          </a:p>
        </p:txBody>
      </p:sp>
      <p:sp>
        <p:nvSpPr>
          <p:cNvPr id="247811" name="Symbol zastępczy zawartości 2">
            <a:extLst>
              <a:ext uri="{FF2B5EF4-FFF2-40B4-BE49-F238E27FC236}">
                <a16:creationId xmlns:a16="http://schemas.microsoft.com/office/drawing/2014/main" id="{61361831-EE0F-470D-8D6C-A800E0F5B7C6}"/>
              </a:ext>
            </a:extLst>
          </p:cNvPr>
          <p:cNvSpPr>
            <a:spLocks noGrp="1"/>
          </p:cNvSpPr>
          <p:nvPr>
            <p:ph idx="1"/>
          </p:nvPr>
        </p:nvSpPr>
        <p:spPr/>
        <p:txBody>
          <a:bodyPr/>
          <a:lstStyle/>
          <a:p>
            <a:pPr algn="just" eaLnBrk="1" hangingPunct="1">
              <a:lnSpc>
                <a:spcPct val="170000"/>
              </a:lnSpc>
            </a:pPr>
            <a:endParaRPr lang="pl-PL" altLang="pl-PL" sz="1600"/>
          </a:p>
          <a:p>
            <a:pPr algn="just" eaLnBrk="1" hangingPunct="1">
              <a:lnSpc>
                <a:spcPct val="170000"/>
              </a:lnSpc>
            </a:pPr>
            <a:r>
              <a:rPr lang="pl-PL" altLang="pl-PL" sz="1600"/>
              <a:t> Wytyczne w zakresie zagadnień związanych z przygotowaniem projektów inwestycyjnych, w tym projektów generujących dochód i projektów hybrydowych na lata 2014-2020</a:t>
            </a:r>
          </a:p>
        </p:txBody>
      </p:sp>
      <p:sp>
        <p:nvSpPr>
          <p:cNvPr id="247812" name="Symbol zastępczy numeru slajdu 3">
            <a:extLst>
              <a:ext uri="{FF2B5EF4-FFF2-40B4-BE49-F238E27FC236}">
                <a16:creationId xmlns:a16="http://schemas.microsoft.com/office/drawing/2014/main" id="{17AE8D01-5C01-4DD0-B27C-734F83C4EE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6C8D64-7AD7-49D2-AE5B-403E96F1A8F6}" type="slidenum">
              <a:rPr lang="pl-PL" altLang="pl-PL" sz="1200" smtClean="0">
                <a:solidFill>
                  <a:srgbClr val="898989"/>
                </a:solidFill>
                <a:latin typeface="Arial" panose="020B0604020202020204" pitchFamily="34" charset="0"/>
              </a:rPr>
              <a:pPr>
                <a:spcBef>
                  <a:spcPct val="0"/>
                </a:spcBef>
                <a:buFontTx/>
                <a:buNone/>
              </a:pPr>
              <a:t>133</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ytuł 1">
            <a:extLst>
              <a:ext uri="{FF2B5EF4-FFF2-40B4-BE49-F238E27FC236}">
                <a16:creationId xmlns:a16="http://schemas.microsoft.com/office/drawing/2014/main" id="{95CCFE83-327A-4DA3-9696-864DAA5431A7}"/>
              </a:ext>
            </a:extLst>
          </p:cNvPr>
          <p:cNvSpPr>
            <a:spLocks noGrp="1"/>
          </p:cNvSpPr>
          <p:nvPr>
            <p:ph type="title"/>
          </p:nvPr>
        </p:nvSpPr>
        <p:spPr/>
        <p:txBody>
          <a:bodyPr>
            <a:normAutofit/>
          </a:bodyPr>
          <a:lstStyle/>
          <a:p>
            <a:pPr algn="l" eaLnBrk="1" hangingPunct="1"/>
            <a:r>
              <a:rPr lang="pl-PL" altLang="pl-PL" sz="2500" b="1" dirty="0">
                <a:solidFill>
                  <a:srgbClr val="FFC000"/>
                </a:solidFill>
                <a:latin typeface="Century Gothic" panose="020B0502020202020204" pitchFamily="34" charset="0"/>
                <a:ea typeface="+mn-ea"/>
                <a:cs typeface="Arial" pitchFamily="34" charset="0"/>
              </a:rPr>
              <a:t>Zwrot</a:t>
            </a:r>
          </a:p>
        </p:txBody>
      </p:sp>
      <p:sp>
        <p:nvSpPr>
          <p:cNvPr id="3" name="Symbol zastępczy zawartości 2">
            <a:extLst>
              <a:ext uri="{FF2B5EF4-FFF2-40B4-BE49-F238E27FC236}">
                <a16:creationId xmlns:a16="http://schemas.microsoft.com/office/drawing/2014/main" id="{15D30514-1A9B-41C0-991E-A61FFCBD789E}"/>
              </a:ext>
            </a:extLst>
          </p:cNvPr>
          <p:cNvSpPr>
            <a:spLocks noGrp="1"/>
          </p:cNvSpPr>
          <p:nvPr>
            <p:ph idx="1"/>
          </p:nvPr>
        </p:nvSpPr>
        <p:spPr>
          <a:xfrm>
            <a:off x="457200" y="1125538"/>
            <a:ext cx="8229600" cy="5000625"/>
          </a:xfrm>
        </p:spPr>
        <p:txBody>
          <a:bodyPr rtlCol="0">
            <a:normAutofit fontScale="40000" lnSpcReduction="20000"/>
          </a:bodyPr>
          <a:lstStyle/>
          <a:p>
            <a:pPr eaLnBrk="1" fontAlgn="auto" hangingPunct="1">
              <a:lnSpc>
                <a:spcPct val="170000"/>
              </a:lnSpc>
              <a:spcAft>
                <a:spcPts val="0"/>
              </a:spcAft>
              <a:defRPr/>
            </a:pPr>
            <a:r>
              <a:rPr lang="pl-PL" dirty="0"/>
              <a:t>W związku z powyższym, instytucja zarządzająca powinna zobowiązać beneficjentów do dokonania zwrotu w wysokości określonej według poniższego przykładu liczbowego: </a:t>
            </a:r>
          </a:p>
          <a:p>
            <a:pPr eaLnBrk="1" fontAlgn="auto" hangingPunct="1">
              <a:lnSpc>
                <a:spcPct val="170000"/>
              </a:lnSpc>
              <a:spcAft>
                <a:spcPts val="0"/>
              </a:spcAft>
              <a:buFont typeface="Arial" panose="020B0604020202020204" pitchFamily="34" charset="0"/>
              <a:buNone/>
              <a:defRPr/>
            </a:pPr>
            <a:r>
              <a:rPr lang="pl-PL" dirty="0"/>
              <a:t>a) Krok 1 – ustalenie kwoty wydatków kwalifikowalnych, którą należy odliczyć od wydatków deklarowanych Komisji Europejskiej </a:t>
            </a:r>
          </a:p>
          <a:p>
            <a:pPr eaLnBrk="1" fontAlgn="auto" hangingPunct="1">
              <a:lnSpc>
                <a:spcPct val="170000"/>
              </a:lnSpc>
              <a:spcAft>
                <a:spcPts val="0"/>
              </a:spcAft>
              <a:buFont typeface="Arial" panose="020B0604020202020204" pitchFamily="34" charset="0"/>
              <a:buNone/>
              <a:defRPr/>
            </a:pPr>
            <a:r>
              <a:rPr lang="pl-PL" dirty="0"/>
              <a:t> </a:t>
            </a:r>
          </a:p>
          <a:p>
            <a:pPr algn="ctr" eaLnBrk="1" fontAlgn="auto" hangingPunct="1">
              <a:lnSpc>
                <a:spcPct val="170000"/>
              </a:lnSpc>
              <a:spcAft>
                <a:spcPts val="0"/>
              </a:spcAft>
              <a:buFont typeface="Arial" panose="020B0604020202020204" pitchFamily="34" charset="0"/>
              <a:buNone/>
              <a:defRPr/>
            </a:pPr>
            <a:r>
              <a:rPr lang="pl-PL" b="1" dirty="0"/>
              <a:t>100 * (900/1000) = 90 </a:t>
            </a:r>
            <a:endParaRPr lang="pl-PL" dirty="0"/>
          </a:p>
          <a:p>
            <a:pPr eaLnBrk="1" fontAlgn="auto" hangingPunct="1">
              <a:lnSpc>
                <a:spcPct val="170000"/>
              </a:lnSpc>
              <a:spcAft>
                <a:spcPts val="0"/>
              </a:spcAft>
              <a:buFont typeface="Arial" panose="020B0604020202020204" pitchFamily="34" charset="0"/>
              <a:buNone/>
              <a:defRPr/>
            </a:pPr>
            <a:r>
              <a:rPr lang="pl-PL" dirty="0"/>
              <a:t>gdzie: </a:t>
            </a:r>
          </a:p>
          <a:p>
            <a:pPr eaLnBrk="1" fontAlgn="auto" hangingPunct="1">
              <a:lnSpc>
                <a:spcPct val="170000"/>
              </a:lnSpc>
              <a:spcAft>
                <a:spcPts val="0"/>
              </a:spcAft>
              <a:buFont typeface="Arial" panose="020B0604020202020204" pitchFamily="34" charset="0"/>
              <a:buNone/>
              <a:defRPr/>
            </a:pPr>
            <a:r>
              <a:rPr lang="pl-PL" dirty="0"/>
              <a:t>	Dochód wygenerowany przez operację wynosi 100 zł. Koszty całkowite inwestycji wynoszą 1000 zł, w tym 900 zł to koszty kwalifikowalne. Zatem od wydatków deklarowanych do Komisji Europejskiej należy odliczyć kwotę 90 zł. </a:t>
            </a:r>
          </a:p>
          <a:p>
            <a:pPr eaLnBrk="1" fontAlgn="auto" hangingPunct="1">
              <a:lnSpc>
                <a:spcPct val="170000"/>
              </a:lnSpc>
              <a:spcAft>
                <a:spcPts val="0"/>
              </a:spcAft>
              <a:buFont typeface="Arial" panose="020B0604020202020204" pitchFamily="34" charset="0"/>
              <a:buNone/>
              <a:defRPr/>
            </a:pPr>
            <a:r>
              <a:rPr lang="pl-PL" dirty="0"/>
              <a:t>b) Krok 2 – ustalenie kwoty, która powinna być zwrócona przez beneficjenta </a:t>
            </a:r>
          </a:p>
          <a:p>
            <a:pPr eaLnBrk="1" fontAlgn="auto" hangingPunct="1">
              <a:lnSpc>
                <a:spcPct val="170000"/>
              </a:lnSpc>
              <a:spcAft>
                <a:spcPts val="0"/>
              </a:spcAft>
              <a:buFont typeface="Arial" panose="020B0604020202020204" pitchFamily="34" charset="0"/>
              <a:buNone/>
              <a:defRPr/>
            </a:pPr>
            <a:r>
              <a:rPr lang="pl-PL" dirty="0"/>
              <a:t> </a:t>
            </a:r>
          </a:p>
          <a:p>
            <a:pPr algn="ctr" eaLnBrk="1" fontAlgn="auto" hangingPunct="1">
              <a:lnSpc>
                <a:spcPct val="170000"/>
              </a:lnSpc>
              <a:spcAft>
                <a:spcPts val="0"/>
              </a:spcAft>
              <a:buFont typeface="Arial" panose="020B0604020202020204" pitchFamily="34" charset="0"/>
              <a:buNone/>
              <a:defRPr/>
            </a:pPr>
            <a:r>
              <a:rPr lang="pl-PL" b="1" dirty="0"/>
              <a:t>90 * 85% = 76,5 </a:t>
            </a:r>
            <a:endParaRPr lang="pl-PL" dirty="0"/>
          </a:p>
          <a:p>
            <a:pPr eaLnBrk="1" fontAlgn="auto" hangingPunct="1">
              <a:lnSpc>
                <a:spcPct val="170000"/>
              </a:lnSpc>
              <a:spcAft>
                <a:spcPts val="0"/>
              </a:spcAft>
              <a:buFont typeface="Arial" panose="020B0604020202020204" pitchFamily="34" charset="0"/>
              <a:buNone/>
              <a:defRPr/>
            </a:pPr>
            <a:r>
              <a:rPr lang="pl-PL" dirty="0"/>
              <a:t>gdzie: </a:t>
            </a:r>
          </a:p>
          <a:p>
            <a:pPr eaLnBrk="1" fontAlgn="auto" hangingPunct="1">
              <a:lnSpc>
                <a:spcPct val="170000"/>
              </a:lnSpc>
              <a:spcAft>
                <a:spcPts val="0"/>
              </a:spcAft>
              <a:buFont typeface="Arial" panose="020B0604020202020204" pitchFamily="34" charset="0"/>
              <a:buNone/>
              <a:defRPr/>
            </a:pPr>
            <a:r>
              <a:rPr lang="pl-PL" dirty="0"/>
              <a:t>	Poziom dofinansowania w ramach projektu wynosi 85% kosztów kwalifikowalnych. Zatem wysokość zwrotu powinna wynieść 76,50 zł.</a:t>
            </a:r>
          </a:p>
          <a:p>
            <a:pPr eaLnBrk="1" fontAlgn="auto" hangingPunct="1">
              <a:spcAft>
                <a:spcPts val="0"/>
              </a:spcAft>
              <a:defRPr/>
            </a:pPr>
            <a:endParaRPr lang="pl-PL" dirty="0"/>
          </a:p>
        </p:txBody>
      </p:sp>
      <p:sp>
        <p:nvSpPr>
          <p:cNvPr id="250884" name="Symbol zastępczy numeru slajdu 3">
            <a:extLst>
              <a:ext uri="{FF2B5EF4-FFF2-40B4-BE49-F238E27FC236}">
                <a16:creationId xmlns:a16="http://schemas.microsoft.com/office/drawing/2014/main" id="{9A3D35BB-8347-45E6-B5D0-7BE6C5B70F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75C718-2C83-4485-9FB5-E00B0B9299AF}" type="slidenum">
              <a:rPr lang="pl-PL" altLang="pl-PL" sz="1200" smtClean="0">
                <a:solidFill>
                  <a:srgbClr val="898989"/>
                </a:solidFill>
                <a:latin typeface="Arial" panose="020B0604020202020204" pitchFamily="34" charset="0"/>
              </a:rPr>
              <a:pPr>
                <a:spcBef>
                  <a:spcPct val="0"/>
                </a:spcBef>
                <a:buFontTx/>
                <a:buNone/>
              </a:pPr>
              <a:t>134</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ytuł 1">
            <a:extLst>
              <a:ext uri="{FF2B5EF4-FFF2-40B4-BE49-F238E27FC236}">
                <a16:creationId xmlns:a16="http://schemas.microsoft.com/office/drawing/2014/main" id="{DC48B20C-DBA8-442C-92B9-1A54F0290CA8}"/>
              </a:ext>
            </a:extLst>
          </p:cNvPr>
          <p:cNvSpPr>
            <a:spLocks noGrp="1"/>
          </p:cNvSpPr>
          <p:nvPr>
            <p:ph type="title"/>
          </p:nvPr>
        </p:nvSpPr>
        <p:spPr/>
        <p:txBody>
          <a:bodyPr vert="horz" lIns="91440" tIns="45720" rIns="91440" bIns="45720" rtlCol="0" anchor="ctr">
            <a:normAutofit/>
          </a:bodyPr>
          <a:lstStyle/>
          <a:p>
            <a:pPr algn="l"/>
            <a:r>
              <a:rPr lang="pl-PL" altLang="pl-PL" sz="2500" b="1" dirty="0">
                <a:solidFill>
                  <a:srgbClr val="FFC000"/>
                </a:solidFill>
                <a:latin typeface="Century Gothic" panose="020B0502020202020204" pitchFamily="34" charset="0"/>
                <a:ea typeface="+mn-ea"/>
                <a:cs typeface="Arial" pitchFamily="34" charset="0"/>
              </a:rPr>
              <a:t>Określenie wartości dofinansowania z funduszy UE</a:t>
            </a:r>
          </a:p>
        </p:txBody>
      </p:sp>
      <p:sp>
        <p:nvSpPr>
          <p:cNvPr id="83971" name="Symbol zastępczy zawartości 2">
            <a:extLst>
              <a:ext uri="{FF2B5EF4-FFF2-40B4-BE49-F238E27FC236}">
                <a16:creationId xmlns:a16="http://schemas.microsoft.com/office/drawing/2014/main" id="{C6301EC9-7583-4DCD-A010-5137FD2F0387}"/>
              </a:ext>
            </a:extLst>
          </p:cNvPr>
          <p:cNvSpPr>
            <a:spLocks noGrp="1"/>
          </p:cNvSpPr>
          <p:nvPr>
            <p:ph idx="1"/>
          </p:nvPr>
        </p:nvSpPr>
        <p:spPr>
          <a:xfrm>
            <a:off x="457200" y="1196975"/>
            <a:ext cx="8229600" cy="4929188"/>
          </a:xfrm>
        </p:spPr>
        <p:txBody>
          <a:bodyPr rtlCol="0">
            <a:normAutofit lnSpcReduction="10000"/>
          </a:bodyPr>
          <a:lstStyle/>
          <a:p>
            <a:pPr algn="just" eaLnBrk="1" fontAlgn="auto" hangingPunct="1">
              <a:spcAft>
                <a:spcPts val="0"/>
              </a:spcAft>
              <a:buFont typeface="Arial" charset="0"/>
              <a:buNone/>
              <a:defRPr/>
            </a:pPr>
            <a:r>
              <a:rPr lang="pl-PL" sz="1400"/>
              <a:t>10) W celu wyliczenia wskaźnika luki w finansowaniu zdyskontowany dochód (tj. zdyskontowane przychody pomniejszone o zdyskontowane koszty operacyjne oraz nakłady odtworzeniowe) powiększa się o zdyskontowaną wartość rezydualną. </a:t>
            </a:r>
          </a:p>
          <a:p>
            <a:pPr eaLnBrk="1" fontAlgn="auto" hangingPunct="1">
              <a:spcAft>
                <a:spcPts val="0"/>
              </a:spcAft>
              <a:buFont typeface="Arial" charset="0"/>
              <a:buNone/>
              <a:defRPr/>
            </a:pPr>
            <a:r>
              <a:rPr lang="pl-PL" sz="1400"/>
              <a:t>11) Algorytm przedstawiający sposób obliczania wskaźnika luki w finansowaniu w projekcie został zaprezentowany poniżej: </a:t>
            </a:r>
          </a:p>
          <a:p>
            <a:pPr eaLnBrk="1" fontAlgn="auto" hangingPunct="1">
              <a:spcAft>
                <a:spcPts val="0"/>
              </a:spcAft>
              <a:buFont typeface="Arial" charset="0"/>
              <a:buNone/>
              <a:defRPr/>
            </a:pPr>
            <a:r>
              <a:rPr lang="pl-PL" sz="1400"/>
              <a:t>a) krok 1. Określenie wskaźnika luki w finansowaniu (R): </a:t>
            </a:r>
          </a:p>
          <a:p>
            <a:pPr algn="ctr" eaLnBrk="1" fontAlgn="auto" hangingPunct="1">
              <a:spcAft>
                <a:spcPts val="0"/>
              </a:spcAft>
              <a:buFont typeface="Arial" charset="0"/>
              <a:buNone/>
              <a:defRPr/>
            </a:pPr>
            <a:r>
              <a:rPr lang="pl-PL" sz="1400" b="1"/>
              <a:t>R = (DIC – DNR) / DI</a:t>
            </a:r>
            <a:r>
              <a:rPr lang="pl-PL" sz="1400"/>
              <a:t>C </a:t>
            </a:r>
          </a:p>
          <a:p>
            <a:pPr eaLnBrk="1" fontAlgn="auto" hangingPunct="1">
              <a:spcAft>
                <a:spcPts val="0"/>
              </a:spcAft>
              <a:buFont typeface="Arial" charset="0"/>
              <a:buNone/>
              <a:defRPr/>
            </a:pPr>
            <a:r>
              <a:rPr lang="pl-PL" sz="1400"/>
              <a:t>gdzie: </a:t>
            </a:r>
          </a:p>
          <a:p>
            <a:pPr eaLnBrk="1" fontAlgn="auto" hangingPunct="1">
              <a:spcAft>
                <a:spcPts val="0"/>
              </a:spcAft>
              <a:buFont typeface="Arial" charset="0"/>
              <a:buNone/>
              <a:defRPr/>
            </a:pPr>
            <a:r>
              <a:rPr lang="pl-PL" sz="1400"/>
              <a:t>- DIC – suma </a:t>
            </a:r>
            <a:r>
              <a:rPr lang="pl-PL" sz="1400" i="1"/>
              <a:t>zdyskontowanych nakładów inwestycyjnych na realizację projektu, bez rezerw na nieprzewidziane wydatki, </a:t>
            </a:r>
          </a:p>
          <a:p>
            <a:pPr eaLnBrk="1" fontAlgn="auto" hangingPunct="1">
              <a:spcAft>
                <a:spcPts val="0"/>
              </a:spcAft>
              <a:buFont typeface="Arial" charset="0"/>
              <a:buNone/>
              <a:defRPr/>
            </a:pPr>
            <a:r>
              <a:rPr lang="pl-PL" sz="1400"/>
              <a:t>- DNR – suma </a:t>
            </a:r>
            <a:r>
              <a:rPr lang="pl-PL" sz="1400" i="1"/>
              <a:t>zdyskontowanych dochodów powiększonych o wartość rezydualną. </a:t>
            </a:r>
          </a:p>
          <a:p>
            <a:pPr eaLnBrk="1" fontAlgn="auto" hangingPunct="1">
              <a:spcAft>
                <a:spcPts val="0"/>
              </a:spcAft>
              <a:buFont typeface="Arial" charset="0"/>
              <a:buNone/>
              <a:defRPr/>
            </a:pPr>
            <a:r>
              <a:rPr lang="pl-PL" sz="1400"/>
              <a:t>b) krok 2. Określenie kosztów kwalifikowalnych skorygowanych o wskaźnik luki w finansowaniu (ECR): </a:t>
            </a:r>
          </a:p>
          <a:p>
            <a:pPr algn="ctr" eaLnBrk="1" fontAlgn="auto" hangingPunct="1">
              <a:spcAft>
                <a:spcPts val="0"/>
              </a:spcAft>
              <a:buFont typeface="Arial" charset="0"/>
              <a:buNone/>
              <a:defRPr/>
            </a:pPr>
            <a:r>
              <a:rPr lang="pl-PL" sz="1400" b="1"/>
              <a:t>ECR = EC * R </a:t>
            </a:r>
          </a:p>
          <a:p>
            <a:pPr eaLnBrk="1" fontAlgn="auto" hangingPunct="1">
              <a:spcAft>
                <a:spcPts val="0"/>
              </a:spcAft>
              <a:buFont typeface="Arial" charset="0"/>
              <a:buNone/>
              <a:defRPr/>
            </a:pPr>
            <a:r>
              <a:rPr lang="pl-PL" sz="1400"/>
              <a:t>gdzie: </a:t>
            </a:r>
          </a:p>
          <a:p>
            <a:pPr eaLnBrk="1" fontAlgn="auto" hangingPunct="1">
              <a:spcAft>
                <a:spcPts val="0"/>
              </a:spcAft>
              <a:buFont typeface="Arial" charset="0"/>
              <a:buNone/>
              <a:defRPr/>
            </a:pPr>
            <a:r>
              <a:rPr lang="pl-PL" sz="1400"/>
              <a:t>- EC – koszty kwalifikowalne (niezdyskontowane), spełniające kryteria kwalifikowalności prawnej, tj. zgodne art. 65 rozporządzenia nr 1303/2013, z </a:t>
            </a:r>
            <a:r>
              <a:rPr lang="pl-PL" sz="1400" i="1"/>
              <a:t>Krajowymi wytycznymi dotyczącymi kwalifikowania wydatków w ramach Europejskiego Funduszu Rozwoju Regionalnego, Europejskiego Funduszu Społecznego oraz Funduszu Spójności w okresie programowania 2014-2020 oraz wytycznymi dotyczącymi kwalifikowalności wydatków w ramach poszczególnych programów operacyjnych. Mogą one zawierać rezerwę na nieprzewidziane wydatki do maksymalnej wysokości określonej w Podrozdziale 7.4 pkt 1 lit. h Wytycznych, jeżeli instytucja zarządzająca dopuszcza taką możliwość. </a:t>
            </a:r>
            <a:endParaRPr lang="pl-PL" sz="1400"/>
          </a:p>
        </p:txBody>
      </p:sp>
      <p:sp>
        <p:nvSpPr>
          <p:cNvPr id="253956" name="Symbol zastępczy numeru slajdu 3">
            <a:extLst>
              <a:ext uri="{FF2B5EF4-FFF2-40B4-BE49-F238E27FC236}">
                <a16:creationId xmlns:a16="http://schemas.microsoft.com/office/drawing/2014/main" id="{66C2D9AD-6AE0-4039-82E0-31A8525F18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52B921-27B4-44C7-B227-A0E78F43163D}" type="slidenum">
              <a:rPr lang="pl-PL" altLang="pl-PL" sz="1200" smtClean="0">
                <a:solidFill>
                  <a:srgbClr val="898989"/>
                </a:solidFill>
                <a:latin typeface="Arial" panose="020B0604020202020204" pitchFamily="34" charset="0"/>
              </a:rPr>
              <a:pPr>
                <a:spcBef>
                  <a:spcPct val="0"/>
                </a:spcBef>
                <a:buFontTx/>
                <a:buNone/>
              </a:pPr>
              <a:t>135</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ytuł 1">
            <a:extLst>
              <a:ext uri="{FF2B5EF4-FFF2-40B4-BE49-F238E27FC236}">
                <a16:creationId xmlns:a16="http://schemas.microsoft.com/office/drawing/2014/main" id="{F5FAA2C2-2518-4E3A-A6C1-A7E5E5887566}"/>
              </a:ext>
            </a:extLst>
          </p:cNvPr>
          <p:cNvSpPr>
            <a:spLocks noGrp="1"/>
          </p:cNvSpPr>
          <p:nvPr>
            <p:ph type="title"/>
          </p:nvPr>
        </p:nvSpPr>
        <p:spPr/>
        <p:txBody>
          <a:bodyPr vert="horz" lIns="91440" tIns="45720" rIns="91440" bIns="45720" rtlCol="0" anchor="ctr">
            <a:normAutofit/>
          </a:bodyPr>
          <a:lstStyle/>
          <a:p>
            <a:pPr algn="l"/>
            <a:r>
              <a:rPr lang="pl-PL" altLang="pl-PL" sz="2500" b="1" dirty="0">
                <a:solidFill>
                  <a:srgbClr val="FFC000"/>
                </a:solidFill>
                <a:latin typeface="Century Gothic" panose="020B0502020202020204" pitchFamily="34" charset="0"/>
                <a:ea typeface="+mn-ea"/>
                <a:cs typeface="Arial" pitchFamily="34" charset="0"/>
              </a:rPr>
              <a:t>Określenie wartości dofinansowania z funduszy UE</a:t>
            </a:r>
          </a:p>
        </p:txBody>
      </p:sp>
      <p:sp>
        <p:nvSpPr>
          <p:cNvPr id="254979" name="Symbol zastępczy zawartości 2">
            <a:extLst>
              <a:ext uri="{FF2B5EF4-FFF2-40B4-BE49-F238E27FC236}">
                <a16:creationId xmlns:a16="http://schemas.microsoft.com/office/drawing/2014/main" id="{99B28815-3E89-4143-B329-0CA0F554093C}"/>
              </a:ext>
            </a:extLst>
          </p:cNvPr>
          <p:cNvSpPr>
            <a:spLocks noGrp="1"/>
          </p:cNvSpPr>
          <p:nvPr>
            <p:ph idx="1"/>
          </p:nvPr>
        </p:nvSpPr>
        <p:spPr>
          <a:xfrm>
            <a:off x="457200" y="1196975"/>
            <a:ext cx="8229600" cy="4929188"/>
          </a:xfrm>
        </p:spPr>
        <p:txBody>
          <a:bodyPr/>
          <a:lstStyle/>
          <a:p>
            <a:pPr algn="just" eaLnBrk="1" hangingPunct="1">
              <a:lnSpc>
                <a:spcPct val="150000"/>
              </a:lnSpc>
              <a:buFont typeface="Arial" panose="020B0604020202020204" pitchFamily="34" charset="0"/>
              <a:buNone/>
            </a:pPr>
            <a:r>
              <a:rPr lang="pl-PL" altLang="pl-PL" sz="1600"/>
              <a:t>c) krok 3. Określenie (maksymalnej możliwej) dotacji UE (Dotacja UE): </a:t>
            </a:r>
          </a:p>
          <a:p>
            <a:pPr algn="ctr" eaLnBrk="1" hangingPunct="1">
              <a:lnSpc>
                <a:spcPct val="150000"/>
              </a:lnSpc>
              <a:buFont typeface="Arial" panose="020B0604020202020204" pitchFamily="34" charset="0"/>
              <a:buNone/>
            </a:pPr>
            <a:r>
              <a:rPr lang="pl-PL" altLang="pl-PL" sz="1600" b="1"/>
              <a:t>Dotacja UE = ECR * Max CRpa </a:t>
            </a:r>
          </a:p>
          <a:p>
            <a:pPr algn="just" eaLnBrk="1" hangingPunct="1">
              <a:lnSpc>
                <a:spcPct val="150000"/>
              </a:lnSpc>
              <a:buFont typeface="Arial" panose="020B0604020202020204" pitchFamily="34" charset="0"/>
              <a:buNone/>
            </a:pPr>
            <a:r>
              <a:rPr lang="pl-PL" altLang="pl-PL" sz="1600"/>
              <a:t>gdzie: </a:t>
            </a:r>
          </a:p>
          <a:p>
            <a:pPr algn="just" eaLnBrk="1" hangingPunct="1">
              <a:lnSpc>
                <a:spcPct val="150000"/>
              </a:lnSpc>
              <a:buFont typeface="Arial" panose="020B0604020202020204" pitchFamily="34" charset="0"/>
              <a:buNone/>
            </a:pPr>
            <a:r>
              <a:rPr lang="pl-PL" altLang="pl-PL" sz="1600"/>
              <a:t>	- Max CRpa – maksymalna wielkość współfinansowania określona dla osi priorytetowej w decyzji Komisji przyjmującej program operacyjny (art. 60 ust. 1 rozporządzenia nr 1303/2013). W przypadku, w którym w ramach priorytetu zróżnicowany został poziom dofinansowania w poszczególnych działaniach ze względu na rodzaj projektu/beneficjenta, stosuje się stopę dofinansowania właściwą dla danego rodzaju projektu/beneficjenta w ramach określonego działania. Podział środków pomiędzy działania oraz rodzaj projektu/beneficjenta w ramach szczegółowego opisu priorytetów oraz poziomy dofinansowania są określone przez właściwą instytucję zarządzającą. </a:t>
            </a:r>
          </a:p>
        </p:txBody>
      </p:sp>
      <p:sp>
        <p:nvSpPr>
          <p:cNvPr id="254980" name="Symbol zastępczy numeru slajdu 3">
            <a:extLst>
              <a:ext uri="{FF2B5EF4-FFF2-40B4-BE49-F238E27FC236}">
                <a16:creationId xmlns:a16="http://schemas.microsoft.com/office/drawing/2014/main" id="{D6E59E86-B70C-494B-AC7F-80A0683B74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5771E1-93EC-41E4-A697-1F5ED5810643}" type="slidenum">
              <a:rPr lang="pl-PL" altLang="pl-PL" sz="1200" smtClean="0">
                <a:solidFill>
                  <a:srgbClr val="898989"/>
                </a:solidFill>
                <a:latin typeface="Arial" panose="020B0604020202020204" pitchFamily="34" charset="0"/>
              </a:rPr>
              <a:pPr>
                <a:spcBef>
                  <a:spcPct val="0"/>
                </a:spcBef>
                <a:buFontTx/>
                <a:buNone/>
              </a:pPr>
              <a:t>136</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ytuł 1">
            <a:extLst>
              <a:ext uri="{FF2B5EF4-FFF2-40B4-BE49-F238E27FC236}">
                <a16:creationId xmlns:a16="http://schemas.microsoft.com/office/drawing/2014/main" id="{FD3D47E0-5308-4899-AA40-024B516470DA}"/>
              </a:ext>
            </a:extLst>
          </p:cNvPr>
          <p:cNvSpPr>
            <a:spLocks noGrp="1"/>
          </p:cNvSpPr>
          <p:nvPr>
            <p:ph type="title"/>
          </p:nvPr>
        </p:nvSpPr>
        <p:spPr/>
        <p:txBody>
          <a:bodyPr vert="horz" lIns="91440" tIns="45720" rIns="91440" bIns="45720" rtlCol="0" anchor="ctr">
            <a:normAutofit/>
          </a:bodyPr>
          <a:lstStyle/>
          <a:p>
            <a:pPr algn="l"/>
            <a:r>
              <a:rPr lang="pl-PL" altLang="pl-PL" sz="2500" b="1" dirty="0">
                <a:solidFill>
                  <a:srgbClr val="FFC000"/>
                </a:solidFill>
                <a:latin typeface="Century Gothic" panose="020B0502020202020204" pitchFamily="34" charset="0"/>
                <a:ea typeface="+mn-ea"/>
                <a:cs typeface="Arial" pitchFamily="34" charset="0"/>
              </a:rPr>
              <a:t>Zryczałtowane stawki procentowe dochodów dla projektów z wybranych sektorów i podsektorów </a:t>
            </a:r>
          </a:p>
        </p:txBody>
      </p:sp>
      <p:sp>
        <p:nvSpPr>
          <p:cNvPr id="3" name="Symbol zastępczy zawartości 2">
            <a:extLst>
              <a:ext uri="{FF2B5EF4-FFF2-40B4-BE49-F238E27FC236}">
                <a16:creationId xmlns:a16="http://schemas.microsoft.com/office/drawing/2014/main" id="{CE6FEDE0-3EA2-44F5-BCF4-EF3243481D6E}"/>
              </a:ext>
            </a:extLst>
          </p:cNvPr>
          <p:cNvSpPr>
            <a:spLocks noGrp="1"/>
          </p:cNvSpPr>
          <p:nvPr>
            <p:ph idx="1"/>
          </p:nvPr>
        </p:nvSpPr>
        <p:spPr>
          <a:xfrm>
            <a:off x="457200" y="1341438"/>
            <a:ext cx="8229600" cy="5400675"/>
          </a:xfrm>
        </p:spPr>
        <p:txBody>
          <a:bodyPr rtlCol="0">
            <a:normAutofit fontScale="47500" lnSpcReduction="20000"/>
          </a:bodyPr>
          <a:lstStyle/>
          <a:p>
            <a:pPr algn="just" eaLnBrk="1" fontAlgn="auto" hangingPunct="1">
              <a:lnSpc>
                <a:spcPct val="120000"/>
              </a:lnSpc>
              <a:spcAft>
                <a:spcPts val="0"/>
              </a:spcAft>
              <a:buFont typeface="Arial" panose="020B0604020202020204" pitchFamily="34" charset="0"/>
              <a:buNone/>
              <a:defRPr/>
            </a:pPr>
            <a:r>
              <a:rPr lang="pl-PL" dirty="0"/>
              <a:t>4) W zależności od decyzji instytucji zarządzającej, możliwe są dwa tryby wykorzystania tej metody celem obliczenia poziomu dofinansowania dla projektu: </a:t>
            </a:r>
          </a:p>
          <a:p>
            <a:pPr algn="just" eaLnBrk="1" fontAlgn="auto" hangingPunct="1">
              <a:lnSpc>
                <a:spcPct val="120000"/>
              </a:lnSpc>
              <a:spcAft>
                <a:spcPts val="0"/>
              </a:spcAft>
              <a:buFont typeface="Arial" panose="020B0604020202020204" pitchFamily="34" charset="0"/>
              <a:buNone/>
              <a:defRPr/>
            </a:pPr>
            <a:r>
              <a:rPr lang="pl-PL" dirty="0"/>
              <a:t>a) Tryb 1. Obliczenie wartości dofinansowania dla projektu w oparciu o wskaźnik luki w finansowaniu (R), które wynikać będzie z przyjętej w danym sektorze lub podsektorze zryczałtowanej procentowej stawki dochodów: </a:t>
            </a:r>
          </a:p>
          <a:p>
            <a:pPr algn="just" eaLnBrk="1" fontAlgn="auto" hangingPunct="1">
              <a:lnSpc>
                <a:spcPct val="120000"/>
              </a:lnSpc>
              <a:spcAft>
                <a:spcPts val="0"/>
              </a:spcAft>
              <a:buFont typeface="Arial" panose="020B0604020202020204" pitchFamily="34" charset="0"/>
              <a:buNone/>
              <a:defRPr/>
            </a:pPr>
            <a:r>
              <a:rPr lang="pl-PL" dirty="0"/>
              <a:t>i) krok 1. Określenie wskaźnika luki w finansowaniu (R): </a:t>
            </a:r>
          </a:p>
          <a:p>
            <a:pPr algn="ctr" eaLnBrk="1" fontAlgn="auto" hangingPunct="1">
              <a:lnSpc>
                <a:spcPct val="120000"/>
              </a:lnSpc>
              <a:spcAft>
                <a:spcPts val="0"/>
              </a:spcAft>
              <a:buFont typeface="Arial" panose="020B0604020202020204" pitchFamily="34" charset="0"/>
              <a:buNone/>
              <a:defRPr/>
            </a:pPr>
            <a:r>
              <a:rPr lang="pl-PL" b="1" dirty="0"/>
              <a:t>R = 100% - FR </a:t>
            </a:r>
          </a:p>
          <a:p>
            <a:pPr algn="just" eaLnBrk="1" fontAlgn="auto" hangingPunct="1">
              <a:lnSpc>
                <a:spcPct val="120000"/>
              </a:lnSpc>
              <a:spcAft>
                <a:spcPts val="0"/>
              </a:spcAft>
              <a:buFont typeface="Arial" panose="020B0604020202020204" pitchFamily="34" charset="0"/>
              <a:buNone/>
              <a:defRPr/>
            </a:pPr>
            <a:r>
              <a:rPr lang="pl-PL" dirty="0"/>
              <a:t>gdzie: </a:t>
            </a:r>
          </a:p>
          <a:p>
            <a:pPr algn="just" eaLnBrk="1" fontAlgn="auto" hangingPunct="1">
              <a:lnSpc>
                <a:spcPct val="120000"/>
              </a:lnSpc>
              <a:spcAft>
                <a:spcPts val="0"/>
              </a:spcAft>
              <a:buFont typeface="Arial" panose="020B0604020202020204" pitchFamily="34" charset="0"/>
              <a:buNone/>
              <a:defRPr/>
            </a:pPr>
            <a:r>
              <a:rPr lang="pl-PL" dirty="0"/>
              <a:t>FR (ang. </a:t>
            </a:r>
            <a:r>
              <a:rPr lang="pl-PL" i="1" dirty="0" err="1"/>
              <a:t>flat</a:t>
            </a:r>
            <a:r>
              <a:rPr lang="pl-PL" i="1" dirty="0"/>
              <a:t> </a:t>
            </a:r>
            <a:r>
              <a:rPr lang="pl-PL" i="1" dirty="0" err="1"/>
              <a:t>rate</a:t>
            </a:r>
            <a:r>
              <a:rPr lang="pl-PL" i="1" dirty="0"/>
              <a:t> net </a:t>
            </a:r>
            <a:r>
              <a:rPr lang="pl-PL" i="1" dirty="0" err="1"/>
              <a:t>revenue</a:t>
            </a:r>
            <a:r>
              <a:rPr lang="pl-PL" i="1" dirty="0"/>
              <a:t> </a:t>
            </a:r>
            <a:r>
              <a:rPr lang="pl-PL" i="1" dirty="0" err="1"/>
              <a:t>percentage</a:t>
            </a:r>
            <a:r>
              <a:rPr lang="pl-PL" i="1" dirty="0"/>
              <a:t>) – zryczałtowana procentowa stawka dochodów </a:t>
            </a:r>
          </a:p>
          <a:p>
            <a:pPr algn="just" eaLnBrk="1" fontAlgn="auto" hangingPunct="1">
              <a:lnSpc>
                <a:spcPct val="120000"/>
              </a:lnSpc>
              <a:spcAft>
                <a:spcPts val="0"/>
              </a:spcAft>
              <a:buFont typeface="Arial" panose="020B0604020202020204" pitchFamily="34" charset="0"/>
              <a:buNone/>
              <a:defRPr/>
            </a:pPr>
            <a:r>
              <a:rPr lang="pl-PL" dirty="0"/>
              <a:t>ii) krok 2. Określenie kosztów kwalifikowalnych skorygowanych o wskaźnik luki w finansowaniu (ECR): </a:t>
            </a:r>
          </a:p>
          <a:p>
            <a:pPr algn="ctr" eaLnBrk="1" fontAlgn="auto" hangingPunct="1">
              <a:lnSpc>
                <a:spcPct val="120000"/>
              </a:lnSpc>
              <a:spcAft>
                <a:spcPts val="0"/>
              </a:spcAft>
              <a:buFont typeface="Arial" panose="020B0604020202020204" pitchFamily="34" charset="0"/>
              <a:buNone/>
              <a:defRPr/>
            </a:pPr>
            <a:r>
              <a:rPr lang="pl-PL" b="1" dirty="0"/>
              <a:t>ECR = EC * R</a:t>
            </a:r>
          </a:p>
          <a:p>
            <a:pPr algn="just" eaLnBrk="1" fontAlgn="auto" hangingPunct="1">
              <a:lnSpc>
                <a:spcPct val="120000"/>
              </a:lnSpc>
              <a:spcAft>
                <a:spcPts val="0"/>
              </a:spcAft>
              <a:buFont typeface="Arial" panose="020B0604020202020204" pitchFamily="34" charset="0"/>
              <a:buNone/>
              <a:defRPr/>
            </a:pPr>
            <a:r>
              <a:rPr lang="pl-PL" sz="2800" dirty="0"/>
              <a:t>gdzie: </a:t>
            </a:r>
          </a:p>
          <a:p>
            <a:pPr algn="just" eaLnBrk="1" fontAlgn="auto" hangingPunct="1">
              <a:lnSpc>
                <a:spcPct val="120000"/>
              </a:lnSpc>
              <a:spcAft>
                <a:spcPts val="0"/>
              </a:spcAft>
              <a:buFont typeface="Arial" panose="020B0604020202020204" pitchFamily="34" charset="0"/>
              <a:buNone/>
              <a:defRPr/>
            </a:pPr>
            <a:r>
              <a:rPr lang="pl-PL" sz="2800" dirty="0"/>
              <a:t>- EC – koszty kwalifikowalne (niezdyskontowane), spełniające kryteria kwalifikowalności prawnej, tj. zgodne art. 65 rozporządzenia nr 1303/2013, z </a:t>
            </a:r>
            <a:r>
              <a:rPr lang="pl-PL" sz="2800" i="1" dirty="0"/>
              <a:t>Krajowymi wytycznymi dotyczącymi kwalifikowania wydatków w ramach Europejskiego Funduszu Rozwoju Regionalnego, Europejskiego Funduszu Społecznego oraz Funduszu Spójności w okresie programowania 2014-2020 oraz wytycznymi dotyczącymi kwalifikowalności wydatków w ramach poszczególnych programów operacyjnych. Mogą one zawierać rezerwę na nieprzewidziane wydatki do maksymalnej wysokości określonej w Podrozdziale 7.4 pkt 1 lit. h Wytycznych, jeżeli instytucja zarządzająca dopuszcza taką możliwość.</a:t>
            </a:r>
            <a:endParaRPr lang="pl-PL" sz="3300" dirty="0"/>
          </a:p>
        </p:txBody>
      </p:sp>
      <p:sp>
        <p:nvSpPr>
          <p:cNvPr id="258052" name="Symbol zastępczy numeru slajdu 3">
            <a:extLst>
              <a:ext uri="{FF2B5EF4-FFF2-40B4-BE49-F238E27FC236}">
                <a16:creationId xmlns:a16="http://schemas.microsoft.com/office/drawing/2014/main" id="{33DA60CC-4932-4FA3-8929-5C49363087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8B8A75-9D81-41EA-9D22-6F7B313E97A8}" type="slidenum">
              <a:rPr lang="pl-PL" altLang="pl-PL" sz="1200" smtClean="0">
                <a:solidFill>
                  <a:srgbClr val="898989"/>
                </a:solidFill>
                <a:latin typeface="Arial" panose="020B0604020202020204" pitchFamily="34" charset="0"/>
              </a:rPr>
              <a:pPr>
                <a:spcBef>
                  <a:spcPct val="0"/>
                </a:spcBef>
                <a:buFontTx/>
                <a:buNone/>
              </a:pPr>
              <a:t>137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ytuł 1">
            <a:extLst>
              <a:ext uri="{FF2B5EF4-FFF2-40B4-BE49-F238E27FC236}">
                <a16:creationId xmlns:a16="http://schemas.microsoft.com/office/drawing/2014/main" id="{45086857-934C-4584-AC8C-2A07762CF8E7}"/>
              </a:ext>
            </a:extLst>
          </p:cNvPr>
          <p:cNvSpPr>
            <a:spLocks noGrp="1"/>
          </p:cNvSpPr>
          <p:nvPr>
            <p:ph type="title"/>
          </p:nvPr>
        </p:nvSpPr>
        <p:spPr/>
        <p:txBody>
          <a:bodyPr vert="horz" lIns="91440" tIns="45720" rIns="91440" bIns="45720" rtlCol="0" anchor="ctr">
            <a:normAutofit/>
          </a:bodyPr>
          <a:lstStyle/>
          <a:p>
            <a:pPr algn="l"/>
            <a:r>
              <a:rPr lang="pl-PL" altLang="pl-PL" sz="2500" b="1" dirty="0">
                <a:solidFill>
                  <a:srgbClr val="FFC000"/>
                </a:solidFill>
                <a:latin typeface="Century Gothic" panose="020B0502020202020204" pitchFamily="34" charset="0"/>
                <a:ea typeface="+mn-ea"/>
                <a:cs typeface="Arial" pitchFamily="34" charset="0"/>
              </a:rPr>
              <a:t>Zryczałtowane stawki procentowe dochodów dla projektów z wybranych sektorów i podsektorów </a:t>
            </a:r>
          </a:p>
        </p:txBody>
      </p:sp>
      <p:sp>
        <p:nvSpPr>
          <p:cNvPr id="3" name="Symbol zastępczy zawartości 2">
            <a:extLst>
              <a:ext uri="{FF2B5EF4-FFF2-40B4-BE49-F238E27FC236}">
                <a16:creationId xmlns:a16="http://schemas.microsoft.com/office/drawing/2014/main" id="{8BF4DB71-2352-469E-844A-C14893108C0A}"/>
              </a:ext>
            </a:extLst>
          </p:cNvPr>
          <p:cNvSpPr>
            <a:spLocks noGrp="1"/>
          </p:cNvSpPr>
          <p:nvPr>
            <p:ph idx="1"/>
          </p:nvPr>
        </p:nvSpPr>
        <p:spPr>
          <a:xfrm>
            <a:off x="457200" y="1341438"/>
            <a:ext cx="8229600" cy="5400675"/>
          </a:xfrm>
        </p:spPr>
        <p:txBody>
          <a:bodyPr rtlCol="0">
            <a:normAutofit fontScale="55000" lnSpcReduction="20000"/>
          </a:bodyPr>
          <a:lstStyle/>
          <a:p>
            <a:pPr algn="just" eaLnBrk="1" fontAlgn="auto" hangingPunct="1">
              <a:lnSpc>
                <a:spcPct val="170000"/>
              </a:lnSpc>
              <a:spcAft>
                <a:spcPts val="0"/>
              </a:spcAft>
              <a:buFont typeface="Arial" panose="020B0604020202020204" pitchFamily="34" charset="0"/>
              <a:buNone/>
              <a:defRPr/>
            </a:pPr>
            <a:r>
              <a:rPr lang="pl-PL" dirty="0"/>
              <a:t>iii) krok 3. Określenie (maksymalnej możliwej) dotacji UE (Dotacja UE): </a:t>
            </a:r>
          </a:p>
          <a:p>
            <a:pPr algn="ctr" eaLnBrk="1" fontAlgn="auto" hangingPunct="1">
              <a:lnSpc>
                <a:spcPct val="170000"/>
              </a:lnSpc>
              <a:spcAft>
                <a:spcPts val="0"/>
              </a:spcAft>
              <a:buFont typeface="Arial" panose="020B0604020202020204" pitchFamily="34" charset="0"/>
              <a:buNone/>
              <a:defRPr/>
            </a:pPr>
            <a:r>
              <a:rPr lang="pl-PL" dirty="0"/>
              <a:t>Dotacja UE = ECR * Max CRpa </a:t>
            </a:r>
          </a:p>
          <a:p>
            <a:pPr algn="just" eaLnBrk="1" fontAlgn="auto" hangingPunct="1">
              <a:lnSpc>
                <a:spcPct val="170000"/>
              </a:lnSpc>
              <a:spcAft>
                <a:spcPts val="0"/>
              </a:spcAft>
              <a:buFont typeface="Arial" panose="020B0604020202020204" pitchFamily="34" charset="0"/>
              <a:buNone/>
              <a:defRPr/>
            </a:pPr>
            <a:r>
              <a:rPr lang="pl-PL" dirty="0"/>
              <a:t>gdzie: </a:t>
            </a:r>
          </a:p>
          <a:p>
            <a:pPr algn="just" eaLnBrk="1" fontAlgn="auto" hangingPunct="1">
              <a:lnSpc>
                <a:spcPct val="170000"/>
              </a:lnSpc>
              <a:spcAft>
                <a:spcPts val="0"/>
              </a:spcAft>
              <a:buFont typeface="Arial" panose="020B0604020202020204" pitchFamily="34" charset="0"/>
              <a:buNone/>
              <a:defRPr/>
            </a:pPr>
            <a:r>
              <a:rPr lang="pl-PL" dirty="0"/>
              <a:t>	- Max CRpa – maksymalna wielkość współfinansowania określona dla osi priorytetowej w decyzji Komisji przyjmującej program operacyjny (art. 60 ust. 1 rozporządzenia nr 1303/2013). W przypadku, w którym w ramach priorytetu zróżnicowany został poziom dofinansowania w poszczególnych działaniach ze względu na rodzaj projektu/beneficjenta, stosuje się stopę dofinansowania właściwą dla danego rodzaju projektu/beneficjenta w ramach określonego działania. Podział środków pomiędzy działania oraz rodzaj projektu/beneficjenta w ramach szczegółowego opisu priorytetów oraz poziomy dofinansowania są określone przez właściwą instytucję zarządzającą. </a:t>
            </a:r>
            <a:endParaRPr lang="pl-PL" sz="3300" dirty="0"/>
          </a:p>
        </p:txBody>
      </p:sp>
      <p:sp>
        <p:nvSpPr>
          <p:cNvPr id="259076" name="Symbol zastępczy numeru slajdu 3">
            <a:extLst>
              <a:ext uri="{FF2B5EF4-FFF2-40B4-BE49-F238E27FC236}">
                <a16:creationId xmlns:a16="http://schemas.microsoft.com/office/drawing/2014/main" id="{14C2352C-73F4-471C-B3C4-249C09D093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69E90C-2B3A-4959-AD7C-4C4E63BDDEBF}" type="slidenum">
              <a:rPr lang="pl-PL" altLang="pl-PL" sz="1200" smtClean="0">
                <a:solidFill>
                  <a:srgbClr val="898989"/>
                </a:solidFill>
                <a:latin typeface="Arial" panose="020B0604020202020204" pitchFamily="34" charset="0"/>
              </a:rPr>
              <a:pPr>
                <a:spcBef>
                  <a:spcPct val="0"/>
                </a:spcBef>
                <a:buFontTx/>
                <a:buNone/>
              </a:pPr>
              <a:t>138</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ytuł 1">
            <a:extLst>
              <a:ext uri="{FF2B5EF4-FFF2-40B4-BE49-F238E27FC236}">
                <a16:creationId xmlns:a16="http://schemas.microsoft.com/office/drawing/2014/main" id="{0DCA4B0E-7112-4862-B3E4-3AFF77C462D5}"/>
              </a:ext>
            </a:extLst>
          </p:cNvPr>
          <p:cNvSpPr>
            <a:spLocks noGrp="1"/>
          </p:cNvSpPr>
          <p:nvPr>
            <p:ph type="title"/>
          </p:nvPr>
        </p:nvSpPr>
        <p:spPr/>
        <p:txBody>
          <a:bodyPr vert="horz" lIns="91440" tIns="45720" rIns="91440" bIns="45720" rtlCol="0" anchor="ctr">
            <a:normAutofit/>
          </a:bodyPr>
          <a:lstStyle/>
          <a:p>
            <a:pPr algn="l"/>
            <a:r>
              <a:rPr lang="pl-PL" altLang="pl-PL" sz="2500" b="1" dirty="0">
                <a:solidFill>
                  <a:srgbClr val="FFC000"/>
                </a:solidFill>
                <a:latin typeface="Century Gothic" panose="020B0502020202020204" pitchFamily="34" charset="0"/>
                <a:ea typeface="+mn-ea"/>
                <a:cs typeface="Arial" pitchFamily="34" charset="0"/>
              </a:rPr>
              <a:t>Zryczałtowane stawki procentowe dochodów dla projektów z wybranych sektorów i podsektorów </a:t>
            </a:r>
          </a:p>
        </p:txBody>
      </p:sp>
      <p:sp>
        <p:nvSpPr>
          <p:cNvPr id="3" name="Symbol zastępczy zawartości 2">
            <a:extLst>
              <a:ext uri="{FF2B5EF4-FFF2-40B4-BE49-F238E27FC236}">
                <a16:creationId xmlns:a16="http://schemas.microsoft.com/office/drawing/2014/main" id="{F03225FD-B6B2-4889-9211-98BEEF3CF661}"/>
              </a:ext>
            </a:extLst>
          </p:cNvPr>
          <p:cNvSpPr>
            <a:spLocks noGrp="1"/>
          </p:cNvSpPr>
          <p:nvPr>
            <p:ph idx="1"/>
          </p:nvPr>
        </p:nvSpPr>
        <p:spPr>
          <a:xfrm>
            <a:off x="457200" y="1341438"/>
            <a:ext cx="8229600" cy="5400675"/>
          </a:xfrm>
        </p:spPr>
        <p:txBody>
          <a:bodyPr rtlCol="0">
            <a:normAutofit fontScale="62500" lnSpcReduction="20000"/>
          </a:bodyPr>
          <a:lstStyle/>
          <a:p>
            <a:pPr algn="just" eaLnBrk="1" fontAlgn="auto" hangingPunct="1">
              <a:lnSpc>
                <a:spcPct val="120000"/>
              </a:lnSpc>
              <a:spcAft>
                <a:spcPts val="0"/>
              </a:spcAft>
              <a:buFont typeface="Arial" panose="020B0604020202020204" pitchFamily="34" charset="0"/>
              <a:buNone/>
              <a:defRPr/>
            </a:pPr>
            <a:r>
              <a:rPr lang="pl-PL" dirty="0"/>
              <a:t>b) Tryb 2. Obniżenie maksymalnego poziomu dofinansowania dla danej osi priorytetowej lub działania: </a:t>
            </a:r>
          </a:p>
          <a:p>
            <a:pPr algn="just" eaLnBrk="1" fontAlgn="auto" hangingPunct="1">
              <a:lnSpc>
                <a:spcPct val="120000"/>
              </a:lnSpc>
              <a:spcAft>
                <a:spcPts val="0"/>
              </a:spcAft>
              <a:buFont typeface="Arial" panose="020B0604020202020204" pitchFamily="34" charset="0"/>
              <a:buNone/>
              <a:defRPr/>
            </a:pPr>
            <a:r>
              <a:rPr lang="pl-PL" dirty="0"/>
              <a:t>i) krok 1. Określenie wskaźnika luki w finansowaniu (R): </a:t>
            </a:r>
          </a:p>
          <a:p>
            <a:pPr algn="ctr" eaLnBrk="1" fontAlgn="auto" hangingPunct="1">
              <a:lnSpc>
                <a:spcPct val="120000"/>
              </a:lnSpc>
              <a:spcAft>
                <a:spcPts val="0"/>
              </a:spcAft>
              <a:buFont typeface="Arial" panose="020B0604020202020204" pitchFamily="34" charset="0"/>
              <a:buNone/>
              <a:defRPr/>
            </a:pPr>
            <a:r>
              <a:rPr lang="pl-PL" dirty="0"/>
              <a:t>R = 100% - FR </a:t>
            </a:r>
          </a:p>
          <a:p>
            <a:pPr algn="just" eaLnBrk="1" fontAlgn="auto" hangingPunct="1">
              <a:lnSpc>
                <a:spcPct val="120000"/>
              </a:lnSpc>
              <a:spcAft>
                <a:spcPts val="0"/>
              </a:spcAft>
              <a:buFont typeface="Arial" panose="020B0604020202020204" pitchFamily="34" charset="0"/>
              <a:buNone/>
              <a:defRPr/>
            </a:pPr>
            <a:r>
              <a:rPr lang="pl-PL" dirty="0"/>
              <a:t>gdzie: </a:t>
            </a:r>
          </a:p>
          <a:p>
            <a:pPr algn="just" eaLnBrk="1" fontAlgn="auto" hangingPunct="1">
              <a:lnSpc>
                <a:spcPct val="120000"/>
              </a:lnSpc>
              <a:spcAft>
                <a:spcPts val="0"/>
              </a:spcAft>
              <a:buFont typeface="Arial" panose="020B0604020202020204" pitchFamily="34" charset="0"/>
              <a:buNone/>
              <a:defRPr/>
            </a:pPr>
            <a:r>
              <a:rPr lang="pl-PL" dirty="0"/>
              <a:t>FR (ang. </a:t>
            </a:r>
            <a:r>
              <a:rPr lang="pl-PL" i="1" dirty="0" err="1"/>
              <a:t>flat</a:t>
            </a:r>
            <a:r>
              <a:rPr lang="pl-PL" i="1" dirty="0"/>
              <a:t> </a:t>
            </a:r>
            <a:r>
              <a:rPr lang="pl-PL" i="1" dirty="0" err="1"/>
              <a:t>rate</a:t>
            </a:r>
            <a:r>
              <a:rPr lang="pl-PL" i="1" dirty="0"/>
              <a:t> net </a:t>
            </a:r>
            <a:r>
              <a:rPr lang="pl-PL" i="1" dirty="0" err="1"/>
              <a:t>revenue</a:t>
            </a:r>
            <a:r>
              <a:rPr lang="pl-PL" i="1" dirty="0"/>
              <a:t> </a:t>
            </a:r>
            <a:r>
              <a:rPr lang="pl-PL" i="1" dirty="0" err="1"/>
              <a:t>percentage</a:t>
            </a:r>
            <a:r>
              <a:rPr lang="pl-PL" i="1" dirty="0"/>
              <a:t>) – zryczałtowana procentowa stawka dochodów </a:t>
            </a:r>
          </a:p>
          <a:p>
            <a:pPr algn="just" eaLnBrk="1" fontAlgn="auto" hangingPunct="1">
              <a:lnSpc>
                <a:spcPct val="120000"/>
              </a:lnSpc>
              <a:spcAft>
                <a:spcPts val="0"/>
              </a:spcAft>
              <a:buFont typeface="Arial" panose="020B0604020202020204" pitchFamily="34" charset="0"/>
              <a:buNone/>
              <a:defRPr/>
            </a:pPr>
            <a:r>
              <a:rPr lang="pl-PL" dirty="0"/>
              <a:t>ii) krok 2. Określenie (maksymalnego możliwego) poziomu dofinansowania UE dla danej osi priorytetowej lub działania : </a:t>
            </a:r>
          </a:p>
          <a:p>
            <a:pPr algn="ctr" eaLnBrk="1" fontAlgn="auto" hangingPunct="1">
              <a:lnSpc>
                <a:spcPct val="120000"/>
              </a:lnSpc>
              <a:spcAft>
                <a:spcPts val="0"/>
              </a:spcAft>
              <a:buFont typeface="Arial" panose="020B0604020202020204" pitchFamily="34" charset="0"/>
              <a:buNone/>
              <a:defRPr/>
            </a:pPr>
            <a:r>
              <a:rPr lang="pt-BR" dirty="0"/>
              <a:t>Max CRFR = Max CRpa * R </a:t>
            </a:r>
          </a:p>
          <a:p>
            <a:pPr algn="just" eaLnBrk="1" fontAlgn="auto" hangingPunct="1">
              <a:lnSpc>
                <a:spcPct val="120000"/>
              </a:lnSpc>
              <a:spcAft>
                <a:spcPts val="0"/>
              </a:spcAft>
              <a:buFont typeface="Arial" panose="020B0604020202020204" pitchFamily="34" charset="0"/>
              <a:buNone/>
              <a:defRPr/>
            </a:pPr>
            <a:r>
              <a:rPr lang="pl-PL" dirty="0"/>
              <a:t>gdzie: Max CRFR – maksymalny poziom dofinansowania w osi priorytetowej lub działaniu po uwzględnieniu zryczałtowanej stawki procentowej dochodów. </a:t>
            </a:r>
          </a:p>
          <a:p>
            <a:pPr algn="just" eaLnBrk="1" fontAlgn="auto" hangingPunct="1">
              <a:lnSpc>
                <a:spcPct val="120000"/>
              </a:lnSpc>
              <a:spcAft>
                <a:spcPts val="0"/>
              </a:spcAft>
              <a:buFont typeface="Arial" panose="020B0604020202020204" pitchFamily="34" charset="0"/>
              <a:buNone/>
              <a:defRPr/>
            </a:pPr>
            <a:r>
              <a:rPr lang="pl-PL" dirty="0"/>
              <a:t>iii) krok 3. Określenie (maksymalnej możliwej) dotacji UE (Dotacja UE): </a:t>
            </a:r>
          </a:p>
          <a:p>
            <a:pPr algn="ctr" eaLnBrk="1" fontAlgn="auto" hangingPunct="1">
              <a:lnSpc>
                <a:spcPct val="120000"/>
              </a:lnSpc>
              <a:spcAft>
                <a:spcPts val="0"/>
              </a:spcAft>
              <a:buFont typeface="Arial" panose="020B0604020202020204" pitchFamily="34" charset="0"/>
              <a:buNone/>
              <a:defRPr/>
            </a:pPr>
            <a:r>
              <a:rPr lang="pl-PL" dirty="0"/>
              <a:t>Dotacja UE = EC * Max CRFR </a:t>
            </a:r>
            <a:endParaRPr lang="pl-PL" sz="3300" dirty="0"/>
          </a:p>
        </p:txBody>
      </p:sp>
      <p:sp>
        <p:nvSpPr>
          <p:cNvPr id="260100" name="Symbol zastępczy numeru slajdu 3">
            <a:extLst>
              <a:ext uri="{FF2B5EF4-FFF2-40B4-BE49-F238E27FC236}">
                <a16:creationId xmlns:a16="http://schemas.microsoft.com/office/drawing/2014/main" id="{7CE3E239-5E95-44A8-825C-A7CB7D69B8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B74B24-B6F8-4D0E-A663-15646CD4501A}" type="slidenum">
              <a:rPr lang="pl-PL" altLang="pl-PL" sz="1200" smtClean="0">
                <a:solidFill>
                  <a:srgbClr val="898989"/>
                </a:solidFill>
                <a:latin typeface="Arial" panose="020B0604020202020204" pitchFamily="34" charset="0"/>
              </a:rPr>
              <a:pPr>
                <a:spcBef>
                  <a:spcPct val="0"/>
                </a:spcBef>
                <a:buFontTx/>
                <a:buNone/>
              </a:pPr>
              <a:t>139</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9FA2248-CDDF-4BAA-B869-01F86559193A}"/>
              </a:ext>
            </a:extLst>
          </p:cNvPr>
          <p:cNvSpPr>
            <a:spLocks noGrp="1"/>
          </p:cNvSpPr>
          <p:nvPr>
            <p:ph type="title"/>
          </p:nvPr>
        </p:nvSpPr>
        <p:spPr>
          <a:xfrm>
            <a:off x="457200" y="274638"/>
            <a:ext cx="8229600" cy="457200"/>
          </a:xfrm>
        </p:spPr>
        <p:txBody>
          <a:bodyPr rtlCol="0">
            <a:normAutofit fontScale="90000"/>
          </a:bodyPr>
          <a:lstStyle/>
          <a:p>
            <a:pPr marL="484188">
              <a:defRPr/>
            </a:pPr>
            <a:r>
              <a:rPr lang="pl-PL" sz="2500" b="1" dirty="0">
                <a:solidFill>
                  <a:srgbClr val="FFC000"/>
                </a:solidFill>
                <a:latin typeface="Century Gothic" panose="020B0502020202020204" pitchFamily="34" charset="0"/>
                <a:ea typeface="+mn-ea"/>
                <a:cs typeface="Arial" pitchFamily="34" charset="0"/>
              </a:rPr>
              <a:t>Struktura projektu:</a:t>
            </a:r>
            <a:endParaRPr lang="en-GB" sz="2500" b="1" dirty="0">
              <a:solidFill>
                <a:srgbClr val="FFC000"/>
              </a:solidFill>
              <a:latin typeface="Century Gothic" panose="020B0502020202020204" pitchFamily="34" charset="0"/>
              <a:ea typeface="+mn-ea"/>
              <a:cs typeface="Arial" pitchFamily="34" charset="0"/>
            </a:endParaRPr>
          </a:p>
        </p:txBody>
      </p:sp>
      <p:sp>
        <p:nvSpPr>
          <p:cNvPr id="31747" name="Rectangle 3">
            <a:extLst>
              <a:ext uri="{FF2B5EF4-FFF2-40B4-BE49-F238E27FC236}">
                <a16:creationId xmlns:a16="http://schemas.microsoft.com/office/drawing/2014/main" id="{FFA93389-2848-4858-A9ED-01DA07DC929E}"/>
              </a:ext>
            </a:extLst>
          </p:cNvPr>
          <p:cNvSpPr>
            <a:spLocks noGrp="1"/>
          </p:cNvSpPr>
          <p:nvPr>
            <p:ph idx="1"/>
          </p:nvPr>
        </p:nvSpPr>
        <p:spPr>
          <a:xfrm>
            <a:off x="457200" y="1341438"/>
            <a:ext cx="8229600" cy="4392612"/>
          </a:xfrm>
        </p:spPr>
        <p:txBody>
          <a:bodyPr/>
          <a:lstStyle/>
          <a:p>
            <a:pPr eaLnBrk="1" hangingPunct="1">
              <a:lnSpc>
                <a:spcPct val="90000"/>
              </a:lnSpc>
            </a:pPr>
            <a:r>
              <a:rPr lang="pl-PL" altLang="pl-PL" sz="2800">
                <a:latin typeface="Verdana" panose="020B0604030504040204" pitchFamily="34" charset="0"/>
              </a:rPr>
              <a:t>Analiza sytuacji wyjściowej (diagnoza)</a:t>
            </a:r>
          </a:p>
          <a:p>
            <a:pPr eaLnBrk="1" hangingPunct="1">
              <a:lnSpc>
                <a:spcPct val="90000"/>
              </a:lnSpc>
            </a:pPr>
            <a:r>
              <a:rPr lang="pl-PL" altLang="pl-PL" sz="2800">
                <a:latin typeface="Verdana" panose="020B0604030504040204" pitchFamily="34" charset="0"/>
              </a:rPr>
              <a:t>Problem</a:t>
            </a:r>
          </a:p>
          <a:p>
            <a:pPr eaLnBrk="1" hangingPunct="1">
              <a:lnSpc>
                <a:spcPct val="90000"/>
              </a:lnSpc>
            </a:pPr>
            <a:r>
              <a:rPr lang="pl-PL" altLang="pl-PL" sz="2800">
                <a:latin typeface="Verdana" panose="020B0604030504040204" pitchFamily="34" charset="0"/>
              </a:rPr>
              <a:t>Cele</a:t>
            </a:r>
          </a:p>
          <a:p>
            <a:pPr lvl="2" eaLnBrk="1" hangingPunct="1">
              <a:lnSpc>
                <a:spcPct val="90000"/>
              </a:lnSpc>
            </a:pPr>
            <a:r>
              <a:rPr lang="pl-PL" altLang="pl-PL">
                <a:latin typeface="Verdana" panose="020B0604030504040204" pitchFamily="34" charset="0"/>
              </a:rPr>
              <a:t>Rezultaty</a:t>
            </a:r>
          </a:p>
          <a:p>
            <a:pPr lvl="3" eaLnBrk="1" hangingPunct="1">
              <a:lnSpc>
                <a:spcPct val="90000"/>
              </a:lnSpc>
            </a:pPr>
            <a:r>
              <a:rPr lang="pl-PL" altLang="pl-PL">
                <a:latin typeface="Verdana" panose="020B0604030504040204" pitchFamily="34" charset="0"/>
              </a:rPr>
              <a:t>Produkty/działania</a:t>
            </a:r>
          </a:p>
          <a:p>
            <a:pPr lvl="4" eaLnBrk="1" hangingPunct="1">
              <a:lnSpc>
                <a:spcPct val="90000"/>
              </a:lnSpc>
            </a:pPr>
            <a:r>
              <a:rPr lang="pl-PL" altLang="pl-PL">
                <a:latin typeface="Verdana" panose="020B0604030504040204" pitchFamily="34" charset="0"/>
              </a:rPr>
              <a:t>zadania/metody/personel</a:t>
            </a:r>
          </a:p>
          <a:p>
            <a:pPr lvl="4" eaLnBrk="1" hangingPunct="1">
              <a:lnSpc>
                <a:spcPct val="90000"/>
              </a:lnSpc>
            </a:pPr>
            <a:r>
              <a:rPr lang="pl-PL" altLang="pl-PL">
                <a:latin typeface="Verdana" panose="020B0604030504040204" pitchFamily="34" charset="0"/>
              </a:rPr>
              <a:t>Harmonogram</a:t>
            </a:r>
          </a:p>
          <a:p>
            <a:pPr lvl="4" eaLnBrk="1" hangingPunct="1">
              <a:lnSpc>
                <a:spcPct val="90000"/>
              </a:lnSpc>
            </a:pPr>
            <a:r>
              <a:rPr lang="pl-PL" altLang="pl-PL">
                <a:latin typeface="Verdana" panose="020B0604030504040204" pitchFamily="34" charset="0"/>
              </a:rPr>
              <a:t>Budżet</a:t>
            </a:r>
          </a:p>
          <a:p>
            <a:pPr lvl="4" eaLnBrk="1" hangingPunct="1">
              <a:lnSpc>
                <a:spcPct val="90000"/>
              </a:lnSpc>
            </a:pPr>
            <a:r>
              <a:rPr lang="pl-PL" altLang="pl-PL">
                <a:latin typeface="Verdana" panose="020B0604030504040204" pitchFamily="34" charset="0"/>
              </a:rPr>
              <a:t>Schemat organizacyjny</a:t>
            </a:r>
          </a:p>
          <a:p>
            <a:pPr lvl="4" eaLnBrk="1" hangingPunct="1">
              <a:lnSpc>
                <a:spcPct val="90000"/>
              </a:lnSpc>
            </a:pPr>
            <a:r>
              <a:rPr lang="pl-PL" altLang="pl-PL">
                <a:latin typeface="Verdana" panose="020B0604030504040204" pitchFamily="34" charset="0"/>
              </a:rPr>
              <a:t>Monitoring projektu</a:t>
            </a:r>
          </a:p>
          <a:p>
            <a:pPr lvl="4" eaLnBrk="1" hangingPunct="1">
              <a:lnSpc>
                <a:spcPct val="90000"/>
              </a:lnSpc>
            </a:pPr>
            <a:r>
              <a:rPr lang="pl-PL" altLang="pl-PL">
                <a:latin typeface="Verdana" panose="020B0604030504040204" pitchFamily="34" charset="0"/>
              </a:rPr>
              <a:t>Promocja</a:t>
            </a:r>
          </a:p>
          <a:p>
            <a:pPr eaLnBrk="1" hangingPunct="1">
              <a:lnSpc>
                <a:spcPct val="90000"/>
              </a:lnSpc>
              <a:buFont typeface="Arial" panose="020B0604020202020204" pitchFamily="34" charset="0"/>
              <a:buNone/>
            </a:pPr>
            <a:endParaRPr lang="en-GB" altLang="pl-PL" sz="2800" b="1">
              <a:latin typeface="Verdana" panose="020B0604030504040204" pitchFamily="34" charset="0"/>
            </a:endParaRPr>
          </a:p>
        </p:txBody>
      </p:sp>
      <p:sp>
        <p:nvSpPr>
          <p:cNvPr id="31748" name="Symbol zastępczy numeru slajdu 6">
            <a:extLst>
              <a:ext uri="{FF2B5EF4-FFF2-40B4-BE49-F238E27FC236}">
                <a16:creationId xmlns:a16="http://schemas.microsoft.com/office/drawing/2014/main" id="{EFA6289A-349B-4229-9414-8D6A258F6A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05436E-C594-4A2E-8E0D-FDA7B453FBC5}" type="slidenum">
              <a:rPr lang="pl-PL" altLang="pl-PL" sz="1200" smtClean="0">
                <a:solidFill>
                  <a:srgbClr val="898989"/>
                </a:solidFill>
                <a:latin typeface="Arial" panose="020B0604020202020204" pitchFamily="34" charset="0"/>
              </a:rPr>
              <a:pPr>
                <a:spcBef>
                  <a:spcPct val="0"/>
                </a:spcBef>
                <a:buFontTx/>
                <a:buNone/>
              </a:pPr>
              <a:t>14</a:t>
            </a:fld>
            <a:endParaRPr lang="pl-PL" altLang="pl-PL" sz="1200">
              <a:solidFill>
                <a:srgbClr val="898989"/>
              </a:solidFill>
              <a:latin typeface="Arial" panose="020B0604020202020204" pitchFamily="34" charset="0"/>
            </a:endParaRPr>
          </a:p>
        </p:txBody>
      </p:sp>
      <p:sp>
        <p:nvSpPr>
          <p:cNvPr id="31749" name="Line 4">
            <a:extLst>
              <a:ext uri="{FF2B5EF4-FFF2-40B4-BE49-F238E27FC236}">
                <a16:creationId xmlns:a16="http://schemas.microsoft.com/office/drawing/2014/main" id="{108E7CBF-7403-41E1-9309-55C283626A43}"/>
              </a:ext>
            </a:extLst>
          </p:cNvPr>
          <p:cNvSpPr>
            <a:spLocks noChangeShapeType="1"/>
          </p:cNvSpPr>
          <p:nvPr/>
        </p:nvSpPr>
        <p:spPr bwMode="auto">
          <a:xfrm>
            <a:off x="6588125" y="2349500"/>
            <a:ext cx="0" cy="863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1750" name="Text Box 5">
            <a:extLst>
              <a:ext uri="{FF2B5EF4-FFF2-40B4-BE49-F238E27FC236}">
                <a16:creationId xmlns:a16="http://schemas.microsoft.com/office/drawing/2014/main" id="{29ACDB2D-890A-4DF9-ABFC-BA655E799650}"/>
              </a:ext>
            </a:extLst>
          </p:cNvPr>
          <p:cNvSpPr txBox="1">
            <a:spLocks noChangeArrowheads="1"/>
          </p:cNvSpPr>
          <p:nvPr/>
        </p:nvSpPr>
        <p:spPr bwMode="auto">
          <a:xfrm>
            <a:off x="6856413" y="2439988"/>
            <a:ext cx="21082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800">
                <a:solidFill>
                  <a:schemeClr val="accent2"/>
                </a:solidFill>
              </a:rPr>
              <a:t>Logika interwencji</a:t>
            </a:r>
          </a:p>
          <a:p>
            <a:pPr eaLnBrk="1" hangingPunct="1">
              <a:spcBef>
                <a:spcPct val="0"/>
              </a:spcBef>
              <a:buFontTx/>
              <a:buNone/>
            </a:pPr>
            <a:r>
              <a:rPr lang="pl-PL" altLang="pl-PL" sz="1800">
                <a:solidFill>
                  <a:schemeClr val="accent2"/>
                </a:solidFill>
              </a:rPr>
              <a:t>Projektu </a:t>
            </a:r>
          </a:p>
          <a:p>
            <a:pPr eaLnBrk="1" hangingPunct="1">
              <a:spcBef>
                <a:spcPct val="0"/>
              </a:spcBef>
              <a:buFontTx/>
              <a:buNone/>
            </a:pPr>
            <a:r>
              <a:rPr lang="pl-PL" altLang="pl-PL" sz="1800">
                <a:solidFill>
                  <a:schemeClr val="accent2"/>
                </a:solidFill>
              </a:rPr>
              <a:t>(Matryca Logiczna)</a:t>
            </a:r>
            <a:endParaRPr lang="en-GB" altLang="pl-PL" sz="1800">
              <a:solidFill>
                <a:schemeClr val="accent2"/>
              </a:solidFill>
            </a:endParaRPr>
          </a:p>
        </p:txBody>
      </p:sp>
      <p:sp>
        <p:nvSpPr>
          <p:cNvPr id="31751" name="Text Box 6">
            <a:extLst>
              <a:ext uri="{FF2B5EF4-FFF2-40B4-BE49-F238E27FC236}">
                <a16:creationId xmlns:a16="http://schemas.microsoft.com/office/drawing/2014/main" id="{9EE33D70-10AB-4A2C-AC43-DB44F79761E3}"/>
              </a:ext>
            </a:extLst>
          </p:cNvPr>
          <p:cNvSpPr txBox="1">
            <a:spLocks noChangeArrowheads="1"/>
          </p:cNvSpPr>
          <p:nvPr/>
        </p:nvSpPr>
        <p:spPr bwMode="auto">
          <a:xfrm>
            <a:off x="755650" y="5557838"/>
            <a:ext cx="741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2000">
                <a:solidFill>
                  <a:srgbClr val="CC0000"/>
                </a:solidFill>
              </a:rPr>
              <a:t>Potrzeba ujednolicenia sposobu rozumienia </a:t>
            </a:r>
          </a:p>
          <a:p>
            <a:pPr algn="ctr" eaLnBrk="1" hangingPunct="1">
              <a:spcBef>
                <a:spcPct val="0"/>
              </a:spcBef>
              <a:buFontTx/>
              <a:buNone/>
            </a:pPr>
            <a:r>
              <a:rPr lang="pl-PL" altLang="pl-PL" sz="2000">
                <a:solidFill>
                  <a:srgbClr val="CC0000"/>
                </a:solidFill>
              </a:rPr>
              <a:t>pomiędzy programami a projektami</a:t>
            </a:r>
          </a:p>
        </p:txBody>
      </p:sp>
    </p:spTree>
  </p:cSld>
  <p:clrMapOvr>
    <a:masterClrMapping/>
  </p:clrMapOvr>
  <p:transition>
    <p:dissolv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ytuł 1">
            <a:extLst>
              <a:ext uri="{FF2B5EF4-FFF2-40B4-BE49-F238E27FC236}">
                <a16:creationId xmlns:a16="http://schemas.microsoft.com/office/drawing/2014/main" id="{357B790B-6C8A-45BB-80B4-257F3DCDBD15}"/>
              </a:ext>
            </a:extLst>
          </p:cNvPr>
          <p:cNvSpPr>
            <a:spLocks noGrp="1"/>
          </p:cNvSpPr>
          <p:nvPr>
            <p:ph type="title"/>
          </p:nvPr>
        </p:nvSpPr>
        <p:spPr/>
        <p:txBody>
          <a:bodyPr vert="horz" lIns="91440" tIns="45720" rIns="91440" bIns="45720" rtlCol="0" anchor="ctr">
            <a:normAutofit/>
          </a:bodyPr>
          <a:lstStyle/>
          <a:p>
            <a:pPr algn="l"/>
            <a:r>
              <a:rPr lang="pl-PL" altLang="pl-PL" sz="2500" b="1" dirty="0">
                <a:solidFill>
                  <a:srgbClr val="FFC000"/>
                </a:solidFill>
                <a:latin typeface="Century Gothic" panose="020B0502020202020204" pitchFamily="34" charset="0"/>
                <a:ea typeface="+mn-ea"/>
                <a:cs typeface="Arial" pitchFamily="34" charset="0"/>
              </a:rPr>
              <a:t>Metoda luki w finansowaniu </a:t>
            </a:r>
          </a:p>
        </p:txBody>
      </p:sp>
      <p:sp>
        <p:nvSpPr>
          <p:cNvPr id="3" name="Symbol zastępczy zawartości 2">
            <a:extLst>
              <a:ext uri="{FF2B5EF4-FFF2-40B4-BE49-F238E27FC236}">
                <a16:creationId xmlns:a16="http://schemas.microsoft.com/office/drawing/2014/main" id="{02EE4202-5088-4ED5-B319-0225A52A65E3}"/>
              </a:ext>
            </a:extLst>
          </p:cNvPr>
          <p:cNvSpPr>
            <a:spLocks noGrp="1"/>
          </p:cNvSpPr>
          <p:nvPr>
            <p:ph idx="1"/>
          </p:nvPr>
        </p:nvSpPr>
        <p:spPr>
          <a:xfrm>
            <a:off x="457200" y="1341438"/>
            <a:ext cx="8229600" cy="5516562"/>
          </a:xfrm>
        </p:spPr>
        <p:txBody>
          <a:bodyPr rtlCol="0">
            <a:normAutofit fontScale="40000" lnSpcReduction="20000"/>
          </a:bodyPr>
          <a:lstStyle/>
          <a:p>
            <a:pPr eaLnBrk="1" fontAlgn="auto" hangingPunct="1">
              <a:lnSpc>
                <a:spcPct val="170000"/>
              </a:lnSpc>
              <a:spcAft>
                <a:spcPts val="0"/>
              </a:spcAft>
              <a:defRPr/>
            </a:pPr>
            <a:r>
              <a:rPr lang="pl-PL" sz="3500" dirty="0"/>
              <a:t>Obliczenie wysokości dofinansowania dla projektów generujących dochód w oparciu o metodę luki w finansowaniu składa się z następujących etapów: </a:t>
            </a:r>
          </a:p>
          <a:p>
            <a:pPr eaLnBrk="1" fontAlgn="auto" hangingPunct="1">
              <a:lnSpc>
                <a:spcPct val="170000"/>
              </a:lnSpc>
              <a:spcAft>
                <a:spcPts val="0"/>
              </a:spcAft>
              <a:buFont typeface="Arial" panose="020B0604020202020204" pitchFamily="34" charset="0"/>
              <a:buNone/>
              <a:defRPr/>
            </a:pPr>
            <a:r>
              <a:rPr lang="pl-PL" sz="3500" dirty="0"/>
              <a:t>1. Wyliczenie kosztu kwalifikowalnego projektu w oparciu o kosztorys – </a:t>
            </a:r>
            <a:r>
              <a:rPr lang="pl-PL" sz="3500" b="1" dirty="0"/>
              <a:t>EC</a:t>
            </a:r>
            <a:r>
              <a:rPr lang="pl-PL" sz="3500" dirty="0"/>
              <a:t>, </a:t>
            </a:r>
          </a:p>
          <a:p>
            <a:pPr eaLnBrk="1" fontAlgn="auto" hangingPunct="1">
              <a:lnSpc>
                <a:spcPct val="170000"/>
              </a:lnSpc>
              <a:spcAft>
                <a:spcPts val="0"/>
              </a:spcAft>
              <a:buFont typeface="Arial" panose="020B0604020202020204" pitchFamily="34" charset="0"/>
              <a:buNone/>
              <a:defRPr/>
            </a:pPr>
            <a:r>
              <a:rPr lang="pl-PL" sz="3500" dirty="0"/>
              <a:t>2. Wyliczenie wskaźnika luki w finansowaniu – </a:t>
            </a:r>
            <a:r>
              <a:rPr lang="pl-PL" sz="3500" b="1" dirty="0"/>
              <a:t>R</a:t>
            </a:r>
            <a:r>
              <a:rPr lang="pl-PL" sz="3500" dirty="0"/>
              <a:t>, </a:t>
            </a:r>
          </a:p>
          <a:p>
            <a:pPr eaLnBrk="1" fontAlgn="auto" hangingPunct="1">
              <a:lnSpc>
                <a:spcPct val="170000"/>
              </a:lnSpc>
              <a:spcAft>
                <a:spcPts val="0"/>
              </a:spcAft>
              <a:buFont typeface="Arial" panose="020B0604020202020204" pitchFamily="34" charset="0"/>
              <a:buNone/>
              <a:defRPr/>
            </a:pPr>
            <a:r>
              <a:rPr lang="pl-PL" sz="3500" dirty="0"/>
              <a:t>3. Wyliczenie kosztów kwalifikowalnych skorygowanych o wskaźnik luki w finansowaniu - </a:t>
            </a:r>
            <a:r>
              <a:rPr lang="pl-PL" sz="3500" b="1" dirty="0"/>
              <a:t>ECR</a:t>
            </a:r>
            <a:r>
              <a:rPr lang="pl-PL" sz="3500" dirty="0"/>
              <a:t>, </a:t>
            </a:r>
          </a:p>
          <a:p>
            <a:pPr eaLnBrk="1" fontAlgn="auto" hangingPunct="1">
              <a:lnSpc>
                <a:spcPct val="170000"/>
              </a:lnSpc>
              <a:spcAft>
                <a:spcPts val="0"/>
              </a:spcAft>
              <a:buFont typeface="Arial" panose="020B0604020202020204" pitchFamily="34" charset="0"/>
              <a:buNone/>
              <a:defRPr/>
            </a:pPr>
            <a:r>
              <a:rPr lang="pl-PL" sz="3500" dirty="0"/>
              <a:t>4. Wyliczenie (maksymalnej możliwej) dotacji UE – </a:t>
            </a:r>
            <a:r>
              <a:rPr lang="pl-PL" sz="3500" b="1" dirty="0"/>
              <a:t>Dotacja UE</a:t>
            </a:r>
            <a:r>
              <a:rPr lang="pl-PL" sz="3500" dirty="0"/>
              <a:t>. </a:t>
            </a:r>
          </a:p>
          <a:p>
            <a:pPr eaLnBrk="1" fontAlgn="auto" hangingPunct="1">
              <a:lnSpc>
                <a:spcPct val="170000"/>
              </a:lnSpc>
              <a:spcAft>
                <a:spcPts val="0"/>
              </a:spcAft>
              <a:buFont typeface="Arial" panose="020B0604020202020204" pitchFamily="34" charset="0"/>
              <a:buNone/>
              <a:defRPr/>
            </a:pPr>
            <a:r>
              <a:rPr lang="pl-PL" sz="3500" b="1" dirty="0"/>
              <a:t>Przykład liczbowy: </a:t>
            </a:r>
            <a:endParaRPr lang="pl-PL" sz="3500" dirty="0"/>
          </a:p>
          <a:p>
            <a:pPr eaLnBrk="1" fontAlgn="auto" hangingPunct="1">
              <a:lnSpc>
                <a:spcPct val="170000"/>
              </a:lnSpc>
              <a:spcAft>
                <a:spcPts val="0"/>
              </a:spcAft>
              <a:buFont typeface="Arial" panose="020B0604020202020204" pitchFamily="34" charset="0"/>
              <a:buNone/>
              <a:defRPr/>
            </a:pPr>
            <a:r>
              <a:rPr lang="pl-PL" sz="3500" dirty="0"/>
              <a:t>	Dla projektu polegającego na budowie nowej oczyszczalni ścieków całkowity koszt inwestycji wynosi 12 milionów EUR (koszt kwalifikowalny, EC: 10 mln EUR, koszt niekwalifikowalny: 2 mln EUR). Wartość bieżąca przyszłych dochodów: wynikających z opłat ponoszonych przez użytkowników pomniejszonych o koszty utrzymania infrastruktury oszacowano na 1,5 mln EUR4140. Wartość bieżąca nakładów inwestycyjnych na realizację projektu wynosi 9,5 mln EUR. Poziom dofinansowania dla osi priorytetowej, w ramach której realizowany będzie projekt wynosi 85%. </a:t>
            </a:r>
          </a:p>
          <a:p>
            <a:pPr eaLnBrk="1" fontAlgn="auto" hangingPunct="1">
              <a:lnSpc>
                <a:spcPct val="170000"/>
              </a:lnSpc>
              <a:spcAft>
                <a:spcPts val="0"/>
              </a:spcAft>
              <a:buFont typeface="Arial" panose="020B0604020202020204" pitchFamily="34" charset="0"/>
              <a:buNone/>
              <a:defRPr/>
            </a:pPr>
            <a:r>
              <a:rPr lang="pl-PL" sz="3500" dirty="0"/>
              <a:t>Dane – podsumowanie: </a:t>
            </a:r>
          </a:p>
          <a:p>
            <a:pPr eaLnBrk="1" fontAlgn="auto" hangingPunct="1">
              <a:lnSpc>
                <a:spcPct val="170000"/>
              </a:lnSpc>
              <a:spcAft>
                <a:spcPts val="0"/>
              </a:spcAft>
              <a:buFont typeface="Arial" panose="020B0604020202020204" pitchFamily="34" charset="0"/>
              <a:buNone/>
              <a:defRPr/>
            </a:pPr>
            <a:r>
              <a:rPr lang="pl-PL" sz="3500" dirty="0"/>
              <a:t>EC = 10 mln EUR DNR = 1,5 mln EUR DIC = 9,5 mln Max CRpa = 85% </a:t>
            </a:r>
          </a:p>
          <a:p>
            <a:pPr eaLnBrk="1" fontAlgn="auto" hangingPunct="1">
              <a:spcAft>
                <a:spcPts val="0"/>
              </a:spcAft>
              <a:defRPr/>
            </a:pPr>
            <a:endParaRPr lang="pl-PL" dirty="0"/>
          </a:p>
        </p:txBody>
      </p:sp>
      <p:sp>
        <p:nvSpPr>
          <p:cNvPr id="261124" name="Symbol zastępczy numeru slajdu 3">
            <a:extLst>
              <a:ext uri="{FF2B5EF4-FFF2-40B4-BE49-F238E27FC236}">
                <a16:creationId xmlns:a16="http://schemas.microsoft.com/office/drawing/2014/main" id="{93510A66-732F-4C53-B126-643DDB1D70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219F30-A550-4246-9938-1565C29F03C8}" type="slidenum">
              <a:rPr lang="pl-PL" altLang="pl-PL" sz="1200" smtClean="0">
                <a:solidFill>
                  <a:srgbClr val="898989"/>
                </a:solidFill>
                <a:latin typeface="Arial" panose="020B0604020202020204" pitchFamily="34" charset="0"/>
              </a:rPr>
              <a:pPr>
                <a:spcBef>
                  <a:spcPct val="0"/>
                </a:spcBef>
                <a:buFontTx/>
                <a:buNone/>
              </a:pPr>
              <a:t>140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ytuł 1">
            <a:extLst>
              <a:ext uri="{FF2B5EF4-FFF2-40B4-BE49-F238E27FC236}">
                <a16:creationId xmlns:a16="http://schemas.microsoft.com/office/drawing/2014/main" id="{FF0859BB-C331-469E-AB3A-E35F28C7839A}"/>
              </a:ext>
            </a:extLst>
          </p:cNvPr>
          <p:cNvSpPr>
            <a:spLocks noGrp="1"/>
          </p:cNvSpPr>
          <p:nvPr>
            <p:ph type="title"/>
          </p:nvPr>
        </p:nvSpPr>
        <p:spPr/>
        <p:txBody>
          <a:bodyPr vert="horz" lIns="91440" tIns="45720" rIns="91440" bIns="45720" rtlCol="0" anchor="ctr">
            <a:normAutofit/>
          </a:bodyPr>
          <a:lstStyle/>
          <a:p>
            <a:pPr algn="l"/>
            <a:r>
              <a:rPr lang="pl-PL" altLang="pl-PL" sz="2500" b="1" dirty="0">
                <a:solidFill>
                  <a:srgbClr val="FFC000"/>
                </a:solidFill>
                <a:latin typeface="Century Gothic" panose="020B0502020202020204" pitchFamily="34" charset="0"/>
                <a:ea typeface="+mn-ea"/>
                <a:cs typeface="Arial" pitchFamily="34" charset="0"/>
              </a:rPr>
              <a:t>Metoda luki w finansowaniu </a:t>
            </a:r>
          </a:p>
        </p:txBody>
      </p:sp>
      <p:sp>
        <p:nvSpPr>
          <p:cNvPr id="3" name="Symbol zastępczy zawartości 2">
            <a:extLst>
              <a:ext uri="{FF2B5EF4-FFF2-40B4-BE49-F238E27FC236}">
                <a16:creationId xmlns:a16="http://schemas.microsoft.com/office/drawing/2014/main" id="{8F4CA96E-814E-4881-AB7E-8FAA57567663}"/>
              </a:ext>
            </a:extLst>
          </p:cNvPr>
          <p:cNvSpPr>
            <a:spLocks noGrp="1"/>
          </p:cNvSpPr>
          <p:nvPr>
            <p:ph idx="1"/>
          </p:nvPr>
        </p:nvSpPr>
        <p:spPr>
          <a:xfrm>
            <a:off x="457200" y="1196975"/>
            <a:ext cx="8229600" cy="5400675"/>
          </a:xfrm>
        </p:spPr>
        <p:txBody>
          <a:bodyPr rtlCol="0">
            <a:normAutofit fontScale="55000" lnSpcReduction="20000"/>
          </a:bodyPr>
          <a:lstStyle/>
          <a:p>
            <a:pPr algn="just" eaLnBrk="1" fontAlgn="auto" hangingPunct="1">
              <a:lnSpc>
                <a:spcPct val="170000"/>
              </a:lnSpc>
              <a:spcAft>
                <a:spcPts val="0"/>
              </a:spcAft>
              <a:buFont typeface="Arial" panose="020B0604020202020204" pitchFamily="34" charset="0"/>
              <a:buNone/>
              <a:defRPr/>
            </a:pPr>
            <a:r>
              <a:rPr lang="pl-PL" sz="3400" dirty="0"/>
              <a:t>Wyliczenie wartości dofinansowania z funduszy UE – rozwiązanie: </a:t>
            </a:r>
          </a:p>
          <a:p>
            <a:pPr algn="just" eaLnBrk="1" fontAlgn="auto" hangingPunct="1">
              <a:lnSpc>
                <a:spcPct val="170000"/>
              </a:lnSpc>
              <a:spcAft>
                <a:spcPts val="0"/>
              </a:spcAft>
              <a:buFont typeface="Arial" panose="020B0604020202020204" pitchFamily="34" charset="0"/>
              <a:buNone/>
              <a:defRPr/>
            </a:pPr>
            <a:r>
              <a:rPr lang="pl-PL" sz="3400" dirty="0"/>
              <a:t>Wyliczenie wskaźnika luki w finansowaniu (R) </a:t>
            </a:r>
          </a:p>
          <a:p>
            <a:pPr algn="ctr" eaLnBrk="1" fontAlgn="auto" hangingPunct="1">
              <a:lnSpc>
                <a:spcPct val="170000"/>
              </a:lnSpc>
              <a:spcAft>
                <a:spcPts val="0"/>
              </a:spcAft>
              <a:buFont typeface="Arial" panose="020B0604020202020204" pitchFamily="34" charset="0"/>
              <a:buNone/>
              <a:defRPr/>
            </a:pPr>
            <a:r>
              <a:rPr lang="pl-PL" sz="3400" dirty="0"/>
              <a:t>R = (</a:t>
            </a:r>
            <a:r>
              <a:rPr lang="pl-PL" sz="3400" dirty="0" err="1"/>
              <a:t>DIC-DNR</a:t>
            </a:r>
            <a:r>
              <a:rPr lang="pl-PL" sz="3400" dirty="0"/>
              <a:t>)/DIC = (9,5 mln EUR – 1,5 mln EUR) / 9,5 mln EUR = 84,2% </a:t>
            </a:r>
          </a:p>
          <a:p>
            <a:pPr algn="just" eaLnBrk="1" fontAlgn="auto" hangingPunct="1">
              <a:lnSpc>
                <a:spcPct val="170000"/>
              </a:lnSpc>
              <a:spcAft>
                <a:spcPts val="0"/>
              </a:spcAft>
              <a:buFont typeface="Arial" panose="020B0604020202020204" pitchFamily="34" charset="0"/>
              <a:buNone/>
              <a:defRPr/>
            </a:pPr>
            <a:r>
              <a:rPr lang="pl-PL" sz="3400" dirty="0"/>
              <a:t>Wyliczenie kosztów kwalifikowalnych skorygowanych o wskaźnik luki w finansowaniu (ECR) </a:t>
            </a:r>
          </a:p>
          <a:p>
            <a:pPr algn="ctr" eaLnBrk="1" fontAlgn="auto" hangingPunct="1">
              <a:lnSpc>
                <a:spcPct val="170000"/>
              </a:lnSpc>
              <a:spcAft>
                <a:spcPts val="0"/>
              </a:spcAft>
              <a:buFont typeface="Arial" panose="020B0604020202020204" pitchFamily="34" charset="0"/>
              <a:buNone/>
              <a:defRPr/>
            </a:pPr>
            <a:r>
              <a:rPr lang="pl-PL" sz="3400" dirty="0"/>
              <a:t>ECR = EC * R = 10 mln EUR * 84,2% = 8,42 mln EUR </a:t>
            </a:r>
          </a:p>
          <a:p>
            <a:pPr algn="just" eaLnBrk="1" fontAlgn="auto" hangingPunct="1">
              <a:lnSpc>
                <a:spcPct val="170000"/>
              </a:lnSpc>
              <a:spcAft>
                <a:spcPts val="0"/>
              </a:spcAft>
              <a:buFont typeface="Arial" panose="020B0604020202020204" pitchFamily="34" charset="0"/>
              <a:buNone/>
              <a:defRPr/>
            </a:pPr>
            <a:r>
              <a:rPr lang="pl-PL" sz="3400" dirty="0"/>
              <a:t>Wyliczenie (maksymalnej możliwej) dotacji UE (Dotacja UE): </a:t>
            </a:r>
          </a:p>
          <a:p>
            <a:pPr algn="ctr" eaLnBrk="1" fontAlgn="auto" hangingPunct="1">
              <a:lnSpc>
                <a:spcPct val="170000"/>
              </a:lnSpc>
              <a:spcAft>
                <a:spcPts val="0"/>
              </a:spcAft>
              <a:buFont typeface="Arial" panose="020B0604020202020204" pitchFamily="34" charset="0"/>
              <a:buNone/>
              <a:defRPr/>
            </a:pPr>
            <a:r>
              <a:rPr lang="pl-PL" sz="3400" dirty="0"/>
              <a:t>Dotacja UE = ECR * Max CRpa = 8,42 mln EUR * 85% = 7,157 mln EUR </a:t>
            </a:r>
          </a:p>
          <a:p>
            <a:pPr algn="just" eaLnBrk="1" fontAlgn="auto" hangingPunct="1">
              <a:lnSpc>
                <a:spcPct val="170000"/>
              </a:lnSpc>
              <a:spcAft>
                <a:spcPts val="0"/>
              </a:spcAft>
              <a:buFont typeface="Arial" panose="020B0604020202020204" pitchFamily="34" charset="0"/>
              <a:buNone/>
              <a:defRPr/>
            </a:pPr>
            <a:r>
              <a:rPr lang="pl-PL" sz="3400" dirty="0"/>
              <a:t>Wyliczenie efektywnej stopy dofinansowania projektu z UE </a:t>
            </a:r>
          </a:p>
          <a:p>
            <a:pPr algn="ctr" eaLnBrk="1" fontAlgn="auto" hangingPunct="1">
              <a:lnSpc>
                <a:spcPct val="170000"/>
              </a:lnSpc>
              <a:spcAft>
                <a:spcPts val="0"/>
              </a:spcAft>
              <a:buFont typeface="Arial" panose="020B0604020202020204" pitchFamily="34" charset="0"/>
              <a:buNone/>
              <a:defRPr/>
            </a:pPr>
            <a:r>
              <a:rPr lang="pl-PL" sz="3400" dirty="0"/>
              <a:t>Dotacja UE / EC = 7,157 mln EUR / 10 mln EUR = 71,6%.</a:t>
            </a:r>
          </a:p>
          <a:p>
            <a:pPr eaLnBrk="1" fontAlgn="auto" hangingPunct="1">
              <a:spcAft>
                <a:spcPts val="0"/>
              </a:spcAft>
              <a:defRPr/>
            </a:pPr>
            <a:endParaRPr lang="pl-PL" dirty="0"/>
          </a:p>
        </p:txBody>
      </p:sp>
      <p:sp>
        <p:nvSpPr>
          <p:cNvPr id="262148" name="Symbol zastępczy numeru slajdu 3">
            <a:extLst>
              <a:ext uri="{FF2B5EF4-FFF2-40B4-BE49-F238E27FC236}">
                <a16:creationId xmlns:a16="http://schemas.microsoft.com/office/drawing/2014/main" id="{CED91F47-9421-4687-BE90-F22A167332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212084-EE22-4AF8-8E84-CD202ABAA7A2}" type="slidenum">
              <a:rPr lang="pl-PL" altLang="pl-PL" sz="1200" smtClean="0">
                <a:solidFill>
                  <a:srgbClr val="898989"/>
                </a:solidFill>
                <a:latin typeface="Arial" panose="020B0604020202020204" pitchFamily="34" charset="0"/>
              </a:rPr>
              <a:pPr>
                <a:spcBef>
                  <a:spcPct val="0"/>
                </a:spcBef>
                <a:buFontTx/>
                <a:buNone/>
              </a:pPr>
              <a:t>141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ytuł 1">
            <a:extLst>
              <a:ext uri="{FF2B5EF4-FFF2-40B4-BE49-F238E27FC236}">
                <a16:creationId xmlns:a16="http://schemas.microsoft.com/office/drawing/2014/main" id="{30ACB96E-4245-427D-987E-3D91B970C84E}"/>
              </a:ext>
            </a:extLst>
          </p:cNvPr>
          <p:cNvSpPr>
            <a:spLocks noGrp="1"/>
          </p:cNvSpPr>
          <p:nvPr>
            <p:ph type="title"/>
          </p:nvPr>
        </p:nvSpPr>
        <p:spPr/>
        <p:txBody>
          <a:bodyPr/>
          <a:lstStyle/>
          <a:p>
            <a:pPr algn="just" eaLnBrk="1" hangingPunct="1"/>
            <a:r>
              <a:rPr lang="pl-PL" altLang="pl-PL" sz="2300" b="1" dirty="0">
                <a:solidFill>
                  <a:srgbClr val="FFC000"/>
                </a:solidFill>
                <a:latin typeface="Century Gothic" panose="020B0502020202020204" pitchFamily="34" charset="0"/>
                <a:ea typeface="+mn-ea"/>
                <a:cs typeface="Arial" pitchFamily="34" charset="0"/>
              </a:rPr>
              <a:t>Metoda zryczałtowanych procentowych stawek dochodów zastosowana indywidualnie dla jednego projektu </a:t>
            </a:r>
          </a:p>
        </p:txBody>
      </p:sp>
      <p:sp>
        <p:nvSpPr>
          <p:cNvPr id="3" name="Symbol zastępczy zawartości 2">
            <a:extLst>
              <a:ext uri="{FF2B5EF4-FFF2-40B4-BE49-F238E27FC236}">
                <a16:creationId xmlns:a16="http://schemas.microsoft.com/office/drawing/2014/main" id="{B60F49C9-5AC0-411C-97E2-0FB71D7B452A}"/>
              </a:ext>
            </a:extLst>
          </p:cNvPr>
          <p:cNvSpPr>
            <a:spLocks noGrp="1"/>
          </p:cNvSpPr>
          <p:nvPr>
            <p:ph idx="1"/>
          </p:nvPr>
        </p:nvSpPr>
        <p:spPr>
          <a:xfrm>
            <a:off x="457200" y="1341438"/>
            <a:ext cx="8229600" cy="5327650"/>
          </a:xfrm>
        </p:spPr>
        <p:txBody>
          <a:bodyPr rtlCol="0">
            <a:normAutofit fontScale="40000" lnSpcReduction="20000"/>
          </a:bodyPr>
          <a:lstStyle/>
          <a:p>
            <a:pPr algn="just" eaLnBrk="1" fontAlgn="auto" hangingPunct="1">
              <a:lnSpc>
                <a:spcPct val="170000"/>
              </a:lnSpc>
              <a:spcAft>
                <a:spcPts val="0"/>
              </a:spcAft>
              <a:defRPr/>
            </a:pPr>
            <a:r>
              <a:rPr lang="pl-PL" dirty="0"/>
              <a:t>Obliczenie wysokości dofinansowania dla projektów generujących dochód w oparciu o metodę zryczałtowanych procentowych stawek dochodów stosowaną indywidualnie dla jednego projektu składa się z następujących etapów: </a:t>
            </a:r>
          </a:p>
          <a:p>
            <a:pPr algn="just" eaLnBrk="1" fontAlgn="auto" hangingPunct="1">
              <a:lnSpc>
                <a:spcPct val="170000"/>
              </a:lnSpc>
              <a:spcAft>
                <a:spcPts val="0"/>
              </a:spcAft>
              <a:buFont typeface="Arial" panose="020B0604020202020204" pitchFamily="34" charset="0"/>
              <a:buNone/>
              <a:defRPr/>
            </a:pPr>
            <a:r>
              <a:rPr lang="pl-PL" dirty="0"/>
              <a:t>1. Ustalenie wysokości zryczałtowanej procentowej stawki dochodów określonej w rozporządzeniu nr 1303/2013 lub akcie delegowanym KE – </a:t>
            </a:r>
            <a:r>
              <a:rPr lang="pl-PL" b="1" dirty="0"/>
              <a:t>FR</a:t>
            </a:r>
            <a:r>
              <a:rPr lang="pl-PL" dirty="0"/>
              <a:t>, </a:t>
            </a:r>
          </a:p>
          <a:p>
            <a:pPr algn="just" eaLnBrk="1" fontAlgn="auto" hangingPunct="1">
              <a:lnSpc>
                <a:spcPct val="170000"/>
              </a:lnSpc>
              <a:spcAft>
                <a:spcPts val="0"/>
              </a:spcAft>
              <a:buFont typeface="Arial" panose="020B0604020202020204" pitchFamily="34" charset="0"/>
              <a:buNone/>
              <a:defRPr/>
            </a:pPr>
            <a:r>
              <a:rPr lang="pl-PL" dirty="0"/>
              <a:t>2. Wyliczenie, w oparciu o stawkę zryczałtowaną, wskaźnika luki w finansowaniu – </a:t>
            </a:r>
            <a:r>
              <a:rPr lang="pl-PL" b="1" dirty="0"/>
              <a:t>R</a:t>
            </a:r>
            <a:r>
              <a:rPr lang="pl-PL" dirty="0"/>
              <a:t>, </a:t>
            </a:r>
          </a:p>
          <a:p>
            <a:pPr algn="just" eaLnBrk="1" fontAlgn="auto" hangingPunct="1">
              <a:lnSpc>
                <a:spcPct val="170000"/>
              </a:lnSpc>
              <a:spcAft>
                <a:spcPts val="0"/>
              </a:spcAft>
              <a:buFont typeface="Arial" panose="020B0604020202020204" pitchFamily="34" charset="0"/>
              <a:buNone/>
              <a:defRPr/>
            </a:pPr>
            <a:r>
              <a:rPr lang="pl-PL" dirty="0"/>
              <a:t>3. Wyliczenie kosztów kwalifikowalnych skorygowanych o wskaźnik luki w finansowaniu – </a:t>
            </a:r>
            <a:r>
              <a:rPr lang="pl-PL" b="1" dirty="0"/>
              <a:t>ECR</a:t>
            </a:r>
            <a:r>
              <a:rPr lang="pl-PL" dirty="0"/>
              <a:t>, </a:t>
            </a:r>
          </a:p>
          <a:p>
            <a:pPr algn="just" eaLnBrk="1" fontAlgn="auto" hangingPunct="1">
              <a:lnSpc>
                <a:spcPct val="170000"/>
              </a:lnSpc>
              <a:spcAft>
                <a:spcPts val="0"/>
              </a:spcAft>
              <a:buFont typeface="Arial" panose="020B0604020202020204" pitchFamily="34" charset="0"/>
              <a:buNone/>
              <a:defRPr/>
            </a:pPr>
            <a:r>
              <a:rPr lang="pl-PL" dirty="0"/>
              <a:t>4. Wyliczenie (maksymalnej możliwej) dotacji UE – </a:t>
            </a:r>
            <a:r>
              <a:rPr lang="pl-PL" b="1" dirty="0"/>
              <a:t>Dotacja UE</a:t>
            </a:r>
            <a:r>
              <a:rPr lang="pl-PL" dirty="0"/>
              <a:t>.  </a:t>
            </a:r>
          </a:p>
          <a:p>
            <a:pPr algn="just" eaLnBrk="1" fontAlgn="auto" hangingPunct="1">
              <a:lnSpc>
                <a:spcPct val="170000"/>
              </a:lnSpc>
              <a:spcAft>
                <a:spcPts val="0"/>
              </a:spcAft>
              <a:buFont typeface="Arial" panose="020B0604020202020204" pitchFamily="34" charset="0"/>
              <a:buNone/>
              <a:defRPr/>
            </a:pPr>
            <a:r>
              <a:rPr lang="pl-PL" b="1" dirty="0"/>
              <a:t>Przykład liczbowy: </a:t>
            </a:r>
            <a:endParaRPr lang="pl-PL" dirty="0"/>
          </a:p>
          <a:p>
            <a:pPr algn="just" eaLnBrk="1" fontAlgn="auto" hangingPunct="1">
              <a:lnSpc>
                <a:spcPct val="170000"/>
              </a:lnSpc>
              <a:spcAft>
                <a:spcPts val="0"/>
              </a:spcAft>
              <a:buFont typeface="Arial" panose="020B0604020202020204" pitchFamily="34" charset="0"/>
              <a:buNone/>
              <a:defRPr/>
            </a:pPr>
            <a:r>
              <a:rPr lang="pl-PL" dirty="0"/>
              <a:t>	Dla projektu polegającego na budowie nowej oczyszczalni ścieków zryczałtowana stawka procentowa dochodów wynosi 25% (sektor/podsektor: infrastruktura wodno-ściekowa), a całkowity koszt inwestycji to 12 mln EUR (koszt kwalifikowalny, EC: 10 mln EUR, koszt niekwalifikowalny: 2 mln EUR). Poziom dofinansowania dla osi priorytetowej, w ramach której realizowany będzie projekt wynosi 85%. </a:t>
            </a:r>
          </a:p>
          <a:p>
            <a:pPr algn="just" eaLnBrk="1" fontAlgn="auto" hangingPunct="1">
              <a:lnSpc>
                <a:spcPct val="170000"/>
              </a:lnSpc>
              <a:spcAft>
                <a:spcPts val="0"/>
              </a:spcAft>
              <a:buFont typeface="Arial" panose="020B0604020202020204" pitchFamily="34" charset="0"/>
              <a:buNone/>
              <a:defRPr/>
            </a:pPr>
            <a:r>
              <a:rPr lang="pl-PL" dirty="0"/>
              <a:t>Dane – podsumowanie: </a:t>
            </a:r>
          </a:p>
          <a:p>
            <a:pPr algn="just" eaLnBrk="1" fontAlgn="auto" hangingPunct="1">
              <a:lnSpc>
                <a:spcPct val="170000"/>
              </a:lnSpc>
              <a:spcAft>
                <a:spcPts val="0"/>
              </a:spcAft>
              <a:buFont typeface="Arial" panose="020B0604020202020204" pitchFamily="34" charset="0"/>
              <a:buNone/>
              <a:defRPr/>
            </a:pPr>
            <a:r>
              <a:rPr lang="fr-FR" dirty="0"/>
              <a:t>FR = 25% EC = 10 mln EUR Max CRpa = 85</a:t>
            </a:r>
            <a:r>
              <a:rPr lang="pl-PL" dirty="0"/>
              <a:t>%</a:t>
            </a:r>
          </a:p>
        </p:txBody>
      </p:sp>
      <p:sp>
        <p:nvSpPr>
          <p:cNvPr id="263172" name="Symbol zastępczy numeru slajdu 3">
            <a:extLst>
              <a:ext uri="{FF2B5EF4-FFF2-40B4-BE49-F238E27FC236}">
                <a16:creationId xmlns:a16="http://schemas.microsoft.com/office/drawing/2014/main" id="{533A7AD9-EF1B-4658-A4D7-0259DA7F5B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2E2A08-9920-472D-AF0D-CC5DF44E1D4B}" type="slidenum">
              <a:rPr lang="pl-PL" altLang="pl-PL" sz="1200" smtClean="0">
                <a:solidFill>
                  <a:srgbClr val="898989"/>
                </a:solidFill>
                <a:latin typeface="Arial" panose="020B0604020202020204" pitchFamily="34" charset="0"/>
              </a:rPr>
              <a:pPr>
                <a:spcBef>
                  <a:spcPct val="0"/>
                </a:spcBef>
                <a:buFontTx/>
                <a:buNone/>
              </a:pPr>
              <a:t>142</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ytuł 1">
            <a:extLst>
              <a:ext uri="{FF2B5EF4-FFF2-40B4-BE49-F238E27FC236}">
                <a16:creationId xmlns:a16="http://schemas.microsoft.com/office/drawing/2014/main" id="{C2E3282D-E9F0-4B8F-BCE9-D288A8582842}"/>
              </a:ext>
            </a:extLst>
          </p:cNvPr>
          <p:cNvSpPr>
            <a:spLocks noGrp="1"/>
          </p:cNvSpPr>
          <p:nvPr>
            <p:ph type="title"/>
          </p:nvPr>
        </p:nvSpPr>
        <p:spPr/>
        <p:txBody>
          <a:bodyPr vert="horz" lIns="91440" tIns="45720" rIns="91440" bIns="45720" rtlCol="0" anchor="ctr">
            <a:normAutofit fontScale="90000"/>
          </a:bodyPr>
          <a:lstStyle/>
          <a:p>
            <a:pPr algn="just"/>
            <a:r>
              <a:rPr lang="pl-PL" altLang="pl-PL" sz="2500" b="1" dirty="0">
                <a:solidFill>
                  <a:srgbClr val="FFC000"/>
                </a:solidFill>
                <a:latin typeface="Century Gothic" panose="020B0502020202020204" pitchFamily="34" charset="0"/>
                <a:ea typeface="+mn-ea"/>
                <a:cs typeface="Arial" pitchFamily="34" charset="0"/>
              </a:rPr>
              <a:t>Metoda zryczałtowanych procentowych stawek dochodów zastosowana indywidualnie dla jednego projektu </a:t>
            </a:r>
          </a:p>
        </p:txBody>
      </p:sp>
      <p:sp>
        <p:nvSpPr>
          <p:cNvPr id="264195" name="Symbol zastępczy zawartości 2">
            <a:extLst>
              <a:ext uri="{FF2B5EF4-FFF2-40B4-BE49-F238E27FC236}">
                <a16:creationId xmlns:a16="http://schemas.microsoft.com/office/drawing/2014/main" id="{C18C2C58-77EC-4B46-99C6-6C94A09F2B5A}"/>
              </a:ext>
            </a:extLst>
          </p:cNvPr>
          <p:cNvSpPr>
            <a:spLocks noGrp="1"/>
          </p:cNvSpPr>
          <p:nvPr>
            <p:ph idx="1"/>
          </p:nvPr>
        </p:nvSpPr>
        <p:spPr/>
        <p:txBody>
          <a:bodyPr/>
          <a:lstStyle/>
          <a:p>
            <a:pPr eaLnBrk="1" hangingPunct="1">
              <a:lnSpc>
                <a:spcPct val="150000"/>
              </a:lnSpc>
              <a:buFont typeface="Arial" panose="020B0604020202020204" pitchFamily="34" charset="0"/>
              <a:buNone/>
            </a:pPr>
            <a:r>
              <a:rPr lang="pl-PL" altLang="pl-PL" sz="2000"/>
              <a:t>Wyliczenie wartości dofinansowania z funduszy UE – rozwiązanie: </a:t>
            </a:r>
          </a:p>
          <a:p>
            <a:pPr eaLnBrk="1" hangingPunct="1">
              <a:lnSpc>
                <a:spcPct val="150000"/>
              </a:lnSpc>
              <a:buFont typeface="Arial" panose="020B0604020202020204" pitchFamily="34" charset="0"/>
              <a:buNone/>
            </a:pPr>
            <a:r>
              <a:rPr lang="pl-PL" altLang="pl-PL" sz="2000"/>
              <a:t>Wyliczenie wskaźnika luki w finansowaniu (R) </a:t>
            </a:r>
          </a:p>
          <a:p>
            <a:pPr algn="ctr" eaLnBrk="1" hangingPunct="1">
              <a:lnSpc>
                <a:spcPct val="150000"/>
              </a:lnSpc>
              <a:buFont typeface="Arial" panose="020B0604020202020204" pitchFamily="34" charset="0"/>
              <a:buNone/>
            </a:pPr>
            <a:r>
              <a:rPr lang="pt-BR" altLang="pl-PL" sz="2000"/>
              <a:t>R = 100% - FR = 100% - 25% = 75% </a:t>
            </a:r>
          </a:p>
          <a:p>
            <a:pPr eaLnBrk="1" hangingPunct="1">
              <a:lnSpc>
                <a:spcPct val="150000"/>
              </a:lnSpc>
              <a:buFont typeface="Arial" panose="020B0604020202020204" pitchFamily="34" charset="0"/>
              <a:buNone/>
            </a:pPr>
            <a:r>
              <a:rPr lang="pl-PL" altLang="pl-PL" sz="2000"/>
              <a:t>Wyliczenie kosztów kwalifikowalnych skorygowanych o wskaźnik luki w finansowaniu (ECR) </a:t>
            </a:r>
          </a:p>
          <a:p>
            <a:pPr algn="ctr" eaLnBrk="1" hangingPunct="1">
              <a:lnSpc>
                <a:spcPct val="150000"/>
              </a:lnSpc>
              <a:buFont typeface="Arial" panose="020B0604020202020204" pitchFamily="34" charset="0"/>
              <a:buNone/>
            </a:pPr>
            <a:r>
              <a:rPr lang="pl-PL" altLang="pl-PL" sz="2000"/>
              <a:t>ECR = EC * R = 10 mln EUR * 75% = 7,5 mln EUR </a:t>
            </a:r>
          </a:p>
          <a:p>
            <a:pPr eaLnBrk="1" hangingPunct="1">
              <a:lnSpc>
                <a:spcPct val="150000"/>
              </a:lnSpc>
              <a:buFont typeface="Arial" panose="020B0604020202020204" pitchFamily="34" charset="0"/>
              <a:buNone/>
            </a:pPr>
            <a:r>
              <a:rPr lang="pl-PL" altLang="pl-PL" sz="2000"/>
              <a:t>Wyliczenie (maksymalnej możliwej) dotacji UE (Dotacja UE): </a:t>
            </a:r>
          </a:p>
          <a:p>
            <a:pPr algn="ctr" eaLnBrk="1" hangingPunct="1">
              <a:lnSpc>
                <a:spcPct val="150000"/>
              </a:lnSpc>
              <a:buFont typeface="Arial" panose="020B0604020202020204" pitchFamily="34" charset="0"/>
              <a:buNone/>
            </a:pPr>
            <a:r>
              <a:rPr lang="pl-PL" altLang="pl-PL" sz="2000"/>
              <a:t>Dotacja UE = ECR * Max CRpa = 7,5 mln EUR * 85% = 6,38 mln EUR </a:t>
            </a:r>
          </a:p>
        </p:txBody>
      </p:sp>
      <p:sp>
        <p:nvSpPr>
          <p:cNvPr id="264196" name="Symbol zastępczy numeru slajdu 3">
            <a:extLst>
              <a:ext uri="{FF2B5EF4-FFF2-40B4-BE49-F238E27FC236}">
                <a16:creationId xmlns:a16="http://schemas.microsoft.com/office/drawing/2014/main" id="{15DF7948-9F5E-4F5D-A66C-6836F2E698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5DC17F-DC1D-4618-9E5A-B480BB0C4151}" type="slidenum">
              <a:rPr lang="pl-PL" altLang="pl-PL" sz="1200" smtClean="0">
                <a:solidFill>
                  <a:srgbClr val="898989"/>
                </a:solidFill>
                <a:latin typeface="Arial" panose="020B0604020202020204" pitchFamily="34" charset="0"/>
              </a:rPr>
              <a:pPr>
                <a:spcBef>
                  <a:spcPct val="0"/>
                </a:spcBef>
                <a:buFontTx/>
                <a:buNone/>
              </a:pPr>
              <a:t>143</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ytuł 1">
            <a:extLst>
              <a:ext uri="{FF2B5EF4-FFF2-40B4-BE49-F238E27FC236}">
                <a16:creationId xmlns:a16="http://schemas.microsoft.com/office/drawing/2014/main" id="{4C099B69-8349-407D-81A1-714DC1AB49CE}"/>
              </a:ext>
            </a:extLst>
          </p:cNvPr>
          <p:cNvSpPr>
            <a:spLocks noGrp="1"/>
          </p:cNvSpPr>
          <p:nvPr>
            <p:ph type="title"/>
          </p:nvPr>
        </p:nvSpPr>
        <p:spPr/>
        <p:txBody>
          <a:bodyPr>
            <a:normAutofit fontScale="90000"/>
          </a:bodyPr>
          <a:lstStyle/>
          <a:p>
            <a:pPr algn="just" eaLnBrk="1" hangingPunct="1"/>
            <a:r>
              <a:rPr lang="pl-PL" altLang="pl-PL" sz="2500" b="1" dirty="0">
                <a:solidFill>
                  <a:srgbClr val="FFC000"/>
                </a:solidFill>
                <a:latin typeface="Century Gothic" panose="020B0502020202020204" pitchFamily="34" charset="0"/>
                <a:ea typeface="+mn-ea"/>
                <a:cs typeface="Arial" pitchFamily="34" charset="0"/>
              </a:rPr>
              <a:t>Metoda zryczałtowanych procentowych stawek dochodów zastosowana dla osi priorytetowej lub działania </a:t>
            </a:r>
          </a:p>
        </p:txBody>
      </p:sp>
      <p:sp>
        <p:nvSpPr>
          <p:cNvPr id="3" name="Symbol zastępczy zawartości 2">
            <a:extLst>
              <a:ext uri="{FF2B5EF4-FFF2-40B4-BE49-F238E27FC236}">
                <a16:creationId xmlns:a16="http://schemas.microsoft.com/office/drawing/2014/main" id="{EB87B927-F9BF-42E7-B95A-2C2093693043}"/>
              </a:ext>
            </a:extLst>
          </p:cNvPr>
          <p:cNvSpPr>
            <a:spLocks noGrp="1"/>
          </p:cNvSpPr>
          <p:nvPr>
            <p:ph idx="1"/>
          </p:nvPr>
        </p:nvSpPr>
        <p:spPr>
          <a:xfrm>
            <a:off x="468313" y="1417638"/>
            <a:ext cx="8229600" cy="5251450"/>
          </a:xfrm>
        </p:spPr>
        <p:txBody>
          <a:bodyPr rtlCol="0">
            <a:normAutofit lnSpcReduction="10000"/>
          </a:bodyPr>
          <a:lstStyle/>
          <a:p>
            <a:pPr eaLnBrk="1" fontAlgn="auto" hangingPunct="1">
              <a:lnSpc>
                <a:spcPct val="170000"/>
              </a:lnSpc>
              <a:spcAft>
                <a:spcPts val="0"/>
              </a:spcAft>
              <a:defRPr/>
            </a:pPr>
            <a:r>
              <a:rPr lang="pl-PL" sz="1200" dirty="0"/>
              <a:t>Obliczenie wysokości dofinansowania dla projektów generujących dochód w oparciu o metodę zryczałtowanych procentowych stawek dochodów poprzez obniżenie maksymalnego poziomu dofinansowania dla danej osi priorytetowej lub działania składa się z następujących etapów: </a:t>
            </a:r>
          </a:p>
          <a:p>
            <a:pPr eaLnBrk="1" fontAlgn="auto" hangingPunct="1">
              <a:lnSpc>
                <a:spcPct val="170000"/>
              </a:lnSpc>
              <a:spcAft>
                <a:spcPts val="0"/>
              </a:spcAft>
              <a:buFont typeface="Arial" panose="020B0604020202020204" pitchFamily="34" charset="0"/>
              <a:buNone/>
              <a:defRPr/>
            </a:pPr>
            <a:r>
              <a:rPr lang="pl-PL" sz="1200" dirty="0"/>
              <a:t>1. Ustalenie wysokości zryczałtowanej procentowej stawki dochodów określonej w rozporządzeniu nr 1303/2013 lub akcie delegowanym KE – </a:t>
            </a:r>
            <a:r>
              <a:rPr lang="pl-PL" sz="1200" b="1" dirty="0"/>
              <a:t>FR, </a:t>
            </a:r>
          </a:p>
          <a:p>
            <a:pPr eaLnBrk="1" fontAlgn="auto" hangingPunct="1">
              <a:lnSpc>
                <a:spcPct val="170000"/>
              </a:lnSpc>
              <a:spcAft>
                <a:spcPts val="0"/>
              </a:spcAft>
              <a:buFont typeface="Arial" panose="020B0604020202020204" pitchFamily="34" charset="0"/>
              <a:buNone/>
              <a:defRPr/>
            </a:pPr>
            <a:r>
              <a:rPr lang="pl-PL" sz="1200" dirty="0"/>
              <a:t>2. Wyliczenie, w oparciu o stawkę zryczałtowaną, wskaźnika luki w finansowaniu– </a:t>
            </a:r>
            <a:r>
              <a:rPr lang="pl-PL" sz="1200" b="1" dirty="0"/>
              <a:t>R, </a:t>
            </a:r>
          </a:p>
          <a:p>
            <a:pPr eaLnBrk="1" fontAlgn="auto" hangingPunct="1">
              <a:lnSpc>
                <a:spcPct val="170000"/>
              </a:lnSpc>
              <a:spcAft>
                <a:spcPts val="0"/>
              </a:spcAft>
              <a:buFont typeface="Arial" panose="020B0604020202020204" pitchFamily="34" charset="0"/>
              <a:buNone/>
              <a:defRPr/>
            </a:pPr>
            <a:r>
              <a:rPr lang="pl-PL" sz="1200" dirty="0"/>
              <a:t>3. Wyliczenie (maksymalnego możliwego) poziomu dofinansowania UE dla danej osi priorytetowej lub działania - </a:t>
            </a:r>
            <a:r>
              <a:rPr lang="pl-PL" sz="1200" b="1" dirty="0" err="1"/>
              <a:t>MaxCRFR</a:t>
            </a:r>
            <a:r>
              <a:rPr lang="pl-PL" sz="1200" b="1" dirty="0"/>
              <a:t>, </a:t>
            </a:r>
          </a:p>
          <a:p>
            <a:pPr eaLnBrk="1" fontAlgn="auto" hangingPunct="1">
              <a:lnSpc>
                <a:spcPct val="170000"/>
              </a:lnSpc>
              <a:spcAft>
                <a:spcPts val="0"/>
              </a:spcAft>
              <a:buFont typeface="Arial" panose="020B0604020202020204" pitchFamily="34" charset="0"/>
              <a:buNone/>
              <a:defRPr/>
            </a:pPr>
            <a:r>
              <a:rPr lang="pl-PL" sz="1200" dirty="0"/>
              <a:t>4. Wyliczenie (maksymalnej możliwej) dotacji UE dla danego projektu – </a:t>
            </a:r>
            <a:r>
              <a:rPr lang="pl-PL" sz="1200" b="1" dirty="0"/>
              <a:t>Dotacja UE. </a:t>
            </a:r>
            <a:endParaRPr lang="pl-PL" sz="1200" dirty="0"/>
          </a:p>
          <a:p>
            <a:pPr eaLnBrk="1" fontAlgn="auto" hangingPunct="1">
              <a:lnSpc>
                <a:spcPct val="170000"/>
              </a:lnSpc>
              <a:spcAft>
                <a:spcPts val="0"/>
              </a:spcAft>
              <a:buFont typeface="Arial" panose="020B0604020202020204" pitchFamily="34" charset="0"/>
              <a:buNone/>
              <a:defRPr/>
            </a:pPr>
            <a:r>
              <a:rPr lang="pl-PL" sz="1200" b="1" dirty="0"/>
              <a:t>Przykład liczbowy: </a:t>
            </a:r>
          </a:p>
          <a:p>
            <a:pPr eaLnBrk="1" fontAlgn="auto" hangingPunct="1">
              <a:lnSpc>
                <a:spcPct val="170000"/>
              </a:lnSpc>
              <a:spcAft>
                <a:spcPts val="0"/>
              </a:spcAft>
              <a:buFont typeface="Arial" panose="020B0604020202020204" pitchFamily="34" charset="0"/>
              <a:buNone/>
              <a:defRPr/>
            </a:pPr>
            <a:r>
              <a:rPr lang="pl-PL" sz="1200" dirty="0"/>
              <a:t>	Projekt polegający na budowie nowej oczyszczalni ścieków (sektor/podsektor: infrastruktura wodno-ściekowa) charakteryzuje się kosztem całkowity na poziomie 12 milionów EUR (koszt kwalifikowalny, EC: 10 mln EUR, koszt niekwalifikowalny: 2 mln EUR). Zgodnie z rozporządzeniem nr 1303/2013, zryczałtowana stawka procentowa dochodów dla projektów z tego sektora/podsektora wynosi 25%. Pierwotny poziom dofinansowania dla osi priorytetowej, w ramach której realizowany będzie projekt wynosi 85%. </a:t>
            </a:r>
          </a:p>
          <a:p>
            <a:pPr eaLnBrk="1" fontAlgn="auto" hangingPunct="1">
              <a:lnSpc>
                <a:spcPct val="170000"/>
              </a:lnSpc>
              <a:spcAft>
                <a:spcPts val="0"/>
              </a:spcAft>
              <a:buFont typeface="Arial" panose="020B0604020202020204" pitchFamily="34" charset="0"/>
              <a:buNone/>
              <a:defRPr/>
            </a:pPr>
            <a:r>
              <a:rPr lang="pl-PL" sz="1200" dirty="0"/>
              <a:t>Dane – podsumowanie: </a:t>
            </a:r>
          </a:p>
          <a:p>
            <a:pPr eaLnBrk="1" fontAlgn="auto" hangingPunct="1">
              <a:lnSpc>
                <a:spcPct val="170000"/>
              </a:lnSpc>
              <a:spcAft>
                <a:spcPts val="0"/>
              </a:spcAft>
              <a:buFont typeface="Arial" panose="020B0604020202020204" pitchFamily="34" charset="0"/>
              <a:buNone/>
              <a:defRPr/>
            </a:pPr>
            <a:r>
              <a:rPr lang="fr-FR" sz="1200" dirty="0"/>
              <a:t>FR = 25% EC = 10 mln EUR Max CRpa = 85% </a:t>
            </a:r>
            <a:endParaRPr lang="pl-PL" sz="1200" dirty="0"/>
          </a:p>
        </p:txBody>
      </p:sp>
      <p:sp>
        <p:nvSpPr>
          <p:cNvPr id="265220" name="Symbol zastępczy numeru slajdu 3">
            <a:extLst>
              <a:ext uri="{FF2B5EF4-FFF2-40B4-BE49-F238E27FC236}">
                <a16:creationId xmlns:a16="http://schemas.microsoft.com/office/drawing/2014/main" id="{269F2CC4-D46A-4DD6-85A5-225BD0703D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773F72-8DB5-4DE3-AE05-FEA521B2AE84}" type="slidenum">
              <a:rPr lang="pl-PL" altLang="pl-PL" sz="1200" smtClean="0">
                <a:solidFill>
                  <a:srgbClr val="898989"/>
                </a:solidFill>
                <a:latin typeface="Arial" panose="020B0604020202020204" pitchFamily="34" charset="0"/>
              </a:rPr>
              <a:pPr>
                <a:spcBef>
                  <a:spcPct val="0"/>
                </a:spcBef>
                <a:buFontTx/>
                <a:buNone/>
              </a:pPr>
              <a:t>144</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ytuł 1">
            <a:extLst>
              <a:ext uri="{FF2B5EF4-FFF2-40B4-BE49-F238E27FC236}">
                <a16:creationId xmlns:a16="http://schemas.microsoft.com/office/drawing/2014/main" id="{BC709F2A-12A4-4057-A425-F97BC93B7EEE}"/>
              </a:ext>
            </a:extLst>
          </p:cNvPr>
          <p:cNvSpPr>
            <a:spLocks noGrp="1"/>
          </p:cNvSpPr>
          <p:nvPr>
            <p:ph type="title"/>
          </p:nvPr>
        </p:nvSpPr>
        <p:spPr/>
        <p:txBody>
          <a:bodyPr vert="horz" lIns="91440" tIns="45720" rIns="91440" bIns="45720" rtlCol="0" anchor="ctr">
            <a:normAutofit fontScale="90000"/>
          </a:bodyPr>
          <a:lstStyle/>
          <a:p>
            <a:pPr algn="just"/>
            <a:r>
              <a:rPr lang="pl-PL" altLang="pl-PL" sz="2800" b="1" dirty="0">
                <a:solidFill>
                  <a:srgbClr val="FFC000"/>
                </a:solidFill>
                <a:latin typeface="Century Gothic" panose="020B0502020202020204" pitchFamily="34" charset="0"/>
                <a:ea typeface="+mn-ea"/>
                <a:cs typeface="Arial" pitchFamily="34" charset="0"/>
              </a:rPr>
              <a:t>Metoda zryczałtowanych procentowych stawek dochodów zastosowana dla osi priorytetowej lub działania </a:t>
            </a:r>
          </a:p>
        </p:txBody>
      </p:sp>
      <p:sp>
        <p:nvSpPr>
          <p:cNvPr id="3" name="Symbol zastępczy zawartości 2">
            <a:extLst>
              <a:ext uri="{FF2B5EF4-FFF2-40B4-BE49-F238E27FC236}">
                <a16:creationId xmlns:a16="http://schemas.microsoft.com/office/drawing/2014/main" id="{740CF410-4DC8-4BFB-94C3-3C70AE366B45}"/>
              </a:ext>
            </a:extLst>
          </p:cNvPr>
          <p:cNvSpPr>
            <a:spLocks noGrp="1"/>
          </p:cNvSpPr>
          <p:nvPr>
            <p:ph idx="1"/>
          </p:nvPr>
        </p:nvSpPr>
        <p:spPr/>
        <p:txBody>
          <a:bodyPr rtlCol="0">
            <a:normAutofit fontScale="62500" lnSpcReduction="20000"/>
          </a:bodyPr>
          <a:lstStyle/>
          <a:p>
            <a:pPr eaLnBrk="1" fontAlgn="auto" hangingPunct="1">
              <a:lnSpc>
                <a:spcPct val="170000"/>
              </a:lnSpc>
              <a:spcAft>
                <a:spcPts val="0"/>
              </a:spcAft>
              <a:buFont typeface="Arial" panose="020B0604020202020204" pitchFamily="34" charset="0"/>
              <a:buNone/>
              <a:defRPr/>
            </a:pPr>
            <a:r>
              <a:rPr lang="pl-PL" dirty="0"/>
              <a:t>Wyliczenie wartości dofinansowania z funduszy UE – rozwiązanie: </a:t>
            </a:r>
          </a:p>
          <a:p>
            <a:pPr eaLnBrk="1" fontAlgn="auto" hangingPunct="1">
              <a:lnSpc>
                <a:spcPct val="170000"/>
              </a:lnSpc>
              <a:spcAft>
                <a:spcPts val="0"/>
              </a:spcAft>
              <a:buFont typeface="Arial" panose="020B0604020202020204" pitchFamily="34" charset="0"/>
              <a:buNone/>
              <a:defRPr/>
            </a:pPr>
            <a:r>
              <a:rPr lang="pl-PL" dirty="0"/>
              <a:t>Wyliczenie wskaźnika luki w finansowaniu (R) </a:t>
            </a:r>
          </a:p>
          <a:p>
            <a:pPr algn="ctr" eaLnBrk="1" fontAlgn="auto" hangingPunct="1">
              <a:lnSpc>
                <a:spcPct val="170000"/>
              </a:lnSpc>
              <a:spcAft>
                <a:spcPts val="0"/>
              </a:spcAft>
              <a:buFont typeface="Arial" panose="020B0604020202020204" pitchFamily="34" charset="0"/>
              <a:buNone/>
              <a:defRPr/>
            </a:pPr>
            <a:r>
              <a:rPr lang="pt-BR" dirty="0"/>
              <a:t>R = 100% - FR = 100% - 25% = 75% </a:t>
            </a:r>
            <a:endParaRPr lang="pl-PL" dirty="0"/>
          </a:p>
          <a:p>
            <a:pPr eaLnBrk="1" fontAlgn="auto" hangingPunct="1">
              <a:lnSpc>
                <a:spcPct val="170000"/>
              </a:lnSpc>
              <a:spcAft>
                <a:spcPts val="0"/>
              </a:spcAft>
              <a:buFont typeface="Arial" panose="020B0604020202020204" pitchFamily="34" charset="0"/>
              <a:buNone/>
              <a:defRPr/>
            </a:pPr>
            <a:r>
              <a:rPr lang="pl-PL" dirty="0"/>
              <a:t>Wyliczenie (maksymalnego możliwego) poziomu dofinansowania UE dla danej osi priorytetowej lub działania (Max CRFR) </a:t>
            </a:r>
          </a:p>
          <a:p>
            <a:pPr algn="ctr" eaLnBrk="1" fontAlgn="auto" hangingPunct="1">
              <a:lnSpc>
                <a:spcPct val="170000"/>
              </a:lnSpc>
              <a:spcAft>
                <a:spcPts val="0"/>
              </a:spcAft>
              <a:buFont typeface="Arial" panose="020B0604020202020204" pitchFamily="34" charset="0"/>
              <a:buNone/>
              <a:defRPr/>
            </a:pPr>
            <a:r>
              <a:rPr lang="pt-BR" dirty="0"/>
              <a:t>Max CRFR = Max CRpa * R = 85% * 75% = 63,8% </a:t>
            </a:r>
          </a:p>
          <a:p>
            <a:pPr eaLnBrk="1" fontAlgn="auto" hangingPunct="1">
              <a:lnSpc>
                <a:spcPct val="170000"/>
              </a:lnSpc>
              <a:spcAft>
                <a:spcPts val="0"/>
              </a:spcAft>
              <a:buFont typeface="Arial" panose="020B0604020202020204" pitchFamily="34" charset="0"/>
              <a:buNone/>
              <a:defRPr/>
            </a:pPr>
            <a:r>
              <a:rPr lang="pl-PL" dirty="0"/>
              <a:t>Wyliczenie (maksymalnej możliwej) dotacji UE dla danego projektu (Dotacja UE): </a:t>
            </a:r>
          </a:p>
          <a:p>
            <a:pPr algn="ctr" eaLnBrk="1" fontAlgn="auto" hangingPunct="1">
              <a:lnSpc>
                <a:spcPct val="170000"/>
              </a:lnSpc>
              <a:spcAft>
                <a:spcPts val="0"/>
              </a:spcAft>
              <a:buFont typeface="Arial" panose="020B0604020202020204" pitchFamily="34" charset="0"/>
              <a:buNone/>
              <a:defRPr/>
            </a:pPr>
            <a:r>
              <a:rPr lang="pl-PL" dirty="0"/>
              <a:t>Dotacja UE = EC * Max CRFR = 10 mln EUR * 63,8% = 6,38 mln EUR </a:t>
            </a:r>
          </a:p>
        </p:txBody>
      </p:sp>
      <p:sp>
        <p:nvSpPr>
          <p:cNvPr id="266244" name="Symbol zastępczy numeru slajdu 3">
            <a:extLst>
              <a:ext uri="{FF2B5EF4-FFF2-40B4-BE49-F238E27FC236}">
                <a16:creationId xmlns:a16="http://schemas.microsoft.com/office/drawing/2014/main" id="{F61ED5C1-E867-43BE-A40A-F1B8AF5552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2A1313-EEB9-4FF4-8DB4-F2142988ECD0}" type="slidenum">
              <a:rPr lang="pl-PL" altLang="pl-PL" sz="1200" smtClean="0">
                <a:solidFill>
                  <a:srgbClr val="898989"/>
                </a:solidFill>
                <a:latin typeface="Arial" panose="020B0604020202020204" pitchFamily="34" charset="0"/>
              </a:rPr>
              <a:pPr>
                <a:spcBef>
                  <a:spcPct val="0"/>
                </a:spcBef>
                <a:buFontTx/>
                <a:buNone/>
              </a:pPr>
              <a:t>145</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ytuł 1">
            <a:extLst>
              <a:ext uri="{FF2B5EF4-FFF2-40B4-BE49-F238E27FC236}">
                <a16:creationId xmlns:a16="http://schemas.microsoft.com/office/drawing/2014/main" id="{8DE6A547-4E6B-4F1E-ADD7-AC32DC8CDF65}"/>
              </a:ext>
            </a:extLst>
          </p:cNvPr>
          <p:cNvSpPr>
            <a:spLocks noGrp="1"/>
          </p:cNvSpPr>
          <p:nvPr>
            <p:ph type="title"/>
          </p:nvPr>
        </p:nvSpPr>
        <p:spPr/>
        <p:txBody>
          <a:bodyPr/>
          <a:lstStyle/>
          <a:p>
            <a:pPr algn="l" eaLnBrk="1" hangingPunct="1"/>
            <a:r>
              <a:rPr lang="pl-PL" altLang="pl-PL" sz="2800" b="1" dirty="0">
                <a:solidFill>
                  <a:srgbClr val="FFC000"/>
                </a:solidFill>
                <a:latin typeface="Century Gothic" panose="020B0502020202020204" pitchFamily="34" charset="0"/>
                <a:ea typeface="+mn-ea"/>
                <a:cs typeface="Arial" pitchFamily="34" charset="0"/>
              </a:rPr>
              <a:t>Zalecenia do SIWZ</a:t>
            </a:r>
          </a:p>
        </p:txBody>
      </p:sp>
      <p:sp>
        <p:nvSpPr>
          <p:cNvPr id="3" name="Symbol zastępczy zawartości 2">
            <a:extLst>
              <a:ext uri="{FF2B5EF4-FFF2-40B4-BE49-F238E27FC236}">
                <a16:creationId xmlns:a16="http://schemas.microsoft.com/office/drawing/2014/main" id="{FF8B350A-3167-4729-A932-1A3CFF90B576}"/>
              </a:ext>
            </a:extLst>
          </p:cNvPr>
          <p:cNvSpPr>
            <a:spLocks noGrp="1"/>
          </p:cNvSpPr>
          <p:nvPr>
            <p:ph idx="1"/>
          </p:nvPr>
        </p:nvSpPr>
        <p:spPr>
          <a:xfrm>
            <a:off x="457200" y="1196975"/>
            <a:ext cx="8229600" cy="5184775"/>
          </a:xfrm>
        </p:spPr>
        <p:txBody>
          <a:bodyPr rtlCol="0">
            <a:normAutofit fontScale="62500" lnSpcReduction="20000"/>
          </a:bodyPr>
          <a:lstStyle/>
          <a:p>
            <a:pPr algn="just" eaLnBrk="1" fontAlgn="auto" hangingPunct="1">
              <a:lnSpc>
                <a:spcPct val="120000"/>
              </a:lnSpc>
              <a:spcAft>
                <a:spcPts val="0"/>
              </a:spcAft>
              <a:defRPr/>
            </a:pPr>
            <a:r>
              <a:rPr lang="pl-PL" dirty="0"/>
              <a:t>Należy dołączyć do studium wykonalności skoroszyt w postaci np. MS Excel lub </a:t>
            </a:r>
            <a:r>
              <a:rPr lang="pl-PL" dirty="0" err="1"/>
              <a:t>OpenOffice</a:t>
            </a:r>
            <a:r>
              <a:rPr lang="pl-PL" dirty="0"/>
              <a:t>, skoroszyt powinien składać się z trzech arkuszy: ‘Arkusz 1: Założenia’,  ‘Arkusz 2: Obliczenia’ oraz ‘Arkusz 3: Wyniki’. Arkusze muszą być aktywne, powiązane z pełnymi formułami, które można bezpośrednio modyfikować. </a:t>
            </a:r>
          </a:p>
          <a:p>
            <a:pPr algn="just" eaLnBrk="1" fontAlgn="auto" hangingPunct="1">
              <a:lnSpc>
                <a:spcPct val="120000"/>
              </a:lnSpc>
              <a:spcAft>
                <a:spcPts val="0"/>
              </a:spcAft>
              <a:defRPr/>
            </a:pPr>
            <a:r>
              <a:rPr lang="pl-PL" b="1" dirty="0"/>
              <a:t>‘Arkusz 1: Założenia’ </a:t>
            </a:r>
            <a:r>
              <a:rPr lang="pl-PL" dirty="0"/>
              <a:t>powinien zawierać wszystkie wprowadzane dane (zarówno założenia opisowe, jak i dane liczbowe z podaniem ich źródeł). Wszystkie obliczenia powinny być zawarte w </a:t>
            </a:r>
            <a:r>
              <a:rPr lang="pl-PL" b="1" dirty="0"/>
              <a:t>‘Arkuszu 2: Obliczenia’</a:t>
            </a:r>
            <a:r>
              <a:rPr lang="pl-PL" dirty="0"/>
              <a:t>; w tym arkuszu nie powinny być wpisywane żadne dane, powinny one być powiązane formułami z danymi wprowadzonymi w ‘Arkuszu 1: Założenia’. </a:t>
            </a:r>
            <a:r>
              <a:rPr lang="pl-PL" b="1" dirty="0"/>
              <a:t>‘Arkusz 3: Wyniki’ </a:t>
            </a:r>
            <a:r>
              <a:rPr lang="pl-PL" dirty="0"/>
              <a:t>powinien zawierać wszystkie tabele i załączniki do studium wykonalności (wykorzystywane w studium wykonalności); nie powinny tam występować żadne obliczenia; cała zawartość powinna być pobierana albo z ‘Arkusza 2: Obliczenia’, albo z ‘Arkusza 3: Założenia’.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ytuł 1">
            <a:extLst>
              <a:ext uri="{FF2B5EF4-FFF2-40B4-BE49-F238E27FC236}">
                <a16:creationId xmlns:a16="http://schemas.microsoft.com/office/drawing/2014/main" id="{DD40AF32-04B7-4234-8ABD-5D92A814662E}"/>
              </a:ext>
            </a:extLst>
          </p:cNvPr>
          <p:cNvSpPr>
            <a:spLocks noGrp="1"/>
          </p:cNvSpPr>
          <p:nvPr>
            <p:ph type="title"/>
          </p:nvPr>
        </p:nvSpPr>
        <p:spPr/>
        <p:txBody>
          <a:bodyPr vert="horz" wrap="square" lIns="91440" tIns="45720" rIns="91440" bIns="45720" rtlCol="0" anchor="ctr">
            <a:spAutoFit/>
          </a:bodyPr>
          <a:lstStyle/>
          <a:p>
            <a:pPr algn="l"/>
            <a:r>
              <a:rPr lang="pl-PL" altLang="pl-PL" sz="2800" b="1" dirty="0">
                <a:solidFill>
                  <a:srgbClr val="FFC000"/>
                </a:solidFill>
                <a:latin typeface="Century Gothic" panose="020B0502020202020204" pitchFamily="34" charset="0"/>
                <a:ea typeface="+mn-ea"/>
                <a:cs typeface="Arial" pitchFamily="34" charset="0"/>
              </a:rPr>
              <a:t>Zalecenia do SIWZ cd</a:t>
            </a:r>
          </a:p>
        </p:txBody>
      </p:sp>
      <p:sp>
        <p:nvSpPr>
          <p:cNvPr id="3" name="Symbol zastępczy zawartości 2">
            <a:extLst>
              <a:ext uri="{FF2B5EF4-FFF2-40B4-BE49-F238E27FC236}">
                <a16:creationId xmlns:a16="http://schemas.microsoft.com/office/drawing/2014/main" id="{4B489C96-3C85-4177-8F73-DF479A995AB3}"/>
              </a:ext>
            </a:extLst>
          </p:cNvPr>
          <p:cNvSpPr>
            <a:spLocks noGrp="1"/>
          </p:cNvSpPr>
          <p:nvPr>
            <p:ph idx="1"/>
          </p:nvPr>
        </p:nvSpPr>
        <p:spPr>
          <a:xfrm>
            <a:off x="457200" y="1196975"/>
            <a:ext cx="8229600" cy="5184775"/>
          </a:xfrm>
        </p:spPr>
        <p:txBody>
          <a:bodyPr rtlCol="0">
            <a:normAutofit/>
          </a:bodyPr>
          <a:lstStyle/>
          <a:p>
            <a:pPr algn="just" eaLnBrk="1" fontAlgn="auto" hangingPunct="1">
              <a:lnSpc>
                <a:spcPct val="120000"/>
              </a:lnSpc>
              <a:spcAft>
                <a:spcPts val="0"/>
              </a:spcAft>
              <a:defRPr/>
            </a:pPr>
            <a:r>
              <a:rPr lang="pl-PL" sz="2000" dirty="0"/>
              <a:t>Analizy powinny być przygotowane na podstawie z zgodnie z wytycznymi KE ujętymi w Przewodniku do analizy kosztów i korzyści projektów inwestycyjnych. </a:t>
            </a:r>
          </a:p>
          <a:p>
            <a:pPr algn="just" eaLnBrk="1" fontAlgn="auto" hangingPunct="1">
              <a:lnSpc>
                <a:spcPct val="120000"/>
              </a:lnSpc>
              <a:spcAft>
                <a:spcPts val="0"/>
              </a:spcAft>
              <a:defRPr/>
            </a:pPr>
            <a:r>
              <a:rPr lang="pl-PL" sz="2000" dirty="0"/>
              <a:t>Fundusze strukturalne, Fundusz Spójności oraz Instrument Przedakcesyjny, Komisja Europejska Dyrekcja Generalna ds. Polityki Regionalnej, 2014 r. (Przewodnik CBA) oraz Wytycznymi MIR - Projektem wytycznych w zakresie zagadnień związanych z przygotowaniem projektów inwestycyjnych, w tym projektów generujących dochód i projektów hybrydowych na lata 2014-2020.</a:t>
            </a:r>
          </a:p>
          <a:p>
            <a:pPr eaLnBrk="1" fontAlgn="auto" hangingPunct="1">
              <a:spcAft>
                <a:spcPts val="0"/>
              </a:spcAft>
              <a:buFont typeface="Arial" panose="020B0604020202020204" pitchFamily="34" charset="0"/>
              <a:buNone/>
              <a:defRPr/>
            </a:pPr>
            <a:endParaRPr lang="pl-PL" sz="20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ytuł 1">
            <a:extLst>
              <a:ext uri="{FF2B5EF4-FFF2-40B4-BE49-F238E27FC236}">
                <a16:creationId xmlns:a16="http://schemas.microsoft.com/office/drawing/2014/main" id="{80A393CA-9722-47E2-B7CB-12D2D3B0244B}"/>
              </a:ext>
            </a:extLst>
          </p:cNvPr>
          <p:cNvSpPr>
            <a:spLocks noGrp="1"/>
          </p:cNvSpPr>
          <p:nvPr>
            <p:ph type="title"/>
          </p:nvPr>
        </p:nvSpPr>
        <p:spPr/>
        <p:txBody>
          <a:bodyPr vert="horz" wrap="square" lIns="91440" tIns="45720" rIns="91440" bIns="45720" rtlCol="0" anchor="ctr">
            <a:spAutoFit/>
          </a:bodyPr>
          <a:lstStyle/>
          <a:p>
            <a:pPr algn="l"/>
            <a:r>
              <a:rPr lang="pl-PL" altLang="pl-PL" sz="2800" b="1" dirty="0">
                <a:solidFill>
                  <a:srgbClr val="FFC000"/>
                </a:solidFill>
                <a:latin typeface="Century Gothic" panose="020B0502020202020204" pitchFamily="34" charset="0"/>
                <a:ea typeface="+mn-ea"/>
                <a:cs typeface="Arial" pitchFamily="34" charset="0"/>
              </a:rPr>
              <a:t>Zalecenia do SIWZ cd</a:t>
            </a:r>
          </a:p>
        </p:txBody>
      </p:sp>
      <p:sp>
        <p:nvSpPr>
          <p:cNvPr id="3" name="Symbol zastępczy zawartości 2">
            <a:extLst>
              <a:ext uri="{FF2B5EF4-FFF2-40B4-BE49-F238E27FC236}">
                <a16:creationId xmlns:a16="http://schemas.microsoft.com/office/drawing/2014/main" id="{8E963D63-4F65-4702-BF47-2645555C82E8}"/>
              </a:ext>
            </a:extLst>
          </p:cNvPr>
          <p:cNvSpPr>
            <a:spLocks noGrp="1"/>
          </p:cNvSpPr>
          <p:nvPr>
            <p:ph idx="1"/>
          </p:nvPr>
        </p:nvSpPr>
        <p:spPr>
          <a:xfrm>
            <a:off x="457200" y="1196975"/>
            <a:ext cx="8229600" cy="5184775"/>
          </a:xfrm>
        </p:spPr>
        <p:txBody>
          <a:bodyPr rtlCol="0">
            <a:normAutofit fontScale="62500" lnSpcReduction="20000"/>
          </a:bodyPr>
          <a:lstStyle/>
          <a:p>
            <a:pPr algn="just" eaLnBrk="1" fontAlgn="auto" hangingPunct="1">
              <a:lnSpc>
                <a:spcPct val="120000"/>
              </a:lnSpc>
              <a:spcAft>
                <a:spcPts val="0"/>
              </a:spcAft>
              <a:defRPr/>
            </a:pPr>
            <a:r>
              <a:rPr lang="pl-PL" dirty="0"/>
              <a:t>W SW przedstawi szczegółową analizę możliwości zastosowania metodyki PRINCE2 lub równorzędnej przez Zamawiającego na potrzeby realizacji analizowanego projektu. </a:t>
            </a:r>
          </a:p>
          <a:p>
            <a:pPr algn="just" eaLnBrk="1" fontAlgn="auto" hangingPunct="1">
              <a:lnSpc>
                <a:spcPct val="120000"/>
              </a:lnSpc>
              <a:spcAft>
                <a:spcPts val="0"/>
              </a:spcAft>
              <a:defRPr/>
            </a:pPr>
            <a:r>
              <a:rPr lang="pl-PL" dirty="0"/>
              <a:t>W terminie 7/14 dni od podpisania umowy Wykonawca przedstawi: Opis podejścia metodologicznego, w którym przestawi m.in. metodologię przygotowania SW, sposób weryfikacji, oceny, zbierania i analizowania danych, dokładny opis pracy ekspertów, szczególny podział pracy, listę dokumentów na bazie których dokonana zostanie analiza w SW.</a:t>
            </a:r>
          </a:p>
          <a:p>
            <a:pPr algn="just" eaLnBrk="1" fontAlgn="auto" hangingPunct="1">
              <a:lnSpc>
                <a:spcPct val="120000"/>
              </a:lnSpc>
              <a:spcAft>
                <a:spcPts val="0"/>
              </a:spcAft>
              <a:defRPr/>
            </a:pPr>
            <a:r>
              <a:rPr lang="pl-PL" dirty="0"/>
              <a:t>UWAGA: W terminie 7 dni Zamawiający przedstawi uwagi, które w terminie 4 dni musi on nanieść na OPM, dopiero wówczas ma prawno rozpocząć pracę nad SW. Co 14 dni przedstawia kolejne fazy przygotowania studium do konsultacji.  3 dni na uwagi Zamawiającego i kolejny etap… Za każde opóźnienie 1 dzień kara 1% wartości zamówienia. Patrz przykład umów MF na przygotowanie ekspertyz.</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ytuł 1">
            <a:extLst>
              <a:ext uri="{FF2B5EF4-FFF2-40B4-BE49-F238E27FC236}">
                <a16:creationId xmlns:a16="http://schemas.microsoft.com/office/drawing/2014/main" id="{61C0B31C-629B-45E3-8390-0908556C9DEB}"/>
              </a:ext>
            </a:extLst>
          </p:cNvPr>
          <p:cNvSpPr>
            <a:spLocks noGrp="1"/>
          </p:cNvSpPr>
          <p:nvPr>
            <p:ph type="title"/>
          </p:nvPr>
        </p:nvSpPr>
        <p:spPr/>
        <p:txBody>
          <a:bodyPr vert="horz" wrap="square" lIns="91440" tIns="45720" rIns="91440" bIns="45720" rtlCol="0" anchor="ctr">
            <a:spAutoFit/>
          </a:bodyPr>
          <a:lstStyle/>
          <a:p>
            <a:pPr algn="l"/>
            <a:r>
              <a:rPr lang="pl-PL" altLang="pl-PL" sz="2800" b="1" dirty="0">
                <a:solidFill>
                  <a:srgbClr val="FFC000"/>
                </a:solidFill>
                <a:latin typeface="Century Gothic" panose="020B0502020202020204" pitchFamily="34" charset="0"/>
                <a:ea typeface="+mn-ea"/>
                <a:cs typeface="Arial" pitchFamily="34" charset="0"/>
              </a:rPr>
              <a:t>Zalecenia do SIWZ cd</a:t>
            </a:r>
          </a:p>
        </p:txBody>
      </p:sp>
      <p:sp>
        <p:nvSpPr>
          <p:cNvPr id="3" name="Symbol zastępczy zawartości 2">
            <a:extLst>
              <a:ext uri="{FF2B5EF4-FFF2-40B4-BE49-F238E27FC236}">
                <a16:creationId xmlns:a16="http://schemas.microsoft.com/office/drawing/2014/main" id="{42944F6C-C139-40B0-AEED-94EF056B94A6}"/>
              </a:ext>
            </a:extLst>
          </p:cNvPr>
          <p:cNvSpPr>
            <a:spLocks noGrp="1"/>
          </p:cNvSpPr>
          <p:nvPr>
            <p:ph idx="1"/>
          </p:nvPr>
        </p:nvSpPr>
        <p:spPr>
          <a:xfrm>
            <a:off x="457200" y="1196975"/>
            <a:ext cx="8229600" cy="5184775"/>
          </a:xfrm>
        </p:spPr>
        <p:txBody>
          <a:bodyPr rtlCol="0">
            <a:normAutofit fontScale="62500" lnSpcReduction="20000"/>
          </a:bodyPr>
          <a:lstStyle/>
          <a:p>
            <a:pPr algn="just" eaLnBrk="1" fontAlgn="auto" hangingPunct="1">
              <a:lnSpc>
                <a:spcPct val="120000"/>
              </a:lnSpc>
              <a:spcAft>
                <a:spcPts val="0"/>
              </a:spcAft>
              <a:defRPr/>
            </a:pPr>
            <a:r>
              <a:rPr lang="pl-PL" dirty="0"/>
              <a:t>Wykonawca powinien przedstawić co najmniej 3 osobowy zespół, w tym</a:t>
            </a:r>
          </a:p>
          <a:p>
            <a:pPr lvl="1" algn="just" eaLnBrk="1" fontAlgn="auto" hangingPunct="1">
              <a:lnSpc>
                <a:spcPct val="120000"/>
              </a:lnSpc>
              <a:spcAft>
                <a:spcPts val="0"/>
              </a:spcAft>
              <a:defRPr/>
            </a:pPr>
            <a:r>
              <a:rPr lang="pl-PL" dirty="0"/>
              <a:t>eksperta głównego – samodzielny pracownik naukowy ze specjalnością zakresu studium lub ekonomiczną, który wykonał w okresie ostatnich 3 lat przed dniem wszczęcia postępowania o udzielenie zamówienia usługi odpowiadające rodzajem usłudze stanowiącej przedmiot niniejszego zamówienia, to jest minimum 3 studiów wykonalności projektu zakresu studium, posiadającego dofinansowanie UE z Programu Operacyjnego o budżecie nie mniejszym niż wartość projektu w mln PLN.</a:t>
            </a:r>
          </a:p>
          <a:p>
            <a:pPr lvl="1" algn="just" eaLnBrk="1" fontAlgn="auto" hangingPunct="1">
              <a:lnSpc>
                <a:spcPct val="120000"/>
              </a:lnSpc>
              <a:spcAft>
                <a:spcPts val="0"/>
              </a:spcAft>
              <a:defRPr/>
            </a:pPr>
            <a:r>
              <a:rPr lang="pl-PL" dirty="0"/>
              <a:t>2 ekspertów dodatkowych – wykształcenie wyższe ze specjalnością zakresu studium lub ekonomiczną, którzy wykonali w okresie ostatnich 3 lat przed dniem wszczęcia postępowania o udzielenie zamówienia usługi odpowiadające rodzajem usłudze stanowiącej przedmiot niniejszego zamówienia, to jest minimum po 3 studia wykonalności projektu zakresu studium, posiadającego dofinansowanie UE z Programu Operacyjnego o budżecie nie mniejszym niż wartość projektu w mln PLN,</a:t>
            </a:r>
          </a:p>
          <a:p>
            <a:pPr algn="just" eaLnBrk="1" fontAlgn="auto" hangingPunct="1">
              <a:lnSpc>
                <a:spcPct val="120000"/>
              </a:lnSpc>
              <a:spcAft>
                <a:spcPts val="0"/>
              </a:spcAft>
              <a:defRPr/>
            </a:pPr>
            <a:r>
              <a:rPr lang="pl-PL" dirty="0"/>
              <a:t>Studia wykonywane dla projektów administracji publicznej, do każdego ze studiów niezbędne rekomendacje imienne należytego wykonania usługi.</a:t>
            </a:r>
          </a:p>
          <a:p>
            <a:pPr algn="just" eaLnBrk="1" fontAlgn="auto" hangingPunct="1">
              <a:lnSpc>
                <a:spcPct val="120000"/>
              </a:lnSpc>
              <a:spcAft>
                <a:spcPts val="0"/>
              </a:spcAft>
              <a:buFont typeface="Arial" panose="020B0604020202020204" pitchFamily="34" charset="0"/>
              <a:buNone/>
              <a:defRPr/>
            </a:pP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4770" name="Object 2">
            <a:extLst>
              <a:ext uri="{FF2B5EF4-FFF2-40B4-BE49-F238E27FC236}">
                <a16:creationId xmlns:a16="http://schemas.microsoft.com/office/drawing/2014/main" id="{B3F69C15-2C0A-443C-A258-742D7B910293}"/>
              </a:ext>
            </a:extLst>
          </p:cNvPr>
          <p:cNvGraphicFramePr>
            <a:graphicFrameLocks noChangeAspect="1"/>
          </p:cNvGraphicFramePr>
          <p:nvPr/>
        </p:nvGraphicFramePr>
        <p:xfrm>
          <a:off x="323850" y="104775"/>
          <a:ext cx="8683625" cy="6132513"/>
        </p:xfrm>
        <a:graphic>
          <a:graphicData uri="http://schemas.openxmlformats.org/presentationml/2006/ole">
            <mc:AlternateContent xmlns:mc="http://schemas.openxmlformats.org/markup-compatibility/2006">
              <mc:Choice xmlns:v="urn:schemas-microsoft-com:vml" Requires="v">
                <p:oleObj spid="_x0000_s5127" name="Dokument" r:id="rId3" imgW="10292835" imgH="7268691" progId="Word.Document.8">
                  <p:embed/>
                </p:oleObj>
              </mc:Choice>
              <mc:Fallback>
                <p:oleObj name="Dokument" r:id="rId3" imgW="10292835" imgH="7268691" progId="Word.Document.8">
                  <p:embed/>
                  <p:pic>
                    <p:nvPicPr>
                      <p:cNvPr id="544770" name="Object 2">
                        <a:extLst>
                          <a:ext uri="{FF2B5EF4-FFF2-40B4-BE49-F238E27FC236}">
                            <a16:creationId xmlns:a16="http://schemas.microsoft.com/office/drawing/2014/main" id="{B3F69C15-2C0A-443C-A258-742D7B910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4775"/>
                        <a:ext cx="8683625"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4770"/>
                                        </p:tgtEl>
                                        <p:attrNameLst>
                                          <p:attrName>style.visibility</p:attrName>
                                        </p:attrNameLst>
                                      </p:cBhvr>
                                      <p:to>
                                        <p:strVal val="visible"/>
                                      </p:to>
                                    </p:set>
                                    <p:animEffect transition="in" filter="dissolve">
                                      <p:cBhvr>
                                        <p:cTn id="7" dur="500"/>
                                        <p:tgtEl>
                                          <p:spTgt spid="544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ytuł 1">
            <a:extLst>
              <a:ext uri="{FF2B5EF4-FFF2-40B4-BE49-F238E27FC236}">
                <a16:creationId xmlns:a16="http://schemas.microsoft.com/office/drawing/2014/main" id="{5D519E0E-1F0D-4AF7-928A-CA1769211E13}"/>
              </a:ext>
            </a:extLst>
          </p:cNvPr>
          <p:cNvSpPr>
            <a:spLocks noGrp="1"/>
          </p:cNvSpPr>
          <p:nvPr>
            <p:ph type="title"/>
          </p:nvPr>
        </p:nvSpPr>
        <p:spPr>
          <a:xfrm>
            <a:off x="457200" y="584528"/>
            <a:ext cx="8229600" cy="523220"/>
          </a:xfrm>
        </p:spPr>
        <p:txBody>
          <a:bodyPr vert="horz" wrap="square" lIns="91440" tIns="45720" rIns="91440" bIns="45720" rtlCol="0" anchor="ctr">
            <a:spAutoFit/>
          </a:bodyPr>
          <a:lstStyle/>
          <a:p>
            <a:pPr algn="l"/>
            <a:r>
              <a:rPr lang="pl-PL" altLang="pl-PL" sz="2800" b="1" dirty="0">
                <a:solidFill>
                  <a:srgbClr val="FFC000"/>
                </a:solidFill>
                <a:latin typeface="Century Gothic" panose="020B0502020202020204" pitchFamily="34" charset="0"/>
                <a:ea typeface="+mn-ea"/>
                <a:cs typeface="Arial" pitchFamily="34" charset="0"/>
              </a:rPr>
              <a:t>Zalecenia do SIWZ cd</a:t>
            </a:r>
          </a:p>
        </p:txBody>
      </p:sp>
      <p:sp>
        <p:nvSpPr>
          <p:cNvPr id="3" name="Symbol zastępczy zawartości 2">
            <a:extLst>
              <a:ext uri="{FF2B5EF4-FFF2-40B4-BE49-F238E27FC236}">
                <a16:creationId xmlns:a16="http://schemas.microsoft.com/office/drawing/2014/main" id="{E9F1A4D1-7BCA-4F4A-8CCD-C9E2611A7F5E}"/>
              </a:ext>
            </a:extLst>
          </p:cNvPr>
          <p:cNvSpPr>
            <a:spLocks noGrp="1"/>
          </p:cNvSpPr>
          <p:nvPr>
            <p:ph idx="1"/>
          </p:nvPr>
        </p:nvSpPr>
        <p:spPr>
          <a:xfrm>
            <a:off x="457200" y="1196975"/>
            <a:ext cx="8229600" cy="5184775"/>
          </a:xfrm>
        </p:spPr>
        <p:txBody>
          <a:bodyPr rtlCol="0">
            <a:normAutofit fontScale="62500" lnSpcReduction="20000"/>
          </a:bodyPr>
          <a:lstStyle/>
          <a:p>
            <a:pPr algn="just" eaLnBrk="1" fontAlgn="auto" hangingPunct="1">
              <a:lnSpc>
                <a:spcPct val="120000"/>
              </a:lnSpc>
              <a:spcAft>
                <a:spcPts val="0"/>
              </a:spcAft>
              <a:defRPr/>
            </a:pPr>
            <a:r>
              <a:rPr lang="pl-PL" dirty="0"/>
              <a:t>Wykonawca powinien przedstawić co najmniej 3 osobowy zespół, w tym</a:t>
            </a:r>
          </a:p>
          <a:p>
            <a:pPr lvl="1" algn="just" eaLnBrk="1" fontAlgn="auto" hangingPunct="1">
              <a:lnSpc>
                <a:spcPct val="120000"/>
              </a:lnSpc>
              <a:spcAft>
                <a:spcPts val="0"/>
              </a:spcAft>
              <a:defRPr/>
            </a:pPr>
            <a:r>
              <a:rPr lang="pl-PL" dirty="0"/>
              <a:t>eksperta głównego – samodzielny pracownik naukowy ze specjalnością zakresu studium lub ekonomiczną, który wykonał w okresie ostatnich 3 lat przed dniem wszczęcia postępowania o udzielenie zamówienia usługi odpowiadające rodzajem usłudze stanowiącej przedmiot niniejszego zamówienia, to jest minimum 3 studiów wykonalności projektu zakresu studium, posiadającego dofinansowanie UE z Programu Operacyjnego o budżecie nie mniejszym niż wartość projektu w mln PLN.</a:t>
            </a:r>
          </a:p>
          <a:p>
            <a:pPr lvl="1" algn="just" eaLnBrk="1" fontAlgn="auto" hangingPunct="1">
              <a:lnSpc>
                <a:spcPct val="120000"/>
              </a:lnSpc>
              <a:spcAft>
                <a:spcPts val="0"/>
              </a:spcAft>
              <a:defRPr/>
            </a:pPr>
            <a:r>
              <a:rPr lang="pl-PL" dirty="0"/>
              <a:t>2 ekspertów dodatkowych – wykształcenie wyższe ze specjalnością zakresu studium lub ekonomiczną, którzy wykonali w okresie ostatnich 3 lat przed dniem wszczęcia postępowania o udzielenie zamówienia usługi odpowiadające rodzajem usłudze stanowiącej przedmiot niniejszego zamówienia, to jest minimum po 3 studia wykonalności projektu zakresu studium, posiadającego dofinansowanie UE z Programu Operacyjnego o budżecie nie mniejszym niż wartość projektu w mln PLN,</a:t>
            </a:r>
          </a:p>
          <a:p>
            <a:pPr algn="just" eaLnBrk="1" fontAlgn="auto" hangingPunct="1">
              <a:lnSpc>
                <a:spcPct val="120000"/>
              </a:lnSpc>
              <a:spcAft>
                <a:spcPts val="0"/>
              </a:spcAft>
              <a:defRPr/>
            </a:pPr>
            <a:r>
              <a:rPr lang="pl-PL" dirty="0"/>
              <a:t>Studia wykonywane dla projektów administracji publicznej, do każdego ze studiów niezbędne rekomendacje imienne należytego wykonania usługi.</a:t>
            </a:r>
          </a:p>
          <a:p>
            <a:pPr algn="just" eaLnBrk="1" fontAlgn="auto" hangingPunct="1">
              <a:lnSpc>
                <a:spcPct val="120000"/>
              </a:lnSpc>
              <a:spcAft>
                <a:spcPts val="0"/>
              </a:spcAft>
              <a:buFont typeface="Arial" panose="020B0604020202020204" pitchFamily="34" charset="0"/>
              <a:buNone/>
              <a:defRPr/>
            </a:pP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a:extLst>
              <a:ext uri="{FF2B5EF4-FFF2-40B4-BE49-F238E27FC236}">
                <a16:creationId xmlns:a16="http://schemas.microsoft.com/office/drawing/2014/main" id="{EE4792D8-65CC-437E-9CB7-EB8746DC6469}"/>
              </a:ext>
            </a:extLst>
          </p:cNvPr>
          <p:cNvSpPr>
            <a:spLocks noGrp="1"/>
          </p:cNvSpPr>
          <p:nvPr>
            <p:ph type="title"/>
          </p:nvPr>
        </p:nvSpPr>
        <p:spPr/>
        <p:txBody>
          <a:bodyPr wrap="square">
            <a:spAutoFit/>
          </a:bodyPr>
          <a:lstStyle/>
          <a:p>
            <a:pPr algn="l"/>
            <a:r>
              <a:rPr lang="pl-PL" altLang="pl-PL" sz="2800" b="1" dirty="0">
                <a:solidFill>
                  <a:srgbClr val="FFC000"/>
                </a:solidFill>
                <a:latin typeface="Century Gothic" panose="020B0502020202020204" pitchFamily="34" charset="0"/>
                <a:ea typeface="+mn-ea"/>
                <a:cs typeface="Arial" pitchFamily="34" charset="0"/>
              </a:rPr>
              <a:t>Źródła prezentacji</a:t>
            </a:r>
          </a:p>
        </p:txBody>
      </p:sp>
      <p:sp>
        <p:nvSpPr>
          <p:cNvPr id="3" name="Symbol zastępczy zawartości 2">
            <a:extLst>
              <a:ext uri="{FF2B5EF4-FFF2-40B4-BE49-F238E27FC236}">
                <a16:creationId xmlns:a16="http://schemas.microsoft.com/office/drawing/2014/main" id="{6C63DB22-B2E3-4F88-995C-611B4FC01769}"/>
              </a:ext>
            </a:extLst>
          </p:cNvPr>
          <p:cNvSpPr>
            <a:spLocks noGrp="1"/>
          </p:cNvSpPr>
          <p:nvPr>
            <p:ph idx="1"/>
          </p:nvPr>
        </p:nvSpPr>
        <p:spPr/>
        <p:txBody>
          <a:bodyPr rtlCol="0">
            <a:normAutofit fontScale="55000" lnSpcReduction="20000"/>
          </a:bodyPr>
          <a:lstStyle/>
          <a:p>
            <a:pPr algn="just" eaLnBrk="1" fontAlgn="auto" hangingPunct="1">
              <a:lnSpc>
                <a:spcPct val="170000"/>
              </a:lnSpc>
              <a:spcAft>
                <a:spcPts val="0"/>
              </a:spcAft>
              <a:buFont typeface="Arial" panose="020B0604020202020204" pitchFamily="34" charset="0"/>
              <a:buNone/>
              <a:defRPr/>
            </a:pPr>
            <a:r>
              <a:rPr lang="pl-PL" dirty="0"/>
              <a:t>Szkolenie prowadzone na podstawie:</a:t>
            </a:r>
          </a:p>
          <a:p>
            <a:pPr algn="just" eaLnBrk="1" fontAlgn="auto" hangingPunct="1">
              <a:lnSpc>
                <a:spcPct val="170000"/>
              </a:lnSpc>
              <a:spcAft>
                <a:spcPts val="0"/>
              </a:spcAft>
              <a:defRPr/>
            </a:pPr>
            <a:r>
              <a:rPr lang="pl-PL" dirty="0"/>
              <a:t>podręcznik </a:t>
            </a:r>
            <a:r>
              <a:rPr lang="pl-PL" b="1" dirty="0"/>
              <a:t>Przewodnik po analizie kosztów i korzyści projektów inwestycyjnych,</a:t>
            </a:r>
            <a:r>
              <a:rPr lang="pl-PL" dirty="0"/>
              <a:t> który zawiera obszerny opis wskazań metodologicznych oraz interpretacji przepisów europejskich dot. zasad przeprowadzania analizy kosztów i korzyści projektów inwestycyjnych w okresie 2014-2020;</a:t>
            </a:r>
          </a:p>
          <a:p>
            <a:pPr algn="just" eaLnBrk="1" fontAlgn="auto" hangingPunct="1">
              <a:lnSpc>
                <a:spcPct val="170000"/>
              </a:lnSpc>
              <a:spcAft>
                <a:spcPts val="0"/>
              </a:spcAft>
              <a:defRPr/>
            </a:pPr>
            <a:r>
              <a:rPr lang="pl-PL" b="1" dirty="0"/>
              <a:t>rozporządzenie delegowane Komisji Europejskiej nr 480/2014</a:t>
            </a:r>
            <a:r>
              <a:rPr lang="pl-PL" dirty="0"/>
              <a:t>, które określa m.in. metodę obliczania zdyskontowanego dochodu w projektach generujących dochód;</a:t>
            </a:r>
          </a:p>
          <a:p>
            <a:pPr algn="just" eaLnBrk="1" fontAlgn="auto" hangingPunct="1">
              <a:lnSpc>
                <a:spcPct val="170000"/>
              </a:lnSpc>
              <a:spcAft>
                <a:spcPts val="0"/>
              </a:spcAft>
              <a:defRPr/>
            </a:pPr>
            <a:r>
              <a:rPr lang="pl-PL" b="1" dirty="0"/>
              <a:t>rozporządzenie wykonawcze Komisji (UE) nr 2015/207 z dnia 20 stycznia 2015 r.</a:t>
            </a:r>
            <a:r>
              <a:rPr lang="pl-PL" dirty="0"/>
              <a:t> W załączniku III do wyżej wymienionego aktu znalazły się szczegółowe wskazania metodologiczne.</a:t>
            </a:r>
          </a:p>
          <a:p>
            <a:pPr algn="just" eaLnBrk="1" fontAlgn="auto" hangingPunct="1">
              <a:lnSpc>
                <a:spcPct val="170000"/>
              </a:lnSpc>
              <a:spcAft>
                <a:spcPts val="0"/>
              </a:spcAft>
              <a:defRPr/>
            </a:pPr>
            <a:endParaRPr lang="pl-PL" dirty="0"/>
          </a:p>
        </p:txBody>
      </p:sp>
      <p:sp>
        <p:nvSpPr>
          <p:cNvPr id="13316" name="Symbol zastępczy numeru slajdu 3">
            <a:extLst>
              <a:ext uri="{FF2B5EF4-FFF2-40B4-BE49-F238E27FC236}">
                <a16:creationId xmlns:a16="http://schemas.microsoft.com/office/drawing/2014/main" id="{FC574EAA-19D6-4BAB-9F93-79405C4E28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720092-2CE2-45A1-94A0-92D33020B89C}" type="slidenum">
              <a:rPr lang="pl-PL" altLang="pl-PL" sz="1200" smtClean="0">
                <a:solidFill>
                  <a:srgbClr val="898989"/>
                </a:solidFill>
                <a:latin typeface="Arial" panose="020B0604020202020204" pitchFamily="34" charset="0"/>
              </a:rPr>
              <a:pPr>
                <a:spcBef>
                  <a:spcPct val="0"/>
                </a:spcBef>
                <a:buFontTx/>
                <a:buNone/>
              </a:pPr>
              <a:t>151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55A24072-96EA-4BC4-85B3-5A69A57765D7}"/>
              </a:ext>
            </a:extLst>
          </p:cNvPr>
          <p:cNvSpPr>
            <a:spLocks noGrp="1"/>
          </p:cNvSpPr>
          <p:nvPr>
            <p:ph type="title"/>
          </p:nvPr>
        </p:nvSpPr>
        <p:spPr>
          <a:xfrm>
            <a:off x="5724525" y="1412875"/>
            <a:ext cx="3311525" cy="4752975"/>
          </a:xfrm>
        </p:spPr>
        <p:txBody>
          <a:bodyPr vert="horz" wrap="square" lIns="91440" tIns="45720" rIns="91440" bIns="45720" rtlCol="0" anchor="ctr">
            <a:spAutoFit/>
          </a:bodyPr>
          <a:lstStyle/>
          <a:p>
            <a:r>
              <a:rPr lang="pl-PL" altLang="pl-PL" sz="2800" b="1" dirty="0">
                <a:solidFill>
                  <a:srgbClr val="FFC000"/>
                </a:solidFill>
                <a:latin typeface="Century Gothic" panose="020B0502020202020204" pitchFamily="34" charset="0"/>
                <a:ea typeface="+mn-ea"/>
                <a:cs typeface="Arial" pitchFamily="34" charset="0"/>
              </a:rPr>
              <a:t>"Człowiek, który nie robi błędów, zwykle nie robi niczego."</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					    Edward John Phelps</a:t>
            </a:r>
            <a:endParaRPr lang="ru-RU" altLang="pl-PL" sz="2800" b="1" dirty="0">
              <a:solidFill>
                <a:srgbClr val="FFC000"/>
              </a:solidFill>
              <a:latin typeface="Century Gothic" panose="020B0502020202020204" pitchFamily="34" charset="0"/>
              <a:ea typeface="+mn-ea"/>
              <a:cs typeface="Arial" pitchFamily="34" charset="0"/>
            </a:endParaRPr>
          </a:p>
        </p:txBody>
      </p:sp>
      <p:pic>
        <p:nvPicPr>
          <p:cNvPr id="272387" name="Picture 2" descr="http://i1.ryjbuk.pl/f2e6393e575ef6f3767ebb5702a368f22697a9fb/czlowiek-jpeg">
            <a:extLst>
              <a:ext uri="{FF2B5EF4-FFF2-40B4-BE49-F238E27FC236}">
                <a16:creationId xmlns:a16="http://schemas.microsoft.com/office/drawing/2014/main" id="{D5A79B19-31DC-4318-B988-625DD20DA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27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328" y="178598"/>
            <a:ext cx="1748857" cy="1536642"/>
          </a:xfrm>
          <a:prstGeom prst="rect">
            <a:avLst/>
          </a:prstGeom>
        </p:spPr>
      </p:pic>
      <p:sp>
        <p:nvSpPr>
          <p:cNvPr id="6" name="Prostokąt 5"/>
          <p:cNvSpPr/>
          <p:nvPr/>
        </p:nvSpPr>
        <p:spPr>
          <a:xfrm>
            <a:off x="2309571" y="476672"/>
            <a:ext cx="5060219" cy="523220"/>
          </a:xfrm>
          <a:prstGeom prst="rect">
            <a:avLst/>
          </a:prstGeom>
        </p:spPr>
        <p:txBody>
          <a:bodyPr wrap="square">
            <a:spAutoFit/>
          </a:bodyPr>
          <a:lstStyle/>
          <a:p>
            <a:r>
              <a:rPr lang="pl-PL" sz="2800" b="1" dirty="0">
                <a:solidFill>
                  <a:srgbClr val="FFC000"/>
                </a:solidFill>
                <a:latin typeface="Century Gothic" panose="020B0502020202020204" pitchFamily="34" charset="0"/>
                <a:cs typeface="Arial" pitchFamily="34" charset="0"/>
              </a:rPr>
              <a:t>Dziękuję za uwagę!</a:t>
            </a:r>
            <a:endParaRPr lang="pl-PL" sz="2800" dirty="0">
              <a:latin typeface="Century Gothic" panose="020B0502020202020204" pitchFamily="34" charset="0"/>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28" y="5301208"/>
            <a:ext cx="7380312" cy="1476062"/>
          </a:xfrm>
          <a:prstGeom prst="rect">
            <a:avLst/>
          </a:prstGeom>
        </p:spPr>
      </p:pic>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40" y="5684265"/>
            <a:ext cx="6048000" cy="697063"/>
          </a:xfrm>
          <a:prstGeom prst="rect">
            <a:avLst/>
          </a:prstGeom>
        </p:spPr>
      </p:pic>
      <p:sp>
        <p:nvSpPr>
          <p:cNvPr id="7" name="Symbol zastępczy zawartości 6">
            <a:extLst>
              <a:ext uri="{FF2B5EF4-FFF2-40B4-BE49-F238E27FC236}">
                <a16:creationId xmlns:a16="http://schemas.microsoft.com/office/drawing/2014/main" id="{7A19BCBA-6CBC-4854-8679-F51B99B2FFF8}"/>
              </a:ext>
            </a:extLst>
          </p:cNvPr>
          <p:cNvSpPr>
            <a:spLocks noGrp="1"/>
          </p:cNvSpPr>
          <p:nvPr>
            <p:ph idx="1"/>
          </p:nvPr>
        </p:nvSpPr>
        <p:spPr>
          <a:xfrm>
            <a:off x="457200" y="2492896"/>
            <a:ext cx="8229600" cy="3633267"/>
          </a:xfrm>
        </p:spPr>
        <p:txBody>
          <a:bodyPr>
            <a:normAutofit/>
          </a:bodyPr>
          <a:lstStyle/>
          <a:p>
            <a:r>
              <a:rPr lang="pl-PL" sz="2800" dirty="0"/>
              <a:t>Zapraszam do pytań i konsultacji indywidualnych</a:t>
            </a:r>
          </a:p>
          <a:p>
            <a:endParaRPr lang="pl-PL" sz="2800" dirty="0"/>
          </a:p>
          <a:p>
            <a:pPr algn="r">
              <a:buNone/>
              <a:defRPr/>
            </a:pPr>
            <a:r>
              <a:rPr lang="pl-PL" sz="1800" dirty="0">
                <a:solidFill>
                  <a:srgbClr val="800000"/>
                </a:solidFill>
                <a:latin typeface="Arial" charset="0"/>
                <a:cs typeface="Arial" charset="0"/>
              </a:rPr>
              <a:t>dr Artur Bartoszewicz</a:t>
            </a:r>
            <a:br>
              <a:rPr lang="pl-PL" sz="1800" dirty="0">
                <a:solidFill>
                  <a:srgbClr val="800000"/>
                </a:solidFill>
                <a:latin typeface="Arial" charset="0"/>
                <a:cs typeface="Arial" charset="0"/>
              </a:rPr>
            </a:br>
            <a:r>
              <a:rPr lang="pl-PL" sz="1800" dirty="0">
                <a:solidFill>
                  <a:srgbClr val="800000"/>
                </a:solidFill>
                <a:latin typeface="Arial" charset="0"/>
                <a:cs typeface="Arial" charset="0"/>
              </a:rPr>
              <a:t> 0-602-288-576</a:t>
            </a:r>
            <a:br>
              <a:rPr lang="pl-PL" sz="1800" dirty="0">
                <a:solidFill>
                  <a:srgbClr val="800000"/>
                </a:solidFill>
                <a:latin typeface="Arial" charset="0"/>
                <a:cs typeface="Arial" charset="0"/>
              </a:rPr>
            </a:br>
            <a:r>
              <a:rPr lang="pl-PL" sz="1800" dirty="0">
                <a:solidFill>
                  <a:srgbClr val="800000"/>
                </a:solidFill>
                <a:latin typeface="Arial" charset="0"/>
                <a:cs typeface="Arial" charset="0"/>
              </a:rPr>
              <a:t>artbar@hot.pl</a:t>
            </a:r>
            <a:br>
              <a:rPr lang="pl-PL" sz="1800" dirty="0">
                <a:solidFill>
                  <a:srgbClr val="800000"/>
                </a:solidFill>
                <a:latin typeface="Arial" charset="0"/>
                <a:cs typeface="Arial" charset="0"/>
              </a:rPr>
            </a:br>
            <a:r>
              <a:rPr lang="pl-PL" sz="1800" dirty="0">
                <a:solidFill>
                  <a:srgbClr val="800000"/>
                </a:solidFill>
                <a:latin typeface="Arial" charset="0"/>
                <a:cs typeface="Arial" charset="0"/>
              </a:rPr>
              <a:t>www.facebook.com/artur.bartoszewicz.12</a:t>
            </a:r>
            <a:br>
              <a:rPr lang="pl-PL" sz="1800" dirty="0">
                <a:solidFill>
                  <a:srgbClr val="800000"/>
                </a:solidFill>
                <a:latin typeface="Arial" charset="0"/>
                <a:cs typeface="Arial" charset="0"/>
              </a:rPr>
            </a:br>
            <a:r>
              <a:rPr lang="pl-PL" sz="1800" dirty="0">
                <a:solidFill>
                  <a:srgbClr val="800000"/>
                </a:solidFill>
                <a:latin typeface="Arial" charset="0"/>
                <a:cs typeface="Arial" charset="0"/>
              </a:rPr>
              <a:t>www.linkedin.com/pub/artur-bartoszewicz/27/4a1/686</a:t>
            </a:r>
          </a:p>
        </p:txBody>
      </p:sp>
    </p:spTree>
    <p:extLst>
      <p:ext uri="{BB962C8B-B14F-4D97-AF65-F5344CB8AC3E}">
        <p14:creationId xmlns:p14="http://schemas.microsoft.com/office/powerpoint/2010/main" val="12709802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E6D2B4C-23F0-42FE-B492-34425E1292FB}"/>
              </a:ext>
            </a:extLst>
          </p:cNvPr>
          <p:cNvSpPr>
            <a:spLocks noGrp="1"/>
          </p:cNvSpPr>
          <p:nvPr>
            <p:ph type="title"/>
          </p:nvPr>
        </p:nvSpPr>
        <p:spPr/>
        <p:txBody>
          <a:bodyPr>
            <a:normAutofit/>
          </a:bodyPr>
          <a:lstStyle/>
          <a:p>
            <a:pPr marL="484188"/>
            <a:r>
              <a:rPr lang="pl-PL" altLang="pl-PL" sz="2800" b="1" dirty="0">
                <a:solidFill>
                  <a:srgbClr val="FFC000"/>
                </a:solidFill>
                <a:latin typeface="Century Gothic" panose="020B0502020202020204" pitchFamily="34" charset="0"/>
                <a:ea typeface="+mn-ea"/>
                <a:cs typeface="Arial" pitchFamily="34" charset="0"/>
              </a:rPr>
              <a:t>Diagnoza</a:t>
            </a:r>
          </a:p>
        </p:txBody>
      </p:sp>
      <p:sp>
        <p:nvSpPr>
          <p:cNvPr id="41987" name="Rectangle 3">
            <a:extLst>
              <a:ext uri="{FF2B5EF4-FFF2-40B4-BE49-F238E27FC236}">
                <a16:creationId xmlns:a16="http://schemas.microsoft.com/office/drawing/2014/main" id="{BCE8B974-7C90-4AEB-8796-157636DD0BF9}"/>
              </a:ext>
            </a:extLst>
          </p:cNvPr>
          <p:cNvSpPr>
            <a:spLocks noGrp="1"/>
          </p:cNvSpPr>
          <p:nvPr>
            <p:ph idx="1"/>
          </p:nvPr>
        </p:nvSpPr>
        <p:spPr/>
        <p:txBody>
          <a:bodyPr/>
          <a:lstStyle/>
          <a:p>
            <a:pPr algn="just" eaLnBrk="1" hangingPunct="1">
              <a:lnSpc>
                <a:spcPct val="150000"/>
              </a:lnSpc>
            </a:pPr>
            <a:r>
              <a:rPr lang="pl-PL" altLang="pl-PL"/>
              <a:t>Analiza SWOT</a:t>
            </a:r>
          </a:p>
          <a:p>
            <a:pPr algn="just" eaLnBrk="1" hangingPunct="1">
              <a:lnSpc>
                <a:spcPct val="150000"/>
              </a:lnSpc>
            </a:pPr>
            <a:r>
              <a:rPr lang="pl-PL" altLang="pl-PL"/>
              <a:t>Analiza Problemów</a:t>
            </a:r>
          </a:p>
          <a:p>
            <a:pPr algn="just" eaLnBrk="1" hangingPunct="1">
              <a:lnSpc>
                <a:spcPct val="150000"/>
              </a:lnSpc>
            </a:pPr>
            <a:r>
              <a:rPr lang="pl-PL" altLang="pl-PL"/>
              <a:t>Analiza celów</a:t>
            </a:r>
          </a:p>
          <a:p>
            <a:pPr algn="just" eaLnBrk="1" hangingPunct="1">
              <a:lnSpc>
                <a:spcPct val="150000"/>
              </a:lnSpc>
            </a:pPr>
            <a:r>
              <a:rPr lang="pl-PL" altLang="pl-PL"/>
              <a:t>Analiza strategii</a:t>
            </a:r>
          </a:p>
        </p:txBody>
      </p:sp>
      <p:sp>
        <p:nvSpPr>
          <p:cNvPr id="41988" name="Symbol zastępczy numeru slajdu 3">
            <a:extLst>
              <a:ext uri="{FF2B5EF4-FFF2-40B4-BE49-F238E27FC236}">
                <a16:creationId xmlns:a16="http://schemas.microsoft.com/office/drawing/2014/main" id="{059C9415-A0F1-4D48-A170-3C53AB0698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446EE3-81A7-4D32-BBFA-B0325EFC8261}" type="slidenum">
              <a:rPr lang="pl-PL" altLang="pl-PL" sz="1200" smtClean="0">
                <a:solidFill>
                  <a:srgbClr val="898989"/>
                </a:solidFill>
                <a:latin typeface="Arial" panose="020B0604020202020204" pitchFamily="34" charset="0"/>
              </a:rPr>
              <a:pPr>
                <a:spcBef>
                  <a:spcPct val="0"/>
                </a:spcBef>
                <a:buFontTx/>
                <a:buNone/>
              </a:pPr>
              <a:t>16</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90D51F-2680-426A-BD89-13E71E1207CA}"/>
              </a:ext>
            </a:extLst>
          </p:cNvPr>
          <p:cNvSpPr>
            <a:spLocks noGrp="1"/>
          </p:cNvSpPr>
          <p:nvPr>
            <p:ph type="title"/>
          </p:nvPr>
        </p:nvSpPr>
        <p:spPr/>
        <p:txBody>
          <a:bodyPr rtlCol="0">
            <a:normAutofit/>
          </a:bodyPr>
          <a:lstStyle/>
          <a:p>
            <a:pPr marL="484188" fontAlgn="auto">
              <a:spcAft>
                <a:spcPts val="0"/>
              </a:spcAft>
              <a:defRPr/>
            </a:pPr>
            <a:r>
              <a:rPr lang="pl-PL" sz="2800" b="1" dirty="0">
                <a:solidFill>
                  <a:srgbClr val="FFC000"/>
                </a:solidFill>
                <a:latin typeface="Century Gothic" panose="020B0502020202020204" pitchFamily="34" charset="0"/>
                <a:ea typeface="+mn-ea"/>
                <a:cs typeface="Arial" pitchFamily="34" charset="0"/>
              </a:rPr>
              <a:t>Analiza stanu wyjściowego - pytania pomocnicze</a:t>
            </a:r>
          </a:p>
        </p:txBody>
      </p:sp>
      <p:sp>
        <p:nvSpPr>
          <p:cNvPr id="43011" name="Rectangle 3">
            <a:extLst>
              <a:ext uri="{FF2B5EF4-FFF2-40B4-BE49-F238E27FC236}">
                <a16:creationId xmlns:a16="http://schemas.microsoft.com/office/drawing/2014/main" id="{66FC2C46-3C40-442E-A850-76DB116EDE97}"/>
              </a:ext>
            </a:extLst>
          </p:cNvPr>
          <p:cNvSpPr>
            <a:spLocks noGrp="1"/>
          </p:cNvSpPr>
          <p:nvPr>
            <p:ph idx="1"/>
          </p:nvPr>
        </p:nvSpPr>
        <p:spPr/>
        <p:txBody>
          <a:bodyPr/>
          <a:lstStyle/>
          <a:p>
            <a:pPr eaLnBrk="1" hangingPunct="1">
              <a:buFont typeface="Arial" panose="020B0604020202020204" pitchFamily="34" charset="0"/>
              <a:buNone/>
            </a:pPr>
            <a:r>
              <a:rPr lang="pl-PL" altLang="pl-PL"/>
              <a:t>Przykładowy zakres analizy:</a:t>
            </a:r>
          </a:p>
          <a:p>
            <a:pPr eaLnBrk="1" hangingPunct="1"/>
            <a:r>
              <a:rPr lang="pl-PL" altLang="pl-PL" sz="2600" i="1"/>
              <a:t>Jaka jest charakterystyka społ. – gosp. danego obszaru?</a:t>
            </a:r>
          </a:p>
          <a:p>
            <a:pPr eaLnBrk="1" hangingPunct="1"/>
            <a:r>
              <a:rPr lang="pl-PL" altLang="pl-PL" sz="2600" i="1"/>
              <a:t>Czym się wyróżnia, odróżnia od innych terenów? </a:t>
            </a:r>
          </a:p>
          <a:p>
            <a:pPr eaLnBrk="1" hangingPunct="1"/>
            <a:r>
              <a:rPr lang="pl-PL" altLang="pl-PL" sz="2600" i="1"/>
              <a:t>Na czym polega jego specyfika?</a:t>
            </a:r>
          </a:p>
          <a:p>
            <a:pPr eaLnBrk="1" hangingPunct="1"/>
            <a:r>
              <a:rPr lang="pl-PL" altLang="pl-PL" sz="2600" i="1"/>
              <a:t>Jakie są aspiracje i deklarowane potrzeby lokalnej społeczności?</a:t>
            </a:r>
          </a:p>
          <a:p>
            <a:pPr eaLnBrk="1" hangingPunct="1"/>
            <a:r>
              <a:rPr lang="pl-PL" altLang="pl-PL" sz="2600" i="1"/>
              <a:t>Jakie są obiektywne uwarunkowania rozwoju?</a:t>
            </a:r>
          </a:p>
          <a:p>
            <a:pPr eaLnBrk="1" hangingPunct="1"/>
            <a:endParaRPr lang="pl-PL" altLang="pl-PL" sz="2600" i="1"/>
          </a:p>
        </p:txBody>
      </p:sp>
      <p:sp>
        <p:nvSpPr>
          <p:cNvPr id="43012" name="Symbol zastępczy numeru slajdu 3">
            <a:extLst>
              <a:ext uri="{FF2B5EF4-FFF2-40B4-BE49-F238E27FC236}">
                <a16:creationId xmlns:a16="http://schemas.microsoft.com/office/drawing/2014/main" id="{BCD65B08-6D29-46D6-9239-4FB09A3BB2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F8714C-2435-47A8-8573-439C56C5F569}" type="slidenum">
              <a:rPr lang="pl-PL" altLang="pl-PL" sz="1200" smtClean="0">
                <a:solidFill>
                  <a:srgbClr val="898989"/>
                </a:solidFill>
                <a:latin typeface="Arial" panose="020B0604020202020204" pitchFamily="34" charset="0"/>
              </a:rPr>
              <a:pPr>
                <a:spcBef>
                  <a:spcPct val="0"/>
                </a:spcBef>
                <a:buFontTx/>
                <a:buNone/>
              </a:pPr>
              <a:t>17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0914" name="Object 2">
            <a:extLst>
              <a:ext uri="{FF2B5EF4-FFF2-40B4-BE49-F238E27FC236}">
                <a16:creationId xmlns:a16="http://schemas.microsoft.com/office/drawing/2014/main" id="{B109D1DD-B4CE-4DC5-AAEF-6290D0657077}"/>
              </a:ext>
            </a:extLst>
          </p:cNvPr>
          <p:cNvGraphicFramePr>
            <a:graphicFrameLocks noGrp="1" noChangeAspect="1"/>
          </p:cNvGraphicFramePr>
          <p:nvPr>
            <p:ph idx="1"/>
            <p:extLst>
              <p:ext uri="{D42A27DB-BD31-4B8C-83A1-F6EECF244321}">
                <p14:modId xmlns:p14="http://schemas.microsoft.com/office/powerpoint/2010/main" val="2840023991"/>
              </p:ext>
            </p:extLst>
          </p:nvPr>
        </p:nvGraphicFramePr>
        <p:xfrm>
          <a:off x="539552" y="980728"/>
          <a:ext cx="8329613" cy="4751387"/>
        </p:xfrm>
        <a:graphic>
          <a:graphicData uri="http://schemas.openxmlformats.org/presentationml/2006/ole">
            <mc:AlternateContent xmlns:mc="http://schemas.openxmlformats.org/markup-compatibility/2006">
              <mc:Choice xmlns:v="urn:schemas-microsoft-com:vml" Requires="v">
                <p:oleObj spid="_x0000_s6152" name="Document" r:id="rId3" imgW="8627350" imgH="4921829" progId="Word.Document.8">
                  <p:embed/>
                </p:oleObj>
              </mc:Choice>
              <mc:Fallback>
                <p:oleObj name="Document" r:id="rId3" imgW="8627350" imgH="4921829" progId="Word.Document.8">
                  <p:embed/>
                  <p:pic>
                    <p:nvPicPr>
                      <p:cNvPr id="550914" name="Object 2">
                        <a:extLst>
                          <a:ext uri="{FF2B5EF4-FFF2-40B4-BE49-F238E27FC236}">
                            <a16:creationId xmlns:a16="http://schemas.microsoft.com/office/drawing/2014/main" id="{B109D1DD-B4CE-4DC5-AAEF-6290D0657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8329613"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Symbol zastępczy numeru slajdu 2">
            <a:extLst>
              <a:ext uri="{FF2B5EF4-FFF2-40B4-BE49-F238E27FC236}">
                <a16:creationId xmlns:a16="http://schemas.microsoft.com/office/drawing/2014/main" id="{8FFC8275-A713-46FF-B162-DA7275680E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CEB21B-927B-43E4-9CF7-8FC0E29B3295}" type="slidenum">
              <a:rPr lang="pl-PL" altLang="pl-PL" sz="1200" smtClean="0">
                <a:solidFill>
                  <a:srgbClr val="898989"/>
                </a:solidFill>
                <a:latin typeface="Arial" panose="020B0604020202020204" pitchFamily="34" charset="0"/>
              </a:rPr>
              <a:pPr>
                <a:spcBef>
                  <a:spcPct val="0"/>
                </a:spcBef>
                <a:buFontTx/>
                <a:buNone/>
              </a:pPr>
              <a:t>18</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0914"/>
                                        </p:tgtEl>
                                        <p:attrNameLst>
                                          <p:attrName>style.visibility</p:attrName>
                                        </p:attrNameLst>
                                      </p:cBhvr>
                                      <p:to>
                                        <p:strVal val="visible"/>
                                      </p:to>
                                    </p:set>
                                    <p:animEffect transition="in" filter="dissolve">
                                      <p:cBhvr>
                                        <p:cTn id="7" dur="500"/>
                                        <p:tgtEl>
                                          <p:spTgt spid="550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1938" name="Object 2">
            <a:extLst>
              <a:ext uri="{FF2B5EF4-FFF2-40B4-BE49-F238E27FC236}">
                <a16:creationId xmlns:a16="http://schemas.microsoft.com/office/drawing/2014/main" id="{D5210F57-8AD7-4B73-9C09-013D8D90CF96}"/>
              </a:ext>
            </a:extLst>
          </p:cNvPr>
          <p:cNvGraphicFramePr>
            <a:graphicFrameLocks noGrp="1" noChangeAspect="1"/>
          </p:cNvGraphicFramePr>
          <p:nvPr>
            <p:ph idx="1"/>
          </p:nvPr>
        </p:nvGraphicFramePr>
        <p:xfrm>
          <a:off x="455613" y="684213"/>
          <a:ext cx="8188325" cy="5589587"/>
        </p:xfrm>
        <a:graphic>
          <a:graphicData uri="http://schemas.openxmlformats.org/presentationml/2006/ole">
            <mc:AlternateContent xmlns:mc="http://schemas.openxmlformats.org/markup-compatibility/2006">
              <mc:Choice xmlns:v="urn:schemas-microsoft-com:vml" Requires="v">
                <p:oleObj spid="_x0000_s7175" name="Document" r:id="rId3" imgW="8334412" imgH="5689662" progId="Word.Document.8">
                  <p:embed/>
                </p:oleObj>
              </mc:Choice>
              <mc:Fallback>
                <p:oleObj name="Document" r:id="rId3" imgW="8334412" imgH="5689662" progId="Word.Document.8">
                  <p:embed/>
                  <p:pic>
                    <p:nvPicPr>
                      <p:cNvPr id="551938" name="Object 2">
                        <a:extLst>
                          <a:ext uri="{FF2B5EF4-FFF2-40B4-BE49-F238E27FC236}">
                            <a16:creationId xmlns:a16="http://schemas.microsoft.com/office/drawing/2014/main" id="{D5210F57-8AD7-4B73-9C09-013D8D90C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684213"/>
                        <a:ext cx="8188325" cy="558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3" name="Symbol zastępczy numeru slajdu 2">
            <a:extLst>
              <a:ext uri="{FF2B5EF4-FFF2-40B4-BE49-F238E27FC236}">
                <a16:creationId xmlns:a16="http://schemas.microsoft.com/office/drawing/2014/main" id="{C3C73150-4677-43C7-9432-28C51AE431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5CF159-4F0D-41D2-9AB9-09F98C29A5CC}" type="slidenum">
              <a:rPr lang="pl-PL" altLang="pl-PL" sz="1200" smtClean="0">
                <a:solidFill>
                  <a:srgbClr val="898989"/>
                </a:solidFill>
                <a:latin typeface="Arial" panose="020B0604020202020204" pitchFamily="34" charset="0"/>
              </a:rPr>
              <a:pPr>
                <a:spcBef>
                  <a:spcPct val="0"/>
                </a:spcBef>
                <a:buFontTx/>
                <a:buNone/>
              </a:pPr>
              <a:t>19</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1938"/>
                                        </p:tgtEl>
                                        <p:attrNameLst>
                                          <p:attrName>style.visibility</p:attrName>
                                        </p:attrNameLst>
                                      </p:cBhvr>
                                      <p:to>
                                        <p:strVal val="visible"/>
                                      </p:to>
                                    </p:set>
                                    <p:animEffect transition="in" filter="dissolve">
                                      <p:cBhvr>
                                        <p:cTn id="7" dur="500"/>
                                        <p:tgtEl>
                                          <p:spTgt spid="551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328" y="178598"/>
            <a:ext cx="1748857" cy="1536642"/>
          </a:xfrm>
          <a:prstGeom prst="rect">
            <a:avLst/>
          </a:prstGeom>
        </p:spPr>
      </p:pic>
      <p:sp>
        <p:nvSpPr>
          <p:cNvPr id="6" name="Prostokąt 5"/>
          <p:cNvSpPr/>
          <p:nvPr/>
        </p:nvSpPr>
        <p:spPr>
          <a:xfrm>
            <a:off x="2309571" y="476672"/>
            <a:ext cx="5060219" cy="523220"/>
          </a:xfrm>
          <a:prstGeom prst="rect">
            <a:avLst/>
          </a:prstGeom>
        </p:spPr>
        <p:txBody>
          <a:bodyPr wrap="square">
            <a:spAutoFit/>
          </a:bodyPr>
          <a:lstStyle/>
          <a:p>
            <a:r>
              <a:rPr lang="pl-PL" sz="2800" b="1" dirty="0">
                <a:solidFill>
                  <a:srgbClr val="FFC000"/>
                </a:solidFill>
                <a:latin typeface="Century Gothic" panose="020B0502020202020204" pitchFamily="34" charset="0"/>
                <a:cs typeface="Arial" pitchFamily="34" charset="0"/>
              </a:rPr>
              <a:t>Zakres szkolenia</a:t>
            </a:r>
            <a:endParaRPr lang="pl-PL" sz="2800" dirty="0">
              <a:latin typeface="Century Gothic" panose="020B0502020202020204" pitchFamily="34" charset="0"/>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28" y="5301208"/>
            <a:ext cx="7380312" cy="1476062"/>
          </a:xfrm>
          <a:prstGeom prst="rect">
            <a:avLst/>
          </a:prstGeom>
        </p:spPr>
      </p:pic>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40" y="5684265"/>
            <a:ext cx="6048000" cy="697063"/>
          </a:xfrm>
          <a:prstGeom prst="rect">
            <a:avLst/>
          </a:prstGeom>
        </p:spPr>
      </p:pic>
      <p:sp>
        <p:nvSpPr>
          <p:cNvPr id="7" name="Symbol zastępczy zawartości 6">
            <a:extLst>
              <a:ext uri="{FF2B5EF4-FFF2-40B4-BE49-F238E27FC236}">
                <a16:creationId xmlns:a16="http://schemas.microsoft.com/office/drawing/2014/main" id="{7A19BCBA-6CBC-4854-8679-F51B99B2FFF8}"/>
              </a:ext>
            </a:extLst>
          </p:cNvPr>
          <p:cNvSpPr>
            <a:spLocks noGrp="1"/>
          </p:cNvSpPr>
          <p:nvPr>
            <p:ph idx="1"/>
          </p:nvPr>
        </p:nvSpPr>
        <p:spPr>
          <a:xfrm>
            <a:off x="457200" y="1715240"/>
            <a:ext cx="8229600" cy="3969025"/>
          </a:xfrm>
        </p:spPr>
        <p:txBody>
          <a:bodyPr>
            <a:normAutofit lnSpcReduction="10000"/>
          </a:bodyPr>
          <a:lstStyle/>
          <a:p>
            <a:pPr marL="0" indent="0" algn="just">
              <a:buNone/>
            </a:pPr>
            <a:r>
              <a:rPr lang="pl-PL" sz="2000" dirty="0"/>
              <a:t>Omówienie zasad przygotowania analizy ekonomicznej i finansowej:</a:t>
            </a:r>
          </a:p>
          <a:p>
            <a:pPr lvl="0" algn="just"/>
            <a:r>
              <a:rPr lang="pl-PL" sz="2000" dirty="0"/>
              <a:t>przedstawienie podstawowej struktury studium wykonalności i omówienie kluczowych punktów;</a:t>
            </a:r>
          </a:p>
          <a:p>
            <a:pPr lvl="0" algn="just"/>
            <a:r>
              <a:rPr lang="pl-PL" sz="2000" dirty="0"/>
              <a:t>analiza otoczenia społeczno-gospodarczego wraz z uwzględnieniem dokumentów strategicznych;</a:t>
            </a:r>
          </a:p>
          <a:p>
            <a:pPr lvl="0" algn="just"/>
            <a:r>
              <a:rPr lang="pl-PL" sz="2000" dirty="0"/>
              <a:t>analiza finansowa (w tym:  nakłady inwestycyjne, kalkulacja kosztów operacyjnych, rachunek zysków i strat, określenie luki w finansowaniu, źródła finasowania, rentowność przedsięwzięcia);</a:t>
            </a:r>
          </a:p>
          <a:p>
            <a:pPr lvl="0" algn="just"/>
            <a:r>
              <a:rPr lang="pl-PL" sz="2000" dirty="0"/>
              <a:t>analiza ekonomiczna (w tym: obliczenie wskaźnika efektywności kosztowej);</a:t>
            </a:r>
          </a:p>
          <a:p>
            <a:pPr lvl="0" algn="just"/>
            <a:r>
              <a:rPr lang="pl-PL" sz="2000" dirty="0"/>
              <a:t>metody i techniki weryfikacji studium wykonalności (w tym: omówienie najczęściej popełnianych błędów w studium wykonalności).</a:t>
            </a:r>
          </a:p>
          <a:p>
            <a:pPr algn="just"/>
            <a:endParaRPr lang="pl-PL" sz="2000" dirty="0"/>
          </a:p>
        </p:txBody>
      </p:sp>
    </p:spTree>
    <p:extLst>
      <p:ext uri="{BB962C8B-B14F-4D97-AF65-F5344CB8AC3E}">
        <p14:creationId xmlns:p14="http://schemas.microsoft.com/office/powerpoint/2010/main" val="1564145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62" name="Object 2">
            <a:extLst>
              <a:ext uri="{FF2B5EF4-FFF2-40B4-BE49-F238E27FC236}">
                <a16:creationId xmlns:a16="http://schemas.microsoft.com/office/drawing/2014/main" id="{2A868D71-AEE3-409E-A047-4F63C7BDBD6B}"/>
              </a:ext>
            </a:extLst>
          </p:cNvPr>
          <p:cNvGraphicFramePr>
            <a:graphicFrameLocks noGrp="1" noChangeAspect="1"/>
          </p:cNvGraphicFramePr>
          <p:nvPr>
            <p:ph idx="1"/>
          </p:nvPr>
        </p:nvGraphicFramePr>
        <p:xfrm>
          <a:off x="346075" y="692150"/>
          <a:ext cx="8623300" cy="5592763"/>
        </p:xfrm>
        <a:graphic>
          <a:graphicData uri="http://schemas.openxmlformats.org/presentationml/2006/ole">
            <mc:AlternateContent xmlns:mc="http://schemas.openxmlformats.org/markup-compatibility/2006">
              <mc:Choice xmlns:v="urn:schemas-microsoft-com:vml" Requires="v">
                <p:oleObj spid="_x0000_s8199" name="Document" r:id="rId3" imgW="10137964" imgH="6575152" progId="Word.Document.8">
                  <p:embed/>
                </p:oleObj>
              </mc:Choice>
              <mc:Fallback>
                <p:oleObj name="Document" r:id="rId3" imgW="10137964" imgH="6575152" progId="Word.Document.8">
                  <p:embed/>
                  <p:pic>
                    <p:nvPicPr>
                      <p:cNvPr id="552962" name="Object 2">
                        <a:extLst>
                          <a:ext uri="{FF2B5EF4-FFF2-40B4-BE49-F238E27FC236}">
                            <a16:creationId xmlns:a16="http://schemas.microsoft.com/office/drawing/2014/main" id="{2A868D71-AEE3-409E-A047-4F63C7BDB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5" y="692150"/>
                        <a:ext cx="86233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7" name="Symbol zastępczy numeru slajdu 2">
            <a:extLst>
              <a:ext uri="{FF2B5EF4-FFF2-40B4-BE49-F238E27FC236}">
                <a16:creationId xmlns:a16="http://schemas.microsoft.com/office/drawing/2014/main" id="{11DFD387-E9C5-4F3C-8000-D368D74577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62A351-5DDF-4A34-97F5-D061E78E0C0B}" type="slidenum">
              <a:rPr lang="pl-PL" altLang="pl-PL" sz="1200" smtClean="0">
                <a:solidFill>
                  <a:srgbClr val="898989"/>
                </a:solidFill>
                <a:latin typeface="Arial" panose="020B0604020202020204" pitchFamily="34" charset="0"/>
              </a:rPr>
              <a:pPr>
                <a:spcBef>
                  <a:spcPct val="0"/>
                </a:spcBef>
                <a:buFontTx/>
                <a:buNone/>
              </a:pPr>
              <a:t>20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2962"/>
                                        </p:tgtEl>
                                        <p:attrNameLst>
                                          <p:attrName>style.visibility</p:attrName>
                                        </p:attrNameLst>
                                      </p:cBhvr>
                                      <p:to>
                                        <p:strVal val="visible"/>
                                      </p:to>
                                    </p:set>
                                    <p:animEffect transition="in" filter="dissolve">
                                      <p:cBhvr>
                                        <p:cTn id="7" dur="500"/>
                                        <p:tgtEl>
                                          <p:spTgt spid="552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6729E72-F1D4-4165-ABE8-A0D0F18A6469}"/>
              </a:ext>
            </a:extLst>
          </p:cNvPr>
          <p:cNvSpPr>
            <a:spLocks noGrp="1"/>
          </p:cNvSpPr>
          <p:nvPr>
            <p:ph type="title"/>
          </p:nvPr>
        </p:nvSpPr>
        <p:spPr/>
        <p:txBody>
          <a:bodyPr>
            <a:normAutofit/>
          </a:bodyPr>
          <a:lstStyle/>
          <a:p>
            <a:pPr marL="484188">
              <a:defRPr/>
            </a:pPr>
            <a:r>
              <a:rPr lang="pl-PL" altLang="pl-PL" sz="2800" b="1" dirty="0">
                <a:solidFill>
                  <a:srgbClr val="FFC000"/>
                </a:solidFill>
                <a:latin typeface="Century Gothic" panose="020B0502020202020204" pitchFamily="34" charset="0"/>
                <a:ea typeface="+mn-ea"/>
                <a:cs typeface="Arial" pitchFamily="34" charset="0"/>
              </a:rPr>
              <a:t>Analiza problemowa</a:t>
            </a:r>
          </a:p>
        </p:txBody>
      </p:sp>
      <p:sp>
        <p:nvSpPr>
          <p:cNvPr id="50179" name="Rectangle 3">
            <a:extLst>
              <a:ext uri="{FF2B5EF4-FFF2-40B4-BE49-F238E27FC236}">
                <a16:creationId xmlns:a16="http://schemas.microsoft.com/office/drawing/2014/main" id="{2197A9AC-151E-464B-9B9B-82873E867088}"/>
              </a:ext>
            </a:extLst>
          </p:cNvPr>
          <p:cNvSpPr>
            <a:spLocks noGrp="1"/>
          </p:cNvSpPr>
          <p:nvPr>
            <p:ph idx="1"/>
          </p:nvPr>
        </p:nvSpPr>
        <p:spPr/>
        <p:txBody>
          <a:bodyPr rtlCol="0">
            <a:normAutofit lnSpcReduction="10000"/>
          </a:bodyPr>
          <a:lstStyle/>
          <a:p>
            <a:pPr algn="just" eaLnBrk="1" fontAlgn="auto" hangingPunct="1">
              <a:lnSpc>
                <a:spcPct val="150000"/>
              </a:lnSpc>
              <a:spcAft>
                <a:spcPts val="0"/>
              </a:spcAft>
              <a:defRPr/>
            </a:pPr>
            <a:r>
              <a:rPr lang="pl-PL" sz="2400"/>
              <a:t>Zajęcie się spojrzeniem poprzez problemy w kontekście wyników analizy stanu</a:t>
            </a:r>
          </a:p>
          <a:p>
            <a:pPr algn="just" eaLnBrk="1" fontAlgn="auto" hangingPunct="1">
              <a:lnSpc>
                <a:spcPct val="150000"/>
              </a:lnSpc>
              <a:spcAft>
                <a:spcPts val="0"/>
              </a:spcAft>
              <a:defRPr/>
            </a:pPr>
            <a:r>
              <a:rPr lang="pl-PL" sz="2400"/>
              <a:t>Definicja problemu kluczowego</a:t>
            </a:r>
          </a:p>
          <a:p>
            <a:pPr algn="just" eaLnBrk="1" fontAlgn="auto" hangingPunct="1">
              <a:lnSpc>
                <a:spcPct val="150000"/>
              </a:lnSpc>
              <a:spcAft>
                <a:spcPts val="0"/>
              </a:spcAft>
              <a:defRPr/>
            </a:pPr>
            <a:r>
              <a:rPr lang="pl-PL" sz="2400"/>
              <a:t>Prezentacja problemu w kontekście związków przyczynowo – skutkowych</a:t>
            </a:r>
          </a:p>
          <a:p>
            <a:pPr algn="just" eaLnBrk="1" fontAlgn="auto" hangingPunct="1">
              <a:lnSpc>
                <a:spcPct val="150000"/>
              </a:lnSpc>
              <a:spcAft>
                <a:spcPts val="0"/>
              </a:spcAft>
              <a:defRPr/>
            </a:pPr>
            <a:r>
              <a:rPr lang="pl-PL" sz="2400"/>
              <a:t>Definicja problemu – negatywny opis sytuacji wyjściowej (stan) odbiorcy, prawdziwy, faktyczny</a:t>
            </a:r>
          </a:p>
          <a:p>
            <a:pPr algn="just" eaLnBrk="1" fontAlgn="auto" hangingPunct="1">
              <a:lnSpc>
                <a:spcPct val="150000"/>
              </a:lnSpc>
              <a:spcAft>
                <a:spcPts val="0"/>
              </a:spcAft>
              <a:defRPr/>
            </a:pPr>
            <a:r>
              <a:rPr lang="pl-PL" sz="2400"/>
              <a:t>Dane – faktografia i jej źródło</a:t>
            </a:r>
          </a:p>
          <a:p>
            <a:pPr eaLnBrk="1" fontAlgn="auto" hangingPunct="1">
              <a:lnSpc>
                <a:spcPct val="90000"/>
              </a:lnSpc>
              <a:spcAft>
                <a:spcPts val="0"/>
              </a:spcAft>
              <a:defRPr/>
            </a:pPr>
            <a:endParaRPr lang="pl-PL"/>
          </a:p>
        </p:txBody>
      </p:sp>
      <p:sp>
        <p:nvSpPr>
          <p:cNvPr id="48132" name="Symbol zastępczy numeru slajdu 3">
            <a:extLst>
              <a:ext uri="{FF2B5EF4-FFF2-40B4-BE49-F238E27FC236}">
                <a16:creationId xmlns:a16="http://schemas.microsoft.com/office/drawing/2014/main" id="{F424A1B4-A28E-474A-88EC-CDA4333A65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1AF35F-9871-4637-833C-255A74947654}" type="slidenum">
              <a:rPr lang="pl-PL" altLang="pl-PL" sz="1200" smtClean="0">
                <a:solidFill>
                  <a:srgbClr val="898989"/>
                </a:solidFill>
                <a:latin typeface="Arial" panose="020B0604020202020204" pitchFamily="34" charset="0"/>
              </a:rPr>
              <a:pPr>
                <a:spcBef>
                  <a:spcPct val="0"/>
                </a:spcBef>
                <a:buFontTx/>
                <a:buNone/>
              </a:pPr>
              <a:t>21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cestria.org/Portals/1/uploads/HR/iStock_000016461249Small.jpg">
            <a:extLst>
              <a:ext uri="{FF2B5EF4-FFF2-40B4-BE49-F238E27FC236}">
                <a16:creationId xmlns:a16="http://schemas.microsoft.com/office/drawing/2014/main" id="{FA42D675-1C31-410C-8089-C22B5F457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17963"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a:extLst>
              <a:ext uri="{FF2B5EF4-FFF2-40B4-BE49-F238E27FC236}">
                <a16:creationId xmlns:a16="http://schemas.microsoft.com/office/drawing/2014/main" id="{9F49E0D8-F58C-4390-8F4C-B048C3DC6BB6}"/>
              </a:ext>
            </a:extLst>
          </p:cNvPr>
          <p:cNvSpPr>
            <a:spLocks noGrp="1" noChangeArrowheads="1"/>
          </p:cNvSpPr>
          <p:nvPr>
            <p:ph type="title"/>
          </p:nvPr>
        </p:nvSpPr>
        <p:spPr>
          <a:xfrm>
            <a:off x="468313" y="882650"/>
            <a:ext cx="8229600" cy="768350"/>
          </a:xfrm>
        </p:spPr>
        <p:txBody>
          <a:bodyPr>
            <a:normAutofit/>
          </a:bodyPr>
          <a:lstStyle/>
          <a:p>
            <a:pPr marL="484188" algn="r">
              <a:defRPr/>
            </a:pPr>
            <a:r>
              <a:rPr lang="pl-PL" altLang="pl-PL" sz="2800" b="1" dirty="0">
                <a:solidFill>
                  <a:srgbClr val="FFC000"/>
                </a:solidFill>
                <a:latin typeface="Century Gothic" panose="020B0502020202020204" pitchFamily="34" charset="0"/>
                <a:ea typeface="+mn-ea"/>
                <a:cs typeface="Arial" pitchFamily="34" charset="0"/>
              </a:rPr>
              <a:t>Problem</a:t>
            </a:r>
          </a:p>
        </p:txBody>
      </p:sp>
      <p:sp>
        <p:nvSpPr>
          <p:cNvPr id="28675" name="Rectangle 3">
            <a:extLst>
              <a:ext uri="{FF2B5EF4-FFF2-40B4-BE49-F238E27FC236}">
                <a16:creationId xmlns:a16="http://schemas.microsoft.com/office/drawing/2014/main" id="{76BD2A20-72D2-455D-BDCD-A73F99D65B4C}"/>
              </a:ext>
            </a:extLst>
          </p:cNvPr>
          <p:cNvSpPr>
            <a:spLocks noGrp="1" noChangeArrowheads="1"/>
          </p:cNvSpPr>
          <p:nvPr>
            <p:ph idx="1"/>
          </p:nvPr>
        </p:nvSpPr>
        <p:spPr>
          <a:xfrm>
            <a:off x="3492500" y="1785938"/>
            <a:ext cx="5183188" cy="4090987"/>
          </a:xfrm>
        </p:spPr>
        <p:txBody>
          <a:bodyPr rtlCol="0">
            <a:noAutofit/>
          </a:bodyPr>
          <a:lstStyle/>
          <a:p>
            <a:pPr algn="just" eaLnBrk="1" fontAlgn="auto" hangingPunct="1">
              <a:spcAft>
                <a:spcPts val="0"/>
              </a:spcAft>
              <a:defRPr/>
            </a:pPr>
            <a:r>
              <a:rPr lang="pl-PL" sz="2600" dirty="0">
                <a:latin typeface="Cambria" pitchFamily="18" charset="0"/>
                <a:ea typeface="MS PGothic" pitchFamily="34" charset="-128"/>
                <a:cs typeface="+mj-cs"/>
              </a:rPr>
              <a:t>Opis sytuacji bieżącej, realnie istniejącej</a:t>
            </a:r>
          </a:p>
          <a:p>
            <a:pPr algn="just" eaLnBrk="1" fontAlgn="auto" hangingPunct="1">
              <a:spcAft>
                <a:spcPts val="0"/>
              </a:spcAft>
              <a:defRPr/>
            </a:pPr>
            <a:endParaRPr lang="pl-PL" sz="2600" dirty="0">
              <a:latin typeface="Cambria" pitchFamily="18" charset="0"/>
              <a:ea typeface="MS PGothic" pitchFamily="34" charset="-128"/>
              <a:cs typeface="+mj-cs"/>
            </a:endParaRPr>
          </a:p>
          <a:p>
            <a:pPr eaLnBrk="1" fontAlgn="auto" hangingPunct="1">
              <a:spcAft>
                <a:spcPts val="0"/>
              </a:spcAft>
              <a:defRPr/>
            </a:pPr>
            <a:r>
              <a:rPr lang="pl-PL" sz="2600" dirty="0">
                <a:latin typeface="Cambria" pitchFamily="18" charset="0"/>
                <a:ea typeface="MS PGothic" pitchFamily="34" charset="-128"/>
                <a:cs typeface="+mj-cs"/>
              </a:rPr>
              <a:t>Prawdziwy !</a:t>
            </a:r>
          </a:p>
          <a:p>
            <a:pPr eaLnBrk="1" fontAlgn="auto" hangingPunct="1">
              <a:spcAft>
                <a:spcPts val="0"/>
              </a:spcAft>
              <a:defRPr/>
            </a:pPr>
            <a:r>
              <a:rPr lang="pl-PL" sz="2600" dirty="0">
                <a:latin typeface="Cambria" pitchFamily="18" charset="0"/>
                <a:ea typeface="MS PGothic" pitchFamily="34" charset="-128"/>
                <a:cs typeface="+mj-cs"/>
              </a:rPr>
              <a:t>Negatywny !</a:t>
            </a:r>
          </a:p>
          <a:p>
            <a:pPr eaLnBrk="1" fontAlgn="auto" hangingPunct="1">
              <a:spcAft>
                <a:spcPts val="0"/>
              </a:spcAft>
              <a:defRPr/>
            </a:pPr>
            <a:r>
              <a:rPr lang="pl-PL" sz="2600" dirty="0">
                <a:latin typeface="Cambria" pitchFamily="18" charset="0"/>
                <a:ea typeface="MS PGothic" pitchFamily="34" charset="-128"/>
                <a:cs typeface="+mj-cs"/>
              </a:rPr>
              <a:t>Istotny !</a:t>
            </a:r>
          </a:p>
          <a:p>
            <a:pPr eaLnBrk="1" fontAlgn="auto" hangingPunct="1">
              <a:spcAft>
                <a:spcPts val="0"/>
              </a:spcAft>
              <a:defRPr/>
            </a:pPr>
            <a:endParaRPr lang="pl-PL" sz="2600" dirty="0">
              <a:latin typeface="Cambria" pitchFamily="18" charset="0"/>
              <a:ea typeface="MS PGothic" pitchFamily="34" charset="-128"/>
              <a:cs typeface="+mj-cs"/>
            </a:endParaRPr>
          </a:p>
          <a:p>
            <a:pPr algn="just" eaLnBrk="1" fontAlgn="auto" hangingPunct="1">
              <a:spcAft>
                <a:spcPts val="0"/>
              </a:spcAft>
              <a:defRPr/>
            </a:pPr>
            <a:r>
              <a:rPr lang="pl-PL" sz="2600" dirty="0">
                <a:latin typeface="Cambria" pitchFamily="18" charset="0"/>
                <a:ea typeface="MS PGothic" pitchFamily="34" charset="-128"/>
                <a:cs typeface="+mj-cs"/>
              </a:rPr>
              <a:t>Problem kluczowy - max przyczyn i max skutków</a:t>
            </a:r>
          </a:p>
        </p:txBody>
      </p:sp>
      <p:sp>
        <p:nvSpPr>
          <p:cNvPr id="49157" name="Symbol zastępczy numeru slajdu 3">
            <a:extLst>
              <a:ext uri="{FF2B5EF4-FFF2-40B4-BE49-F238E27FC236}">
                <a16:creationId xmlns:a16="http://schemas.microsoft.com/office/drawing/2014/main" id="{C747915F-AAFE-40B8-B88B-493E997569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F492F-91E0-4DE9-9141-F1D64D0E40A8}" type="slidenum">
              <a:rPr lang="pl-PL" altLang="pl-PL" sz="1200" smtClean="0">
                <a:solidFill>
                  <a:srgbClr val="898989"/>
                </a:solidFill>
                <a:latin typeface="Arial" panose="020B0604020202020204" pitchFamily="34" charset="0"/>
                <a:ea typeface="MS PGothic" panose="020B0600070205080204" pitchFamily="34" charset="-128"/>
              </a:rPr>
              <a:pPr>
                <a:spcBef>
                  <a:spcPct val="0"/>
                </a:spcBef>
                <a:buFontTx/>
                <a:buNone/>
              </a:pPr>
              <a:t>22</a:t>
            </a:fld>
            <a:endParaRPr lang="pl-PL" altLang="pl-PL" sz="1200">
              <a:solidFill>
                <a:srgbClr val="898989"/>
              </a:solidFill>
              <a:latin typeface="Arial" panose="020B0604020202020204" pitchFamily="34" charset="0"/>
              <a:ea typeface="MS PGothic" panose="020B0600070205080204" pitchFamily="34" charset="-128"/>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59AF4F27-6A59-47CA-9B07-0EF0F8050DD0}"/>
              </a:ext>
            </a:extLst>
          </p:cNvPr>
          <p:cNvGraphicFramePr>
            <a:graphicFrameLocks noGrp="1" noChangeAspect="1"/>
          </p:cNvGraphicFramePr>
          <p:nvPr>
            <p:ph idx="1"/>
          </p:nvPr>
        </p:nvGraphicFramePr>
        <p:xfrm>
          <a:off x="971550" y="1627188"/>
          <a:ext cx="3914775" cy="4895850"/>
        </p:xfrm>
        <a:graphic>
          <a:graphicData uri="http://schemas.openxmlformats.org/presentationml/2006/ole">
            <mc:AlternateContent xmlns:mc="http://schemas.openxmlformats.org/markup-compatibility/2006">
              <mc:Choice xmlns:v="urn:schemas-microsoft-com:vml" Requires="v">
                <p:oleObj spid="_x0000_s9224" name="Dokument" r:id="rId3" imgW="6719316" imgH="8403336" progId="Word.Document.8">
                  <p:embed/>
                </p:oleObj>
              </mc:Choice>
              <mc:Fallback>
                <p:oleObj name="Dokument" r:id="rId3" imgW="6719316" imgH="8403336" progId="Word.Document.8">
                  <p:embed/>
                  <p:pic>
                    <p:nvPicPr>
                      <p:cNvPr id="4" name="Object 2">
                        <a:extLst>
                          <a:ext uri="{FF2B5EF4-FFF2-40B4-BE49-F238E27FC236}">
                            <a16:creationId xmlns:a16="http://schemas.microsoft.com/office/drawing/2014/main" id="{59AF4F27-6A59-47CA-9B07-0EF0F8050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627188"/>
                        <a:ext cx="39147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3">
            <a:extLst>
              <a:ext uri="{FF2B5EF4-FFF2-40B4-BE49-F238E27FC236}">
                <a16:creationId xmlns:a16="http://schemas.microsoft.com/office/drawing/2014/main" id="{8D6EA4DC-4AEE-4F96-B2E2-60601FF397A1}"/>
              </a:ext>
            </a:extLst>
          </p:cNvPr>
          <p:cNvSpPr>
            <a:spLocks noChangeArrowheads="1"/>
          </p:cNvSpPr>
          <p:nvPr/>
        </p:nvSpPr>
        <p:spPr bwMode="auto">
          <a:xfrm>
            <a:off x="914400" y="654378"/>
            <a:ext cx="7402513" cy="523220"/>
          </a:xfrm>
          <a:prstGeom prst="rect">
            <a:avLst/>
          </a:prstGeom>
          <a:noFill/>
          <a:ln w="9525">
            <a:noFill/>
            <a:miter lim="800000"/>
            <a:headEnd/>
            <a:tailEnd/>
          </a:ln>
        </p:spPr>
        <p:txBody>
          <a:bodyPr anchor="ctr">
            <a:spAutoFit/>
          </a:bodyPr>
          <a:lstStyle/>
          <a:p>
            <a:pPr marL="484188" algn="ctr" eaLnBrk="1" fontAlgn="auto" hangingPunct="1">
              <a:spcBef>
                <a:spcPts val="0"/>
              </a:spcBef>
              <a:spcAft>
                <a:spcPts val="0"/>
              </a:spcAft>
              <a:defRPr/>
            </a:pPr>
            <a:r>
              <a:rPr lang="pl-PL" sz="2800" b="1" dirty="0">
                <a:solidFill>
                  <a:srgbClr val="FFC000"/>
                </a:solidFill>
                <a:latin typeface="Century Gothic" panose="020B0502020202020204" pitchFamily="34" charset="0"/>
                <a:cs typeface="Arial" pitchFamily="34" charset="0"/>
              </a:rPr>
              <a:t>Budowa Drzewa problemów…</a:t>
            </a:r>
          </a:p>
        </p:txBody>
      </p:sp>
      <p:sp>
        <p:nvSpPr>
          <p:cNvPr id="50180" name="Rectangle 4">
            <a:extLst>
              <a:ext uri="{FF2B5EF4-FFF2-40B4-BE49-F238E27FC236}">
                <a16:creationId xmlns:a16="http://schemas.microsoft.com/office/drawing/2014/main" id="{C159F732-748E-44B7-9856-006153095CD4}"/>
              </a:ext>
            </a:extLst>
          </p:cNvPr>
          <p:cNvSpPr>
            <a:spLocks noChangeArrowheads="1"/>
          </p:cNvSpPr>
          <p:nvPr/>
        </p:nvSpPr>
        <p:spPr bwMode="auto">
          <a:xfrm>
            <a:off x="5003800" y="2519363"/>
            <a:ext cx="38163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a:solidFill>
                  <a:srgbClr val="000066"/>
                </a:solidFill>
              </a:rPr>
              <a:t>Problemy w schemacie wpisano na zasadzie przyczyna-skutek. Poniżej problemu kluczowego, wpisano jego przyczyny. Powyżej, wymieniono skutki Problemu kluczowego. Relacje te sprawdzane są wg schematu:</a:t>
            </a:r>
            <a:br>
              <a:rPr lang="pl-PL" altLang="pl-PL" sz="1800">
                <a:solidFill>
                  <a:srgbClr val="000066"/>
                </a:solidFill>
              </a:rPr>
            </a:br>
            <a:endParaRPr lang="pl-PL" altLang="pl-PL" sz="1800" i="1">
              <a:solidFill>
                <a:srgbClr val="00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00E1BD3-EB99-4BC9-99E5-DE1A24FEFDA6}"/>
              </a:ext>
            </a:extLst>
          </p:cNvPr>
          <p:cNvSpPr>
            <a:spLocks noGrp="1"/>
          </p:cNvSpPr>
          <p:nvPr>
            <p:ph type="title"/>
          </p:nvPr>
        </p:nvSpPr>
        <p:spPr>
          <a:xfrm>
            <a:off x="457200" y="584528"/>
            <a:ext cx="8229600" cy="523220"/>
          </a:xfrm>
          <a:noFill/>
        </p:spPr>
        <p:txBody>
          <a:bodyPr>
            <a:spAutoFit/>
          </a:bodyPr>
          <a:lstStyle/>
          <a:p>
            <a:pPr marL="484188">
              <a:spcBef>
                <a:spcPts val="0"/>
              </a:spcBef>
              <a:defRPr/>
            </a:pPr>
            <a:r>
              <a:rPr lang="pl-PL" altLang="pl-PL" sz="2800" b="1" dirty="0">
                <a:solidFill>
                  <a:srgbClr val="FFC000"/>
                </a:solidFill>
                <a:latin typeface="Century Gothic" panose="020B0502020202020204" pitchFamily="34" charset="0"/>
                <a:ea typeface="+mn-ea"/>
                <a:cs typeface="Arial" pitchFamily="34" charset="0"/>
              </a:rPr>
              <a:t>Analiza celów</a:t>
            </a:r>
          </a:p>
        </p:txBody>
      </p:sp>
      <p:sp>
        <p:nvSpPr>
          <p:cNvPr id="51203" name="Rectangle 3">
            <a:extLst>
              <a:ext uri="{FF2B5EF4-FFF2-40B4-BE49-F238E27FC236}">
                <a16:creationId xmlns:a16="http://schemas.microsoft.com/office/drawing/2014/main" id="{6BA959FB-75BD-4BC2-833D-C354CE048007}"/>
              </a:ext>
            </a:extLst>
          </p:cNvPr>
          <p:cNvSpPr>
            <a:spLocks noGrp="1"/>
          </p:cNvSpPr>
          <p:nvPr>
            <p:ph idx="1"/>
          </p:nvPr>
        </p:nvSpPr>
        <p:spPr/>
        <p:txBody>
          <a:bodyPr/>
          <a:lstStyle/>
          <a:p>
            <a:pPr eaLnBrk="1" hangingPunct="1"/>
            <a:r>
              <a:rPr lang="pl-PL" altLang="pl-PL"/>
              <a:t>Przekształcenie drzewa problemów na drzewo celów</a:t>
            </a:r>
          </a:p>
          <a:p>
            <a:pPr eaLnBrk="1" hangingPunct="1"/>
            <a:r>
              <a:rPr lang="pl-PL" altLang="pl-PL"/>
              <a:t>Definicja celu – oczekiwany, pozytywny, realny, docelowy stan w przyszłości</a:t>
            </a:r>
          </a:p>
          <a:p>
            <a:pPr eaLnBrk="1" hangingPunct="1"/>
            <a:r>
              <a:rPr lang="pl-PL" altLang="pl-PL"/>
              <a:t>Ułożenie logiki interwencji projektu:</a:t>
            </a:r>
          </a:p>
          <a:p>
            <a:pPr lvl="1" eaLnBrk="1" hangingPunct="1"/>
            <a:r>
              <a:rPr lang="pl-PL" altLang="pl-PL"/>
              <a:t>Cel bezpośredni projektu</a:t>
            </a:r>
          </a:p>
          <a:p>
            <a:pPr lvl="1" eaLnBrk="1" hangingPunct="1"/>
            <a:r>
              <a:rPr lang="pl-PL" altLang="pl-PL"/>
              <a:t>Środki do jego osiągnięcia (rezultaty)</a:t>
            </a:r>
          </a:p>
          <a:p>
            <a:pPr lvl="1" eaLnBrk="1" hangingPunct="1"/>
            <a:r>
              <a:rPr lang="pl-PL" altLang="pl-PL"/>
              <a:t>Efekty długofalowe</a:t>
            </a:r>
          </a:p>
          <a:p>
            <a:pPr eaLnBrk="1" hangingPunct="1"/>
            <a:endParaRPr lang="pl-PL" altLang="pl-PL"/>
          </a:p>
        </p:txBody>
      </p:sp>
      <p:sp>
        <p:nvSpPr>
          <p:cNvPr id="51204" name="Symbol zastępczy numeru slajdu 3">
            <a:extLst>
              <a:ext uri="{FF2B5EF4-FFF2-40B4-BE49-F238E27FC236}">
                <a16:creationId xmlns:a16="http://schemas.microsoft.com/office/drawing/2014/main" id="{474EE5C4-BE9C-4692-98B5-DE941D2720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318F7F-D27E-4385-BA24-19CE8944BBED}" type="slidenum">
              <a:rPr lang="pl-PL" altLang="pl-PL" sz="1200" smtClean="0">
                <a:solidFill>
                  <a:srgbClr val="898989"/>
                </a:solidFill>
                <a:latin typeface="Arial" panose="020B0604020202020204" pitchFamily="34" charset="0"/>
              </a:rPr>
              <a:pPr>
                <a:spcBef>
                  <a:spcPct val="0"/>
                </a:spcBef>
                <a:buFontTx/>
                <a:buNone/>
              </a:pPr>
              <a:t>24</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1.bp.blogspot.com/_k_qfXISJXYM/TUx06kKIFII/AAAAAAAAASA/ch-0vXB6Re4/s1600/Puzzle.jpg">
            <a:extLst>
              <a:ext uri="{FF2B5EF4-FFF2-40B4-BE49-F238E27FC236}">
                <a16:creationId xmlns:a16="http://schemas.microsoft.com/office/drawing/2014/main" id="{6698A37F-C116-432E-B25E-F92B7AE4A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21163"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0A450C5D-06D9-4356-ABB6-B5E2B2A1B8FD}"/>
              </a:ext>
            </a:extLst>
          </p:cNvPr>
          <p:cNvSpPr>
            <a:spLocks noGrp="1" noChangeArrowheads="1"/>
          </p:cNvSpPr>
          <p:nvPr>
            <p:ph type="title"/>
          </p:nvPr>
        </p:nvSpPr>
        <p:spPr>
          <a:xfrm>
            <a:off x="827088" y="404813"/>
            <a:ext cx="7675562" cy="768350"/>
          </a:xfrm>
        </p:spPr>
        <p:txBody>
          <a:bodyPr>
            <a:normAutofit/>
          </a:bodyPr>
          <a:lstStyle/>
          <a:p>
            <a:pPr marL="484188" algn="r">
              <a:spcBef>
                <a:spcPts val="0"/>
              </a:spcBef>
              <a:defRPr/>
            </a:pPr>
            <a:r>
              <a:rPr lang="pl-PL" altLang="pl-PL" sz="2800" b="1" dirty="0">
                <a:solidFill>
                  <a:srgbClr val="FFC000"/>
                </a:solidFill>
                <a:latin typeface="Century Gothic" panose="020B0502020202020204" pitchFamily="34" charset="0"/>
                <a:ea typeface="+mn-ea"/>
                <a:cs typeface="Arial" pitchFamily="34" charset="0"/>
              </a:rPr>
              <a:t>Cel</a:t>
            </a:r>
          </a:p>
        </p:txBody>
      </p:sp>
      <p:sp>
        <p:nvSpPr>
          <p:cNvPr id="159748" name="Rectangle 3">
            <a:extLst>
              <a:ext uri="{FF2B5EF4-FFF2-40B4-BE49-F238E27FC236}">
                <a16:creationId xmlns:a16="http://schemas.microsoft.com/office/drawing/2014/main" id="{AA70B4F3-9002-46EE-A141-60A5C3909976}"/>
              </a:ext>
            </a:extLst>
          </p:cNvPr>
          <p:cNvSpPr>
            <a:spLocks noGrp="1" noChangeArrowheads="1"/>
          </p:cNvSpPr>
          <p:nvPr>
            <p:ph idx="1"/>
          </p:nvPr>
        </p:nvSpPr>
        <p:spPr>
          <a:xfrm>
            <a:off x="3779838" y="1125538"/>
            <a:ext cx="5227637" cy="5543550"/>
          </a:xfrm>
        </p:spPr>
        <p:txBody>
          <a:bodyPr rtlCol="0">
            <a:noAutofit/>
          </a:bodyPr>
          <a:lstStyle/>
          <a:p>
            <a:pPr algn="just" eaLnBrk="1" fontAlgn="auto" hangingPunct="1">
              <a:spcAft>
                <a:spcPts val="0"/>
              </a:spcAft>
              <a:buClr>
                <a:srgbClr val="000000"/>
              </a:buClr>
              <a:defRPr/>
            </a:pPr>
            <a:r>
              <a:rPr lang="pl-PL" sz="2600" dirty="0">
                <a:latin typeface="Cambria" pitchFamily="18" charset="0"/>
                <a:ea typeface="MS PGothic" pitchFamily="34" charset="-128"/>
                <a:cs typeface="+mj-cs"/>
              </a:rPr>
              <a:t>Pozytywne wyobrażenie przyszłości, musi być:</a:t>
            </a:r>
          </a:p>
          <a:p>
            <a:pPr algn="just" eaLnBrk="1" fontAlgn="auto" hangingPunct="1">
              <a:spcAft>
                <a:spcPts val="0"/>
              </a:spcAft>
              <a:buClr>
                <a:srgbClr val="000000"/>
              </a:buClr>
              <a:defRPr/>
            </a:pPr>
            <a:r>
              <a:rPr lang="pl-PL" sz="2600" dirty="0">
                <a:latin typeface="Cambria" pitchFamily="18" charset="0"/>
                <a:ea typeface="MS PGothic" pitchFamily="34" charset="-128"/>
                <a:cs typeface="+mj-cs"/>
              </a:rPr>
              <a:t>Osiągalny i pożądany!</a:t>
            </a:r>
          </a:p>
          <a:p>
            <a:pPr algn="just" eaLnBrk="1" fontAlgn="auto" hangingPunct="1">
              <a:spcAft>
                <a:spcPts val="0"/>
              </a:spcAft>
              <a:buClr>
                <a:srgbClr val="000000"/>
              </a:buClr>
              <a:defRPr/>
            </a:pPr>
            <a:r>
              <a:rPr lang="pl-PL" sz="2600" dirty="0">
                <a:latin typeface="Cambria" pitchFamily="18" charset="0"/>
                <a:ea typeface="MS PGothic" pitchFamily="34" charset="-128"/>
                <a:cs typeface="+mj-cs"/>
              </a:rPr>
              <a:t>Mierzalny i określony w czasie!</a:t>
            </a:r>
          </a:p>
          <a:p>
            <a:pPr algn="just" eaLnBrk="1" fontAlgn="auto" hangingPunct="1">
              <a:spcAft>
                <a:spcPts val="0"/>
              </a:spcAft>
              <a:buClr>
                <a:srgbClr val="000000"/>
              </a:buClr>
              <a:defRPr/>
            </a:pPr>
            <a:r>
              <a:rPr lang="pl-PL" sz="2600" dirty="0">
                <a:latin typeface="Cambria" pitchFamily="18" charset="0"/>
                <a:ea typeface="MS PGothic" pitchFamily="34" charset="-128"/>
                <a:cs typeface="+mj-cs"/>
              </a:rPr>
              <a:t>Cel powinien wynikać z problemów i być na nie odpowiedzią, tzn. przyczyniać się do ich rozwiązywania!</a:t>
            </a:r>
          </a:p>
          <a:p>
            <a:pPr algn="just" eaLnBrk="1" fontAlgn="auto" hangingPunct="1">
              <a:spcAft>
                <a:spcPts val="0"/>
              </a:spcAft>
              <a:buClr>
                <a:srgbClr val="000000"/>
              </a:buClr>
              <a:defRPr/>
            </a:pPr>
            <a:endParaRPr lang="pl-PL" sz="2600" dirty="0">
              <a:latin typeface="Cambria" pitchFamily="18" charset="0"/>
              <a:ea typeface="MS PGothic" pitchFamily="34" charset="-128"/>
              <a:cs typeface="+mj-cs"/>
            </a:endParaRPr>
          </a:p>
          <a:p>
            <a:pPr algn="ctr" eaLnBrk="1" fontAlgn="auto" hangingPunct="1">
              <a:spcAft>
                <a:spcPts val="0"/>
              </a:spcAft>
              <a:buClr>
                <a:srgbClr val="000000"/>
              </a:buClr>
              <a:defRPr/>
            </a:pPr>
            <a:r>
              <a:rPr lang="pl-PL" sz="2600" dirty="0">
                <a:latin typeface="Cambria" pitchFamily="18" charset="0"/>
                <a:ea typeface="MS PGothic" pitchFamily="34" charset="-128"/>
                <a:cs typeface="+mj-cs"/>
              </a:rPr>
              <a:t>Cel </a:t>
            </a:r>
            <a:r>
              <a:rPr lang="pl-PL" sz="2600" dirty="0">
                <a:latin typeface="Cambria" pitchFamily="18" charset="0"/>
                <a:ea typeface="MS PGothic" pitchFamily="34" charset="-128"/>
                <a:cs typeface="+mj-cs"/>
                <a:sym typeface="Symbol" pitchFamily="18" charset="2"/>
              </a:rPr>
              <a:t> </a:t>
            </a:r>
            <a:r>
              <a:rPr lang="pl-PL" sz="2600" dirty="0">
                <a:latin typeface="Cambria" pitchFamily="18" charset="0"/>
                <a:ea typeface="MS PGothic" pitchFamily="34" charset="-128"/>
                <a:cs typeface="+mj-cs"/>
              </a:rPr>
              <a:t>Środek</a:t>
            </a:r>
          </a:p>
        </p:txBody>
      </p:sp>
      <p:sp>
        <p:nvSpPr>
          <p:cNvPr id="52229" name="Symbol zastępczy numeru slajdu 3">
            <a:extLst>
              <a:ext uri="{FF2B5EF4-FFF2-40B4-BE49-F238E27FC236}">
                <a16:creationId xmlns:a16="http://schemas.microsoft.com/office/drawing/2014/main" id="{95B217FB-69F0-428F-971E-AC1C0B9A61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5DCC28-45D0-495E-A65F-C8DEC1796EFB}" type="slidenum">
              <a:rPr lang="pl-PL" altLang="pl-PL" sz="1200" smtClean="0">
                <a:solidFill>
                  <a:srgbClr val="898989"/>
                </a:solidFill>
                <a:latin typeface="Arial" panose="020B0604020202020204" pitchFamily="34" charset="0"/>
                <a:ea typeface="MS PGothic" panose="020B0600070205080204" pitchFamily="34" charset="-128"/>
              </a:rPr>
              <a:pPr>
                <a:spcBef>
                  <a:spcPct val="0"/>
                </a:spcBef>
                <a:buFontTx/>
                <a:buNone/>
              </a:pPr>
              <a:t>25</a:t>
            </a:fld>
            <a:endParaRPr lang="pl-PL" altLang="pl-PL" sz="1200">
              <a:solidFill>
                <a:srgbClr val="898989"/>
              </a:solidFill>
              <a:latin typeface="Arial" panose="020B0604020202020204" pitchFamily="34" charset="0"/>
              <a:ea typeface="MS PGothic" panose="020B0600070205080204" pitchFamily="34" charset="-128"/>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5F775BE-A82A-4482-B32F-E9E2EC13A173}"/>
              </a:ext>
            </a:extLst>
          </p:cNvPr>
          <p:cNvSpPr>
            <a:spLocks noChangeArrowheads="1"/>
          </p:cNvSpPr>
          <p:nvPr/>
        </p:nvSpPr>
        <p:spPr bwMode="auto">
          <a:xfrm>
            <a:off x="900113" y="321796"/>
            <a:ext cx="7402512" cy="523220"/>
          </a:xfrm>
          <a:prstGeom prst="rect">
            <a:avLst/>
          </a:prstGeom>
          <a:noFill/>
          <a:ln w="9525">
            <a:noFill/>
            <a:miter lim="800000"/>
            <a:headEnd/>
            <a:tailEnd/>
          </a:ln>
        </p:spPr>
        <p:txBody>
          <a:bodyPr anchor="ctr">
            <a:spAutoFit/>
          </a:bodyPr>
          <a:lstStyle/>
          <a:p>
            <a:pPr marL="484188" algn="ctr" fontAlgn="auto">
              <a:spcAft>
                <a:spcPts val="0"/>
              </a:spcAft>
              <a:defRPr/>
            </a:pPr>
            <a:r>
              <a:rPr lang="pl-PL" sz="2800" b="1" dirty="0">
                <a:solidFill>
                  <a:srgbClr val="FFC000"/>
                </a:solidFill>
                <a:latin typeface="Century Gothic" panose="020B0502020202020204" pitchFamily="34" charset="0"/>
                <a:cs typeface="Arial" pitchFamily="34" charset="0"/>
              </a:rPr>
              <a:t>Budowa Drzewa celów…</a:t>
            </a:r>
          </a:p>
        </p:txBody>
      </p:sp>
      <p:sp>
        <p:nvSpPr>
          <p:cNvPr id="53251" name="Rectangle 3">
            <a:extLst>
              <a:ext uri="{FF2B5EF4-FFF2-40B4-BE49-F238E27FC236}">
                <a16:creationId xmlns:a16="http://schemas.microsoft.com/office/drawing/2014/main" id="{BD01A920-7552-45F2-A74E-82F48A72F388}"/>
              </a:ext>
            </a:extLst>
          </p:cNvPr>
          <p:cNvSpPr>
            <a:spLocks noChangeArrowheads="1"/>
          </p:cNvSpPr>
          <p:nvPr/>
        </p:nvSpPr>
        <p:spPr bwMode="auto">
          <a:xfrm>
            <a:off x="5003800" y="1611313"/>
            <a:ext cx="38163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2400">
                <a:solidFill>
                  <a:srgbClr val="000066"/>
                </a:solidFill>
              </a:rPr>
              <a:t>Wypracowana wcześniej hierarchia problemów zostaje zastąpiona relacjami celów. Poniżej celu nadrzędnego, wpisano umożliwiające jego osiągnięcie cele pośrednie. Relacje te sprawdzane są wg schematu:</a:t>
            </a:r>
            <a:br>
              <a:rPr lang="pl-PL" altLang="pl-PL" sz="2400">
                <a:solidFill>
                  <a:srgbClr val="000066"/>
                </a:solidFill>
              </a:rPr>
            </a:br>
            <a:endParaRPr lang="pl-PL" altLang="pl-PL" sz="2400">
              <a:solidFill>
                <a:srgbClr val="000066"/>
              </a:solidFill>
            </a:endParaRPr>
          </a:p>
        </p:txBody>
      </p:sp>
      <p:graphicFrame>
        <p:nvGraphicFramePr>
          <p:cNvPr id="6" name="Object 4">
            <a:extLst>
              <a:ext uri="{FF2B5EF4-FFF2-40B4-BE49-F238E27FC236}">
                <a16:creationId xmlns:a16="http://schemas.microsoft.com/office/drawing/2014/main" id="{558A5B84-9741-4897-B247-0E21D721F849}"/>
              </a:ext>
            </a:extLst>
          </p:cNvPr>
          <p:cNvGraphicFramePr>
            <a:graphicFrameLocks noGrp="1" noChangeAspect="1"/>
          </p:cNvGraphicFramePr>
          <p:nvPr>
            <p:ph idx="1"/>
          </p:nvPr>
        </p:nvGraphicFramePr>
        <p:xfrm>
          <a:off x="322263" y="1130300"/>
          <a:ext cx="4289425" cy="5445125"/>
        </p:xfrm>
        <a:graphic>
          <a:graphicData uri="http://schemas.openxmlformats.org/presentationml/2006/ole">
            <mc:AlternateContent xmlns:mc="http://schemas.openxmlformats.org/markup-compatibility/2006">
              <mc:Choice xmlns:v="urn:schemas-microsoft-com:vml" Requires="v">
                <p:oleObj spid="_x0000_s10248" name="Dokument" r:id="rId3" imgW="6624508" imgH="8409049" progId="Word.Document.8">
                  <p:embed/>
                </p:oleObj>
              </mc:Choice>
              <mc:Fallback>
                <p:oleObj name="Dokument" r:id="rId3" imgW="6624508" imgH="8409049" progId="Word.Document.8">
                  <p:embed/>
                  <p:pic>
                    <p:nvPicPr>
                      <p:cNvPr id="6" name="Object 4">
                        <a:extLst>
                          <a:ext uri="{FF2B5EF4-FFF2-40B4-BE49-F238E27FC236}">
                            <a16:creationId xmlns:a16="http://schemas.microsoft.com/office/drawing/2014/main" id="{558A5B84-9741-4897-B247-0E21D721F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1130300"/>
                        <a:ext cx="4289425"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6E70C16-0DEC-4B5C-8633-FD5F14351773}"/>
              </a:ext>
            </a:extLst>
          </p:cNvPr>
          <p:cNvSpPr>
            <a:spLocks noGrp="1" noChangeArrowheads="1"/>
          </p:cNvSpPr>
          <p:nvPr>
            <p:ph type="title"/>
          </p:nvPr>
        </p:nvSpPr>
        <p:spPr>
          <a:xfrm>
            <a:off x="468313" y="188913"/>
            <a:ext cx="8229600" cy="769937"/>
          </a:xfrm>
        </p:spPr>
        <p:txBody>
          <a:bodyPr>
            <a:normAutofit/>
          </a:bodyPr>
          <a:lstStyle/>
          <a:p>
            <a:pPr marL="484188">
              <a:defRPr/>
            </a:pPr>
            <a:r>
              <a:rPr lang="pl-PL" altLang="pl-PL" sz="2800" b="1" dirty="0">
                <a:solidFill>
                  <a:srgbClr val="FFC000"/>
                </a:solidFill>
                <a:latin typeface="Century Gothic" panose="020B0502020202020204" pitchFamily="34" charset="0"/>
                <a:ea typeface="+mn-ea"/>
                <a:cs typeface="Arial" pitchFamily="34" charset="0"/>
              </a:rPr>
              <a:t>Cechy celów</a:t>
            </a:r>
          </a:p>
        </p:txBody>
      </p:sp>
      <p:sp>
        <p:nvSpPr>
          <p:cNvPr id="54275" name="Symbol zastępczy numeru slajdu 3">
            <a:extLst>
              <a:ext uri="{FF2B5EF4-FFF2-40B4-BE49-F238E27FC236}">
                <a16:creationId xmlns:a16="http://schemas.microsoft.com/office/drawing/2014/main" id="{C8B3D02E-CE67-4F02-9F83-0797680D14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E1B981-B8C0-4342-B930-BCC12796EB0E}" type="slidenum">
              <a:rPr lang="pl-PL" altLang="pl-PL" sz="1200" smtClean="0">
                <a:solidFill>
                  <a:srgbClr val="898989"/>
                </a:solidFill>
                <a:latin typeface="Arial" panose="020B0604020202020204" pitchFamily="34" charset="0"/>
                <a:ea typeface="MS PGothic" panose="020B0600070205080204" pitchFamily="34" charset="-128"/>
              </a:rPr>
              <a:pPr>
                <a:spcBef>
                  <a:spcPct val="0"/>
                </a:spcBef>
                <a:buFontTx/>
                <a:buNone/>
              </a:pPr>
              <a:t>27</a:t>
            </a:fld>
            <a:endParaRPr lang="pl-PL" altLang="pl-PL" sz="1200">
              <a:solidFill>
                <a:srgbClr val="898989"/>
              </a:solidFill>
              <a:latin typeface="Arial" panose="020B0604020202020204" pitchFamily="34" charset="0"/>
              <a:ea typeface="MS PGothic" panose="020B0600070205080204" pitchFamily="34" charset="-128"/>
            </a:endParaRPr>
          </a:p>
        </p:txBody>
      </p:sp>
      <p:pic>
        <p:nvPicPr>
          <p:cNvPr id="54276" name="Picture 9" descr="http://1.bp.blogspot.com/-XQna6RRbT4g/U3OJephVD9I/AAAAAAAAAJ4/OziGt8aeFJs/s1600/SMARTnyCEL3d-1024x616.png">
            <a:extLst>
              <a:ext uri="{FF2B5EF4-FFF2-40B4-BE49-F238E27FC236}">
                <a16:creationId xmlns:a16="http://schemas.microsoft.com/office/drawing/2014/main" id="{B66B8E70-7DBC-47C3-A4C6-00FE6FC3A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1095375"/>
            <a:ext cx="8428037"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36E83DD-19E5-4374-814F-18048469F72B}"/>
              </a:ext>
            </a:extLst>
          </p:cNvPr>
          <p:cNvSpPr>
            <a:spLocks noGrp="1"/>
          </p:cNvSpPr>
          <p:nvPr>
            <p:ph type="title"/>
          </p:nvPr>
        </p:nvSpPr>
        <p:spPr>
          <a:xfrm>
            <a:off x="457200" y="419100"/>
            <a:ext cx="8229600" cy="523875"/>
          </a:xfrm>
        </p:spPr>
        <p:txBody>
          <a:bodyPr>
            <a:spAutoFit/>
          </a:bodyPr>
          <a:lstStyle/>
          <a:p>
            <a:pPr marL="484188">
              <a:defRPr/>
            </a:pPr>
            <a:r>
              <a:rPr lang="pl-PL" altLang="pl-PL" sz="2800" b="1" dirty="0">
                <a:solidFill>
                  <a:srgbClr val="FFC000"/>
                </a:solidFill>
                <a:latin typeface="Century Gothic" panose="020B0502020202020204" pitchFamily="34" charset="0"/>
                <a:ea typeface="+mn-ea"/>
                <a:cs typeface="Arial" pitchFamily="34" charset="0"/>
              </a:rPr>
              <a:t>Drzewo problemów – przykład</a:t>
            </a:r>
          </a:p>
        </p:txBody>
      </p:sp>
      <p:graphicFrame>
        <p:nvGraphicFramePr>
          <p:cNvPr id="238595" name="Object 3">
            <a:extLst>
              <a:ext uri="{FF2B5EF4-FFF2-40B4-BE49-F238E27FC236}">
                <a16:creationId xmlns:a16="http://schemas.microsoft.com/office/drawing/2014/main" id="{CED73138-28F5-454E-9AB1-B9D61D898B5A}"/>
              </a:ext>
            </a:extLst>
          </p:cNvPr>
          <p:cNvGraphicFramePr>
            <a:graphicFrameLocks noGrp="1" noChangeAspect="1"/>
          </p:cNvGraphicFramePr>
          <p:nvPr>
            <p:ph type="dgm" idx="1"/>
          </p:nvPr>
        </p:nvGraphicFramePr>
        <p:xfrm>
          <a:off x="539750" y="1557338"/>
          <a:ext cx="8059738" cy="3660775"/>
        </p:xfrm>
        <a:graphic>
          <a:graphicData uri="http://schemas.openxmlformats.org/presentationml/2006/ole">
            <mc:AlternateContent xmlns:mc="http://schemas.openxmlformats.org/markup-compatibility/2006">
              <mc:Choice xmlns:v="urn:schemas-microsoft-com:vml" Requires="v">
                <p:oleObj spid="_x0000_s11272" name="MS Org Chart" r:id="rId3" imgW="5981400" imgH="2717640" progId="OrgPlusWOPX.4">
                  <p:embed followColorScheme="full"/>
                </p:oleObj>
              </mc:Choice>
              <mc:Fallback>
                <p:oleObj name="MS Org Chart" r:id="rId3" imgW="5981400" imgH="2717640" progId="OrgPlusWOPX.4">
                  <p:embed followColorScheme="full"/>
                  <p:pic>
                    <p:nvPicPr>
                      <p:cNvPr id="238595" name="Object 3">
                        <a:extLst>
                          <a:ext uri="{FF2B5EF4-FFF2-40B4-BE49-F238E27FC236}">
                            <a16:creationId xmlns:a16="http://schemas.microsoft.com/office/drawing/2014/main" id="{CED73138-28F5-454E-9AB1-B9D61D898B5A}"/>
                          </a:ext>
                        </a:extLst>
                      </p:cNvPr>
                      <p:cNvPicPr>
                        <a:picLocks noChangeAspect="1" noChangeArrowheads="1"/>
                      </p:cNvPicPr>
                      <p:nvPr/>
                    </p:nvPicPr>
                    <p:blipFill>
                      <a:blip r:embed="rId4"/>
                      <a:srcRect/>
                      <a:stretch>
                        <a:fillRect/>
                      </a:stretch>
                    </p:blipFill>
                    <p:spPr bwMode="auto">
                      <a:xfrm>
                        <a:off x="539750" y="1557338"/>
                        <a:ext cx="805973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4" name="Symbol zastępczy numeru slajdu 3">
            <a:extLst>
              <a:ext uri="{FF2B5EF4-FFF2-40B4-BE49-F238E27FC236}">
                <a16:creationId xmlns:a16="http://schemas.microsoft.com/office/drawing/2014/main" id="{AAB4CCD5-3FA1-43A0-81BA-0B1A046225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045CBE-979E-4F71-8A80-A93C0F7AA932}" type="slidenum">
              <a:rPr lang="en-US" altLang="pl-PL" sz="1200" smtClean="0">
                <a:solidFill>
                  <a:srgbClr val="898989"/>
                </a:solidFill>
                <a:latin typeface="Arial" panose="020B0604020202020204" pitchFamily="34" charset="0"/>
              </a:rPr>
              <a:pPr>
                <a:spcBef>
                  <a:spcPct val="0"/>
                </a:spcBef>
                <a:buFontTx/>
                <a:buNone/>
              </a:pPr>
              <a:t>28</a:t>
            </a:fld>
            <a:endParaRPr lang="en-US" altLang="pl-PL" sz="1200">
              <a:solidFill>
                <a:srgbClr val="898989"/>
              </a:solidFill>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dissolve">
                                      <p:cBhvr>
                                        <p:cTn id="7" dur="500"/>
                                        <p:tgtEl>
                                          <p:spTgt spid="238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9BCD522-868F-44E5-976A-68FB4EE2863B}"/>
              </a:ext>
            </a:extLst>
          </p:cNvPr>
          <p:cNvSpPr>
            <a:spLocks noGrp="1"/>
          </p:cNvSpPr>
          <p:nvPr>
            <p:ph type="title"/>
          </p:nvPr>
        </p:nvSpPr>
        <p:spPr>
          <a:xfrm>
            <a:off x="457200" y="419100"/>
            <a:ext cx="8229600" cy="523875"/>
          </a:xfrm>
        </p:spPr>
        <p:txBody>
          <a:bodyPr>
            <a:spAutoFit/>
          </a:bodyPr>
          <a:lstStyle/>
          <a:p>
            <a:pPr marL="484188">
              <a:defRPr/>
            </a:pPr>
            <a:r>
              <a:rPr lang="pl-PL" altLang="pl-PL" sz="2800" b="1" dirty="0">
                <a:solidFill>
                  <a:srgbClr val="FFC000"/>
                </a:solidFill>
                <a:latin typeface="Century Gothic" panose="020B0502020202020204" pitchFamily="34" charset="0"/>
                <a:ea typeface="+mn-ea"/>
                <a:cs typeface="Arial" pitchFamily="34" charset="0"/>
              </a:rPr>
              <a:t>Drzewo celów – przykład </a:t>
            </a:r>
          </a:p>
        </p:txBody>
      </p:sp>
      <p:graphicFrame>
        <p:nvGraphicFramePr>
          <p:cNvPr id="239619" name="Object 3">
            <a:extLst>
              <a:ext uri="{FF2B5EF4-FFF2-40B4-BE49-F238E27FC236}">
                <a16:creationId xmlns:a16="http://schemas.microsoft.com/office/drawing/2014/main" id="{875D69CD-1668-49F2-B87F-84FB5059D7C5}"/>
              </a:ext>
            </a:extLst>
          </p:cNvPr>
          <p:cNvGraphicFramePr>
            <a:graphicFrameLocks noGrp="1" noChangeAspect="1"/>
          </p:cNvGraphicFramePr>
          <p:nvPr>
            <p:ph type="dgm" idx="1"/>
          </p:nvPr>
        </p:nvGraphicFramePr>
        <p:xfrm>
          <a:off x="463550" y="1557338"/>
          <a:ext cx="8472488" cy="3687762"/>
        </p:xfrm>
        <a:graphic>
          <a:graphicData uri="http://schemas.openxmlformats.org/presentationml/2006/ole">
            <mc:AlternateContent xmlns:mc="http://schemas.openxmlformats.org/markup-compatibility/2006">
              <mc:Choice xmlns:v="urn:schemas-microsoft-com:vml" Requires="v">
                <p:oleObj spid="_x0000_s12296" name="MS Org Chart" r:id="rId3" imgW="5693963" imgH="2479539" progId="OrgPlusWOPX.4">
                  <p:embed followColorScheme="full"/>
                </p:oleObj>
              </mc:Choice>
              <mc:Fallback>
                <p:oleObj name="MS Org Chart" r:id="rId3" imgW="5693963" imgH="2479539" progId="OrgPlusWOPX.4">
                  <p:embed followColorScheme="full"/>
                  <p:pic>
                    <p:nvPicPr>
                      <p:cNvPr id="239619" name="Object 3">
                        <a:extLst>
                          <a:ext uri="{FF2B5EF4-FFF2-40B4-BE49-F238E27FC236}">
                            <a16:creationId xmlns:a16="http://schemas.microsoft.com/office/drawing/2014/main" id="{875D69CD-1668-49F2-B87F-84FB5059D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 y="1557338"/>
                        <a:ext cx="8472488"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8" name="Symbol zastępczy numeru slajdu 3">
            <a:extLst>
              <a:ext uri="{FF2B5EF4-FFF2-40B4-BE49-F238E27FC236}">
                <a16:creationId xmlns:a16="http://schemas.microsoft.com/office/drawing/2014/main" id="{6846F247-FC47-4DE0-9C43-F45AC8A64C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D244F5-AA09-4FE9-B213-8086A0D43572}" type="slidenum">
              <a:rPr lang="en-US" altLang="pl-PL" sz="1200" smtClean="0">
                <a:solidFill>
                  <a:srgbClr val="898989"/>
                </a:solidFill>
                <a:latin typeface="Arial" panose="020B0604020202020204" pitchFamily="34" charset="0"/>
              </a:rPr>
              <a:pPr>
                <a:spcBef>
                  <a:spcPct val="0"/>
                </a:spcBef>
                <a:buFontTx/>
                <a:buNone/>
              </a:pPr>
              <a:t>29</a:t>
            </a:fld>
            <a:endParaRPr lang="en-US" altLang="pl-PL" sz="1200">
              <a:solidFill>
                <a:srgbClr val="898989"/>
              </a:solidFill>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9619"/>
                                        </p:tgtEl>
                                        <p:attrNameLst>
                                          <p:attrName>style.visibility</p:attrName>
                                        </p:attrNameLst>
                                      </p:cBhvr>
                                      <p:to>
                                        <p:strVal val="visible"/>
                                      </p:to>
                                    </p:set>
                                    <p:animEffect transition="in" filter="dissolve">
                                      <p:cBhvr>
                                        <p:cTn id="7" dur="500"/>
                                        <p:tgtEl>
                                          <p:spTgt spid="239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9E3AF2-3353-4611-A3EC-F2A75DC2FA36}"/>
              </a:ext>
            </a:extLst>
          </p:cNvPr>
          <p:cNvSpPr>
            <a:spLocks noGrp="1" noChangeArrowheads="1"/>
          </p:cNvSpPr>
          <p:nvPr>
            <p:ph type="title"/>
          </p:nvPr>
        </p:nvSpPr>
        <p:spPr>
          <a:xfrm>
            <a:off x="250825" y="549275"/>
            <a:ext cx="8642350" cy="863600"/>
          </a:xfrm>
        </p:spPr>
        <p:txBody>
          <a:bodyPr wrap="square">
            <a:spAutoFit/>
          </a:bodyPr>
          <a:lstStyle/>
          <a:p>
            <a:pPr algn="l"/>
            <a:r>
              <a:rPr lang="pl-PL" altLang="pl-PL" sz="2800" b="1" dirty="0">
                <a:solidFill>
                  <a:srgbClr val="FFC000"/>
                </a:solidFill>
                <a:latin typeface="Century Gothic" panose="020B0502020202020204" pitchFamily="34" charset="0"/>
                <a:ea typeface="+mn-ea"/>
                <a:cs typeface="Arial" pitchFamily="34" charset="0"/>
              </a:rPr>
              <a:t>DEFINICJA I PODSTAWOWE ZASADY PRZYGOTOWANIA SW</a:t>
            </a:r>
          </a:p>
        </p:txBody>
      </p:sp>
      <p:sp>
        <p:nvSpPr>
          <p:cNvPr id="14339" name="Rectangle 3">
            <a:extLst>
              <a:ext uri="{FF2B5EF4-FFF2-40B4-BE49-F238E27FC236}">
                <a16:creationId xmlns:a16="http://schemas.microsoft.com/office/drawing/2014/main" id="{69EB5D10-0356-456A-A221-0F7B4643BA3F}"/>
              </a:ext>
            </a:extLst>
          </p:cNvPr>
          <p:cNvSpPr>
            <a:spLocks noGrp="1" noChangeArrowheads="1"/>
          </p:cNvSpPr>
          <p:nvPr>
            <p:ph idx="1"/>
          </p:nvPr>
        </p:nvSpPr>
        <p:spPr>
          <a:xfrm>
            <a:off x="250825" y="1700213"/>
            <a:ext cx="8642350" cy="3816350"/>
          </a:xfrm>
        </p:spPr>
        <p:txBody>
          <a:bodyPr/>
          <a:lstStyle/>
          <a:p>
            <a:pPr marL="355600" indent="-355600" eaLnBrk="1" hangingPunct="1">
              <a:lnSpc>
                <a:spcPct val="90000"/>
              </a:lnSpc>
              <a:buFont typeface="Wingdings" panose="05000000000000000000" pitchFamily="2" charset="2"/>
              <a:buNone/>
            </a:pPr>
            <a:r>
              <a:rPr lang="pl-PL" altLang="pl-PL" sz="1600" b="1">
                <a:latin typeface="Tahoma" panose="020B0604030504040204" pitchFamily="34" charset="0"/>
                <a:cs typeface="Tahoma" panose="020B0604030504040204" pitchFamily="34" charset="0"/>
              </a:rPr>
              <a:t>Co to jest Studium Wykonalności?</a:t>
            </a:r>
          </a:p>
          <a:p>
            <a:pPr marL="355600" indent="-355600" eaLnBrk="1" hangingPunct="1">
              <a:lnSpc>
                <a:spcPct val="90000"/>
              </a:lnSpc>
              <a:buFont typeface="Wingdings" panose="05000000000000000000" pitchFamily="2" charset="2"/>
              <a:buNone/>
            </a:pPr>
            <a:endParaRPr lang="pl-PL" altLang="pl-PL" sz="1600" b="1">
              <a:latin typeface="Tahoma" panose="020B0604030504040204" pitchFamily="34" charset="0"/>
              <a:cs typeface="Tahoma" panose="020B0604030504040204" pitchFamily="34" charset="0"/>
            </a:endParaRPr>
          </a:p>
          <a:p>
            <a:pPr marL="355600" indent="-355600" algn="just" eaLnBrk="1" hangingPunct="1">
              <a:lnSpc>
                <a:spcPct val="150000"/>
              </a:lnSpc>
              <a:buFont typeface="Wingdings" panose="05000000000000000000" pitchFamily="2" charset="2"/>
              <a:buNone/>
            </a:pPr>
            <a:r>
              <a:rPr lang="pl-PL" altLang="pl-PL" sz="1600" b="1">
                <a:latin typeface="Tahoma" panose="020B0604030504040204" pitchFamily="34" charset="0"/>
                <a:cs typeface="Tahoma" panose="020B0604030504040204" pitchFamily="34" charset="0"/>
              </a:rPr>
              <a:t>Celem studium</a:t>
            </a:r>
            <a:r>
              <a:rPr lang="pl-PL" altLang="pl-PL" sz="1600">
                <a:latin typeface="Tahoma" panose="020B0604030504040204" pitchFamily="34" charset="0"/>
                <a:cs typeface="Tahoma" panose="020B0604030504040204" pitchFamily="34" charset="0"/>
              </a:rPr>
              <a:t> wykonalności jest: </a:t>
            </a:r>
          </a:p>
          <a:p>
            <a:pPr marL="355600" indent="-355600"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określenie metod i zakresu rozwiązania zidentyfikowanych problemów</a:t>
            </a:r>
          </a:p>
          <a:p>
            <a:pPr marL="355600" indent="-355600"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weryfikacja szans urzeczywistnienia projektu</a:t>
            </a:r>
          </a:p>
          <a:p>
            <a:pPr marL="355600" indent="-355600"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weryfikacja jego późniejszego funkcjonowania</a:t>
            </a:r>
          </a:p>
          <a:p>
            <a:pPr marL="355600" indent="-355600" algn="just" eaLnBrk="1" hangingPunct="1">
              <a:lnSpc>
                <a:spcPct val="150000"/>
              </a:lnSpc>
              <a:buFont typeface="Wingdings" panose="05000000000000000000" pitchFamily="2" charset="2"/>
              <a:buNone/>
            </a:pPr>
            <a:endParaRPr lang="pl-PL" altLang="pl-PL" sz="1600">
              <a:latin typeface="Tahoma" panose="020B0604030504040204" pitchFamily="34" charset="0"/>
              <a:cs typeface="Tahoma" panose="020B0604030504040204" pitchFamily="34" charset="0"/>
            </a:endParaRPr>
          </a:p>
        </p:txBody>
      </p:sp>
      <p:sp>
        <p:nvSpPr>
          <p:cNvPr id="14340" name="Symbol zastępczy numeru slajdu 3">
            <a:extLst>
              <a:ext uri="{FF2B5EF4-FFF2-40B4-BE49-F238E27FC236}">
                <a16:creationId xmlns:a16="http://schemas.microsoft.com/office/drawing/2014/main" id="{820358E5-5CED-4F8E-8756-DFA175207B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00195B-492D-4042-B6D8-28910D179758}" type="slidenum">
              <a:rPr lang="pl-PL" altLang="pl-PL" sz="1200" smtClean="0">
                <a:solidFill>
                  <a:srgbClr val="898989"/>
                </a:solidFill>
                <a:latin typeface="Arial" panose="020B0604020202020204" pitchFamily="34" charset="0"/>
              </a:rPr>
              <a:pPr>
                <a:spcBef>
                  <a:spcPct val="0"/>
                </a:spcBef>
                <a:buFontTx/>
                <a:buNone/>
              </a:pPr>
              <a:t>3</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8B620C6-D667-4F50-8F77-D82B77EF067E}"/>
              </a:ext>
            </a:extLst>
          </p:cNvPr>
          <p:cNvSpPr>
            <a:spLocks noGrp="1" noChangeArrowheads="1"/>
          </p:cNvSpPr>
          <p:nvPr>
            <p:ph type="title"/>
          </p:nvPr>
        </p:nvSpPr>
        <p:spPr>
          <a:xfrm>
            <a:off x="342900" y="442147"/>
            <a:ext cx="8229600" cy="522288"/>
          </a:xfrm>
        </p:spPr>
        <p:txBody>
          <a:bodyPr>
            <a:spAutoFit/>
          </a:bodyPr>
          <a:lstStyle/>
          <a:p>
            <a:pPr marL="484188">
              <a:defRPr/>
            </a:pPr>
            <a:r>
              <a:rPr lang="pl-PL" altLang="pl-PL" sz="2800" b="1" dirty="0">
                <a:solidFill>
                  <a:srgbClr val="FFC000"/>
                </a:solidFill>
                <a:latin typeface="Century Gothic" panose="020B0502020202020204" pitchFamily="34" charset="0"/>
                <a:ea typeface="+mn-ea"/>
                <a:cs typeface="Arial" pitchFamily="34" charset="0"/>
              </a:rPr>
              <a:t>Analiza ścieżek dojścia</a:t>
            </a:r>
          </a:p>
        </p:txBody>
      </p:sp>
      <p:sp>
        <p:nvSpPr>
          <p:cNvPr id="58371" name="Rectangle 3">
            <a:extLst>
              <a:ext uri="{FF2B5EF4-FFF2-40B4-BE49-F238E27FC236}">
                <a16:creationId xmlns:a16="http://schemas.microsoft.com/office/drawing/2014/main" id="{8B79F53B-06AA-4EBC-BDFB-82A22C4A02C8}"/>
              </a:ext>
            </a:extLst>
          </p:cNvPr>
          <p:cNvSpPr>
            <a:spLocks noGrp="1" noChangeArrowheads="1"/>
          </p:cNvSpPr>
          <p:nvPr>
            <p:ph idx="1"/>
          </p:nvPr>
        </p:nvSpPr>
        <p:spPr>
          <a:xfrm>
            <a:off x="611188" y="1700213"/>
            <a:ext cx="7693025" cy="4229100"/>
          </a:xfrm>
        </p:spPr>
        <p:txBody>
          <a:bodyPr/>
          <a:lstStyle/>
          <a:p>
            <a:pPr algn="just" eaLnBrk="1" hangingPunct="1">
              <a:lnSpc>
                <a:spcPct val="150000"/>
              </a:lnSpc>
              <a:buClr>
                <a:schemeClr val="tx1"/>
              </a:buClr>
              <a:buFontTx/>
              <a:buChar char="•"/>
            </a:pPr>
            <a:r>
              <a:rPr lang="pl-PL" altLang="pl-PL" sz="2200">
                <a:latin typeface="Verdana" panose="020B0604030504040204" pitchFamily="34" charset="0"/>
              </a:rPr>
              <a:t>Firmy autobusowe nie mają wpływu na poprawę stanu dróg - jest to uwarunkowanie zewnętrzne</a:t>
            </a:r>
          </a:p>
          <a:p>
            <a:pPr algn="just" eaLnBrk="1" hangingPunct="1">
              <a:lnSpc>
                <a:spcPct val="150000"/>
              </a:lnSpc>
              <a:buClr>
                <a:schemeClr val="tx1"/>
              </a:buClr>
              <a:buFontTx/>
              <a:buChar char="•"/>
            </a:pPr>
            <a:r>
              <a:rPr lang="pl-PL" altLang="pl-PL" sz="2200">
                <a:latin typeface="Verdana" panose="020B0604030504040204" pitchFamily="34" charset="0"/>
              </a:rPr>
              <a:t>Po analizie wyłoniły się dwie oczywiste drogi:</a:t>
            </a:r>
          </a:p>
          <a:p>
            <a:pPr lvl="1" algn="just" eaLnBrk="1" hangingPunct="1">
              <a:lnSpc>
                <a:spcPct val="150000"/>
              </a:lnSpc>
            </a:pPr>
            <a:r>
              <a:rPr lang="pl-PL" altLang="pl-PL" sz="2200">
                <a:latin typeface="Verdana" panose="020B0604030504040204" pitchFamily="34" charset="0"/>
              </a:rPr>
              <a:t>Wariant 1: Lepsi kierowcy</a:t>
            </a:r>
          </a:p>
          <a:p>
            <a:pPr lvl="1" algn="just" eaLnBrk="1" hangingPunct="1">
              <a:lnSpc>
                <a:spcPct val="150000"/>
              </a:lnSpc>
            </a:pPr>
            <a:r>
              <a:rPr lang="pl-PL" altLang="pl-PL" sz="2200">
                <a:latin typeface="Verdana" panose="020B0604030504040204" pitchFamily="34" charset="0"/>
              </a:rPr>
              <a:t>Wariant 2: Lepsze autobusy</a:t>
            </a:r>
          </a:p>
        </p:txBody>
      </p:sp>
      <p:sp>
        <p:nvSpPr>
          <p:cNvPr id="58372" name="Symbol zastępczy numeru slajdu 3">
            <a:extLst>
              <a:ext uri="{FF2B5EF4-FFF2-40B4-BE49-F238E27FC236}">
                <a16:creationId xmlns:a16="http://schemas.microsoft.com/office/drawing/2014/main" id="{E7DB434E-68CF-476D-A01C-F95DB263A8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62562B-3663-425E-8BE9-315496EEAEFA}" type="slidenum">
              <a:rPr lang="pl-PL" altLang="pl-PL" sz="1200" smtClean="0">
                <a:solidFill>
                  <a:srgbClr val="898989"/>
                </a:solidFill>
                <a:latin typeface="Arial" panose="020B0604020202020204" pitchFamily="34" charset="0"/>
              </a:rPr>
              <a:pPr>
                <a:spcBef>
                  <a:spcPct val="0"/>
                </a:spcBef>
                <a:buFontTx/>
                <a:buNone/>
              </a:pPr>
              <a:t>30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0">
            <a:extLst>
              <a:ext uri="{FF2B5EF4-FFF2-40B4-BE49-F238E27FC236}">
                <a16:creationId xmlns:a16="http://schemas.microsoft.com/office/drawing/2014/main" id="{284C4E7A-4E2B-4505-AFC8-118F5332B7C7}"/>
              </a:ext>
            </a:extLst>
          </p:cNvPr>
          <p:cNvSpPr>
            <a:spLocks noGrp="1" noChangeArrowheads="1"/>
          </p:cNvSpPr>
          <p:nvPr>
            <p:ph type="title"/>
          </p:nvPr>
        </p:nvSpPr>
        <p:spPr>
          <a:xfrm>
            <a:off x="684213" y="17463"/>
            <a:ext cx="8229600" cy="522287"/>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Matryca logiczna projektu - przykład</a:t>
            </a:r>
          </a:p>
        </p:txBody>
      </p:sp>
      <p:graphicFrame>
        <p:nvGraphicFramePr>
          <p:cNvPr id="569346" name="Group 2">
            <a:extLst>
              <a:ext uri="{FF2B5EF4-FFF2-40B4-BE49-F238E27FC236}">
                <a16:creationId xmlns:a16="http://schemas.microsoft.com/office/drawing/2014/main" id="{990720A8-751D-447C-ABC2-7A2E239968D0}"/>
              </a:ext>
            </a:extLst>
          </p:cNvPr>
          <p:cNvGraphicFramePr>
            <a:graphicFrameLocks noGrp="1"/>
          </p:cNvGraphicFramePr>
          <p:nvPr>
            <p:ph type="tbl" idx="1"/>
          </p:nvPr>
        </p:nvGraphicFramePr>
        <p:xfrm>
          <a:off x="142875" y="620713"/>
          <a:ext cx="8858249" cy="6122987"/>
        </p:xfrm>
        <a:graphic>
          <a:graphicData uri="http://schemas.openxmlformats.org/drawingml/2006/table">
            <a:tbl>
              <a:tblPr/>
              <a:tblGrid>
                <a:gridCol w="2952749">
                  <a:extLst>
                    <a:ext uri="{9D8B030D-6E8A-4147-A177-3AD203B41FA5}">
                      <a16:colId xmlns:a16="http://schemas.microsoft.com/office/drawing/2014/main" val="20000"/>
                    </a:ext>
                  </a:extLst>
                </a:gridCol>
                <a:gridCol w="3375671">
                  <a:extLst>
                    <a:ext uri="{9D8B030D-6E8A-4147-A177-3AD203B41FA5}">
                      <a16:colId xmlns:a16="http://schemas.microsoft.com/office/drawing/2014/main" val="20001"/>
                    </a:ext>
                  </a:extLst>
                </a:gridCol>
                <a:gridCol w="2529829">
                  <a:extLst>
                    <a:ext uri="{9D8B030D-6E8A-4147-A177-3AD203B41FA5}">
                      <a16:colId xmlns:a16="http://schemas.microsoft.com/office/drawing/2014/main" val="20002"/>
                    </a:ext>
                  </a:extLst>
                </a:gridCol>
              </a:tblGrid>
              <a:tr h="1440775">
                <a:tc>
                  <a:txBody>
                    <a:bodyPr/>
                    <a:lstStyle/>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dirty="0">
                          <a:ln>
                            <a:noFill/>
                          </a:ln>
                          <a:solidFill>
                            <a:schemeClr val="tx1"/>
                          </a:solidFill>
                          <a:effectLst/>
                          <a:latin typeface="Verdana" pitchFamily="34" charset="0"/>
                        </a:rPr>
                        <a:t>Cel szerszy:</a:t>
                      </a:r>
                    </a:p>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dirty="0">
                          <a:ln>
                            <a:noFill/>
                          </a:ln>
                          <a:solidFill>
                            <a:schemeClr val="tx1"/>
                          </a:solidFill>
                          <a:effectLst/>
                          <a:latin typeface="Verdana" pitchFamily="34" charset="0"/>
                        </a:rPr>
                        <a:t>Wysoki poziom usług dla pasażerów autobusów</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dirty="0">
                          <a:ln>
                            <a:noFill/>
                          </a:ln>
                          <a:solidFill>
                            <a:schemeClr val="tx1"/>
                          </a:solidFill>
                          <a:effectLst/>
                          <a:latin typeface="Verdana" pitchFamily="34" charset="0"/>
                        </a:rPr>
                        <a:t>Wskaźniki:</a:t>
                      </a:r>
                    </a:p>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dirty="0">
                          <a:ln>
                            <a:noFill/>
                          </a:ln>
                          <a:solidFill>
                            <a:schemeClr val="tx1"/>
                          </a:solidFill>
                          <a:effectLst/>
                          <a:latin typeface="Verdana" pitchFamily="34" charset="0"/>
                        </a:rPr>
                        <a:t>- 90% wyjazdów z mniejszym opóźnieniem niż 5 min.</a:t>
                      </a:r>
                    </a:p>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dirty="0">
                          <a:ln>
                            <a:noFill/>
                          </a:ln>
                          <a:solidFill>
                            <a:schemeClr val="tx1"/>
                          </a:solidFill>
                          <a:effectLst/>
                          <a:latin typeface="Verdana" pitchFamily="34" charset="0"/>
                        </a:rPr>
                        <a:t>- Akcje przedsiębiorstwa przewozowego zwyżkują</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a:ln>
                            <a:noFill/>
                          </a:ln>
                          <a:solidFill>
                            <a:schemeClr val="tx1"/>
                          </a:solidFill>
                          <a:effectLst/>
                          <a:latin typeface="Verdana" pitchFamily="34" charset="0"/>
                        </a:rPr>
                        <a:t>Założenia:</a:t>
                      </a:r>
                    </a:p>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a:ln>
                            <a:noFill/>
                          </a:ln>
                          <a:solidFill>
                            <a:schemeClr val="tx1"/>
                          </a:solidFill>
                          <a:effectLst/>
                          <a:latin typeface="Verdana" pitchFamily="34" charset="0"/>
                        </a:rPr>
                        <a:t>Pasażerowie nadal korzystają z usług przedsiębiorstwa przewozowego</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5605">
                <a:tc>
                  <a:txBody>
                    <a:bodyPr/>
                    <a:lstStyle/>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a:ln>
                            <a:noFill/>
                          </a:ln>
                          <a:solidFill>
                            <a:schemeClr val="tx1"/>
                          </a:solidFill>
                          <a:effectLst/>
                          <a:latin typeface="Verdana" pitchFamily="34" charset="0"/>
                        </a:rPr>
                        <a:t>Cel szczegółowy:</a:t>
                      </a:r>
                    </a:p>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a:ln>
                            <a:noFill/>
                          </a:ln>
                          <a:solidFill>
                            <a:schemeClr val="tx1"/>
                          </a:solidFill>
                          <a:effectLst/>
                          <a:latin typeface="Verdana" pitchFamily="34" charset="0"/>
                        </a:rPr>
                        <a:t>Zredukowana częstotliwość wypadków autobusów</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dirty="0">
                          <a:ln>
                            <a:noFill/>
                          </a:ln>
                          <a:solidFill>
                            <a:schemeClr val="tx1"/>
                          </a:solidFill>
                          <a:effectLst/>
                          <a:latin typeface="Verdana" pitchFamily="34" charset="0"/>
                        </a:rPr>
                        <a:t>- Mniej niż X wypadków rocznie po 12 miesiącach</a:t>
                      </a:r>
                    </a:p>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dirty="0">
                          <a:ln>
                            <a:noFill/>
                          </a:ln>
                          <a:solidFill>
                            <a:schemeClr val="tx1"/>
                          </a:solidFill>
                          <a:effectLst/>
                          <a:latin typeface="Verdana" pitchFamily="34" charset="0"/>
                        </a:rPr>
                        <a:t>- Mniej niż Y poważnie rannych po 12 miesiącach</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600" b="0" i="0" u="none" strike="noStrike" cap="none" normalizeH="0" baseline="0">
                          <a:ln>
                            <a:noFill/>
                          </a:ln>
                          <a:solidFill>
                            <a:schemeClr val="tx1"/>
                          </a:solidFill>
                          <a:effectLst/>
                          <a:latin typeface="Verdana" pitchFamily="34" charset="0"/>
                        </a:rPr>
                        <a:t>Poprawiony stan dróg</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66607">
                <a:tc>
                  <a:txBody>
                    <a:bodyPr/>
                    <a:lstStyle/>
                    <a:p>
                      <a:pPr marL="533400" marR="0" lvl="0" indent="-53340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700" b="0" i="0" u="none" strike="noStrike" cap="none" normalizeH="0" baseline="0" dirty="0">
                          <a:ln>
                            <a:noFill/>
                          </a:ln>
                          <a:solidFill>
                            <a:schemeClr val="tx1"/>
                          </a:solidFill>
                          <a:effectLst/>
                          <a:latin typeface="Verdana" pitchFamily="34" charset="0"/>
                        </a:rPr>
                        <a:t>Rezultaty:</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700" b="0" i="0" u="none" strike="noStrike" cap="none" normalizeH="0" baseline="0" dirty="0">
                          <a:ln>
                            <a:noFill/>
                          </a:ln>
                          <a:solidFill>
                            <a:schemeClr val="tx1"/>
                          </a:solidFill>
                          <a:effectLst/>
                          <a:latin typeface="Verdana" pitchFamily="34" charset="0"/>
                        </a:rPr>
                        <a:t>Przeszkoleni kierowcy</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700" b="0" i="0" u="none" strike="noStrike" cap="none" normalizeH="0" baseline="0" dirty="0">
                          <a:ln>
                            <a:noFill/>
                          </a:ln>
                          <a:solidFill>
                            <a:schemeClr val="tx1"/>
                          </a:solidFill>
                          <a:effectLst/>
                          <a:latin typeface="Verdana" pitchFamily="34" charset="0"/>
                        </a:rPr>
                        <a:t>X nowych jeżdżących pojazdów</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700" b="0" i="0" u="none" strike="noStrike" cap="none" normalizeH="0" baseline="0" dirty="0">
                          <a:ln>
                            <a:noFill/>
                          </a:ln>
                          <a:solidFill>
                            <a:schemeClr val="tx1"/>
                          </a:solidFill>
                          <a:effectLst/>
                          <a:latin typeface="Verdana" pitchFamily="34" charset="0"/>
                        </a:rPr>
                        <a:t>Warsztat naprawczy odpowiednio wyposażony</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700" b="0" i="0" u="none" strike="noStrike" cap="none" normalizeH="0" baseline="0" dirty="0">
                          <a:ln>
                            <a:noFill/>
                          </a:ln>
                          <a:solidFill>
                            <a:schemeClr val="tx1"/>
                          </a:solidFill>
                          <a:effectLst/>
                          <a:latin typeface="Verdana" pitchFamily="34" charset="0"/>
                        </a:rPr>
                        <a:t>Wdrożone zasady serwisowania autobusów</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700" b="0" i="0" u="none" strike="noStrike" cap="none" normalizeH="0" baseline="0" dirty="0">
                          <a:ln>
                            <a:noFill/>
                          </a:ln>
                          <a:solidFill>
                            <a:schemeClr val="tx1"/>
                          </a:solidFill>
                          <a:effectLst/>
                          <a:latin typeface="Verdana" pitchFamily="34" charset="0"/>
                        </a:rPr>
                        <a:t>Wyliczone produkty i opisane produkty</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700" b="0" i="0" u="none" strike="noStrike" cap="none" normalizeH="0" baseline="0" dirty="0">
                          <a:ln>
                            <a:noFill/>
                          </a:ln>
                          <a:solidFill>
                            <a:schemeClr val="tx1"/>
                          </a:solidFill>
                          <a:effectLst/>
                          <a:latin typeface="Verdana" pitchFamily="34" charset="0"/>
                        </a:rPr>
                        <a:t>Przeszkoleni kierowcy pozostają w przedsiębiorstwie przewozowym</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9413" name="Symbol zastępczy numeru slajdu 3">
            <a:extLst>
              <a:ext uri="{FF2B5EF4-FFF2-40B4-BE49-F238E27FC236}">
                <a16:creationId xmlns:a16="http://schemas.microsoft.com/office/drawing/2014/main" id="{00B73306-6C7B-45EC-B761-E884AF6FF5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8E40B66-183F-4595-B69D-754C1AA750CF}" type="slidenum">
              <a:rPr lang="en-US" altLang="pl-PL" sz="1200" smtClean="0">
                <a:solidFill>
                  <a:srgbClr val="898989"/>
                </a:solidFill>
                <a:latin typeface="Arial" panose="020B0604020202020204" pitchFamily="34" charset="0"/>
              </a:rPr>
              <a:pPr>
                <a:spcBef>
                  <a:spcPct val="0"/>
                </a:spcBef>
                <a:buFontTx/>
                <a:buNone/>
              </a:pPr>
              <a:t>31</a:t>
            </a:fld>
            <a:endParaRPr lang="en-US" altLang="pl-PL" sz="1200">
              <a:solidFill>
                <a:srgbClr val="89898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9346"/>
                                        </p:tgtEl>
                                        <p:attrNameLst>
                                          <p:attrName>style.visibility</p:attrName>
                                        </p:attrNameLst>
                                      </p:cBhvr>
                                      <p:to>
                                        <p:strVal val="visible"/>
                                      </p:to>
                                    </p:set>
                                    <p:animEffect transition="in" filter="dissolve">
                                      <p:cBhvr>
                                        <p:cTn id="7" dur="500"/>
                                        <p:tgtEl>
                                          <p:spTgt spid="56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12">
            <a:extLst>
              <a:ext uri="{FF2B5EF4-FFF2-40B4-BE49-F238E27FC236}">
                <a16:creationId xmlns:a16="http://schemas.microsoft.com/office/drawing/2014/main" id="{1D87D1F8-CF3E-4F58-B7CA-34BCC0FBA820}"/>
              </a:ext>
            </a:extLst>
          </p:cNvPr>
          <p:cNvSpPr>
            <a:spLocks noGrp="1" noChangeArrowheads="1"/>
          </p:cNvSpPr>
          <p:nvPr>
            <p:ph type="title"/>
          </p:nvPr>
        </p:nvSpPr>
        <p:spPr>
          <a:xfrm>
            <a:off x="457200" y="370241"/>
            <a:ext cx="8229600" cy="522287"/>
          </a:xfrm>
        </p:spPr>
        <p:txBody>
          <a:bodyP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Matryca logiczna projektu - przykład</a:t>
            </a:r>
          </a:p>
        </p:txBody>
      </p:sp>
      <p:graphicFrame>
        <p:nvGraphicFramePr>
          <p:cNvPr id="570370" name="Group 2">
            <a:extLst>
              <a:ext uri="{FF2B5EF4-FFF2-40B4-BE49-F238E27FC236}">
                <a16:creationId xmlns:a16="http://schemas.microsoft.com/office/drawing/2014/main" id="{C3520CC1-61CA-4E16-A951-B59505DD4EE1}"/>
              </a:ext>
            </a:extLst>
          </p:cNvPr>
          <p:cNvGraphicFramePr>
            <a:graphicFrameLocks noGrp="1"/>
          </p:cNvGraphicFramePr>
          <p:nvPr>
            <p:ph type="tbl" idx="1"/>
          </p:nvPr>
        </p:nvGraphicFramePr>
        <p:xfrm>
          <a:off x="214313" y="1412875"/>
          <a:ext cx="8715375" cy="4464050"/>
        </p:xfrm>
        <a:graphic>
          <a:graphicData uri="http://schemas.openxmlformats.org/drawingml/2006/table">
            <a:tbl>
              <a:tblPr/>
              <a:tblGrid>
                <a:gridCol w="2905125">
                  <a:extLst>
                    <a:ext uri="{9D8B030D-6E8A-4147-A177-3AD203B41FA5}">
                      <a16:colId xmlns:a16="http://schemas.microsoft.com/office/drawing/2014/main" val="20000"/>
                    </a:ext>
                  </a:extLst>
                </a:gridCol>
                <a:gridCol w="2905125">
                  <a:extLst>
                    <a:ext uri="{9D8B030D-6E8A-4147-A177-3AD203B41FA5}">
                      <a16:colId xmlns:a16="http://schemas.microsoft.com/office/drawing/2014/main" val="20001"/>
                    </a:ext>
                  </a:extLst>
                </a:gridCol>
                <a:gridCol w="2905125">
                  <a:extLst>
                    <a:ext uri="{9D8B030D-6E8A-4147-A177-3AD203B41FA5}">
                      <a16:colId xmlns:a16="http://schemas.microsoft.com/office/drawing/2014/main" val="20002"/>
                    </a:ext>
                  </a:extLst>
                </a:gridCol>
              </a:tblGrid>
              <a:tr h="4464050">
                <a:tc>
                  <a:txBody>
                    <a:bodyPr/>
                    <a:lstStyle/>
                    <a:p>
                      <a:pPr marL="533400" marR="0" lvl="0" indent="-53340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800" b="0" i="0" u="none" strike="noStrike" cap="none" normalizeH="0" baseline="0" dirty="0">
                          <a:ln>
                            <a:noFill/>
                          </a:ln>
                          <a:solidFill>
                            <a:schemeClr val="tx1"/>
                          </a:solidFill>
                          <a:effectLst/>
                          <a:latin typeface="Verdana" pitchFamily="34" charset="0"/>
                        </a:rPr>
                        <a:t>Produkty:</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800" b="0" i="0" u="none" strike="noStrike" cap="none" normalizeH="0" baseline="0" dirty="0">
                          <a:ln>
                            <a:noFill/>
                          </a:ln>
                          <a:solidFill>
                            <a:schemeClr val="tx1"/>
                          </a:solidFill>
                          <a:effectLst/>
                          <a:latin typeface="Verdana" pitchFamily="34" charset="0"/>
                        </a:rPr>
                        <a:t>Przeprowadzone  szkolenia</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800" b="0" i="0" u="none" strike="noStrike" cap="none" normalizeH="0" baseline="0" dirty="0">
                          <a:ln>
                            <a:noFill/>
                          </a:ln>
                          <a:solidFill>
                            <a:schemeClr val="tx1"/>
                          </a:solidFill>
                          <a:effectLst/>
                          <a:latin typeface="Verdana" pitchFamily="34" charset="0"/>
                        </a:rPr>
                        <a:t>Zakupione nowe autobusy</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800" b="0" i="0" u="none" strike="noStrike" cap="none" normalizeH="0" baseline="0" dirty="0">
                          <a:ln>
                            <a:noFill/>
                          </a:ln>
                          <a:solidFill>
                            <a:schemeClr val="tx1"/>
                          </a:solidFill>
                          <a:effectLst/>
                          <a:latin typeface="Verdana" pitchFamily="34" charset="0"/>
                        </a:rPr>
                        <a:t>Zakupione narzędzia oraz części zamienne</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800" b="0" i="0" u="none" strike="noStrike" cap="none" normalizeH="0" baseline="0" dirty="0">
                          <a:ln>
                            <a:noFill/>
                          </a:ln>
                          <a:solidFill>
                            <a:schemeClr val="tx1"/>
                          </a:solidFill>
                          <a:effectLst/>
                          <a:latin typeface="Verdana" pitchFamily="34" charset="0"/>
                        </a:rPr>
                        <a:t>Opracowane procedury serwisowania autobusów</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endParaRPr kumimoji="0" lang="pl-PL" sz="1800" b="0" i="0" u="none" strike="noStrike" cap="none" normalizeH="0" baseline="0" dirty="0">
                        <a:ln>
                          <a:noFill/>
                        </a:ln>
                        <a:solidFill>
                          <a:schemeClr val="tx1"/>
                        </a:solidFill>
                        <a:effectLst/>
                        <a:latin typeface="Verdana" pitchFamily="34"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800" b="0" i="0" u="none" strike="noStrike" cap="none" normalizeH="0" baseline="0" dirty="0">
                          <a:ln>
                            <a:noFill/>
                          </a:ln>
                          <a:solidFill>
                            <a:schemeClr val="tx1"/>
                          </a:solidFill>
                          <a:effectLst/>
                          <a:latin typeface="Verdana" pitchFamily="34" charset="0"/>
                        </a:rPr>
                        <a:t>Wkład:</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800" b="0" i="0" u="none" strike="noStrike" cap="none" normalizeH="0" baseline="0" dirty="0">
                          <a:ln>
                            <a:noFill/>
                          </a:ln>
                          <a:solidFill>
                            <a:schemeClr val="tx1"/>
                          </a:solidFill>
                          <a:effectLst/>
                          <a:latin typeface="Verdana" pitchFamily="34" charset="0"/>
                        </a:rPr>
                        <a:t>Instruktorzy/ szkoleniowcy przez X miesięcy</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800" b="0" i="0" u="none" strike="noStrike" cap="none" normalizeH="0" baseline="0" dirty="0">
                          <a:ln>
                            <a:noFill/>
                          </a:ln>
                          <a:solidFill>
                            <a:schemeClr val="tx1"/>
                          </a:solidFill>
                          <a:effectLst/>
                          <a:latin typeface="Verdana" pitchFamily="34" charset="0"/>
                        </a:rPr>
                        <a:t>Fundusze na nowe autobusy</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800" b="0" i="0" u="none" strike="noStrike" cap="none" normalizeH="0" baseline="0" dirty="0">
                          <a:ln>
                            <a:noFill/>
                          </a:ln>
                          <a:solidFill>
                            <a:schemeClr val="tx1"/>
                          </a:solidFill>
                          <a:effectLst/>
                          <a:latin typeface="Verdana" pitchFamily="34" charset="0"/>
                        </a:rPr>
                        <a:t>Fundusze na narzędzia i części zamienne</a:t>
                      </a:r>
                    </a:p>
                    <a:p>
                      <a:pPr marL="533400" marR="0" lvl="0" indent="-533400" algn="ctr" defTabSz="914400" rtl="0" eaLnBrk="1" fontAlgn="base" latinLnBrk="0" hangingPunct="1">
                        <a:lnSpc>
                          <a:spcPct val="100000"/>
                        </a:lnSpc>
                        <a:spcBef>
                          <a:spcPct val="20000"/>
                        </a:spcBef>
                        <a:spcAft>
                          <a:spcPct val="0"/>
                        </a:spcAft>
                        <a:buClr>
                          <a:srgbClr val="111111"/>
                        </a:buClr>
                        <a:buSzPct val="90000"/>
                        <a:buFontTx/>
                        <a:buAutoNum type="arabicPeriod"/>
                        <a:tabLst/>
                      </a:pPr>
                      <a:r>
                        <a:rPr kumimoji="0" lang="pl-PL" sz="1800" b="0" i="0" u="none" strike="noStrike" cap="none" normalizeH="0" baseline="0" dirty="0">
                          <a:ln>
                            <a:noFill/>
                          </a:ln>
                          <a:solidFill>
                            <a:schemeClr val="tx1"/>
                          </a:solidFill>
                          <a:effectLst/>
                          <a:latin typeface="Verdana" pitchFamily="34" charset="0"/>
                        </a:rPr>
                        <a:t>Instruktor ds. serwisu na Y miesięcy </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800" b="0" i="0" u="none" strike="noStrike" cap="none" normalizeH="0" baseline="0" dirty="0">
                          <a:ln>
                            <a:noFill/>
                          </a:ln>
                          <a:solidFill>
                            <a:schemeClr val="tx1"/>
                          </a:solidFill>
                          <a:effectLst/>
                          <a:latin typeface="Verdana" pitchFamily="34" charset="0"/>
                        </a:rPr>
                        <a:t>Założenia:</a:t>
                      </a:r>
                    </a:p>
                    <a:p>
                      <a:pPr marL="0" marR="0" lvl="0" indent="0" algn="ctr" defTabSz="914400" rtl="0" eaLnBrk="1" fontAlgn="base" latinLnBrk="0" hangingPunct="1">
                        <a:lnSpc>
                          <a:spcPct val="100000"/>
                        </a:lnSpc>
                        <a:spcBef>
                          <a:spcPct val="20000"/>
                        </a:spcBef>
                        <a:spcAft>
                          <a:spcPct val="0"/>
                        </a:spcAft>
                        <a:buClr>
                          <a:srgbClr val="111111"/>
                        </a:buClr>
                        <a:buSzPct val="90000"/>
                        <a:buFont typeface="Wingdings" pitchFamily="2" charset="2"/>
                        <a:buNone/>
                        <a:tabLst/>
                      </a:pPr>
                      <a:r>
                        <a:rPr kumimoji="0" lang="pl-PL" sz="1800" b="0" i="0" u="none" strike="noStrike" cap="none" normalizeH="0" baseline="0" dirty="0">
                          <a:ln>
                            <a:noFill/>
                          </a:ln>
                          <a:solidFill>
                            <a:schemeClr val="tx1"/>
                          </a:solidFill>
                          <a:effectLst/>
                          <a:latin typeface="Verdana" pitchFamily="34" charset="0"/>
                        </a:rPr>
                        <a:t>Narzędzia i części zamienne dostarczane są na czas</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0429" name="Symbol zastępczy numeru slajdu 3">
            <a:extLst>
              <a:ext uri="{FF2B5EF4-FFF2-40B4-BE49-F238E27FC236}">
                <a16:creationId xmlns:a16="http://schemas.microsoft.com/office/drawing/2014/main" id="{798DAC85-F3A9-4AB8-AE02-8D26F8E426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4A0FEC-890E-4A32-8DB7-5DE6C47FB5FC}" type="slidenum">
              <a:rPr lang="en-US" altLang="pl-PL" sz="1200" smtClean="0">
                <a:solidFill>
                  <a:srgbClr val="898989"/>
                </a:solidFill>
                <a:latin typeface="Arial" panose="020B0604020202020204" pitchFamily="34" charset="0"/>
              </a:rPr>
              <a:pPr>
                <a:spcBef>
                  <a:spcPct val="0"/>
                </a:spcBef>
                <a:buFontTx/>
                <a:buNone/>
              </a:pPr>
              <a:t>32</a:t>
            </a:fld>
            <a:endParaRPr lang="en-US" altLang="pl-PL" sz="1200">
              <a:solidFill>
                <a:srgbClr val="89898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0370"/>
                                        </p:tgtEl>
                                        <p:attrNameLst>
                                          <p:attrName>style.visibility</p:attrName>
                                        </p:attrNameLst>
                                      </p:cBhvr>
                                      <p:to>
                                        <p:strVal val="visible"/>
                                      </p:to>
                                    </p:set>
                                    <p:animEffect transition="in" filter="dissolve">
                                      <p:cBhvr>
                                        <p:cTn id="7" dur="500"/>
                                        <p:tgtEl>
                                          <p:spTgt spid="570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5CA34A4-E251-4FF2-A6E3-D808A8B0EA4E}"/>
              </a:ext>
            </a:extLst>
          </p:cNvPr>
          <p:cNvSpPr>
            <a:spLocks noGrp="1"/>
          </p:cNvSpPr>
          <p:nvPr>
            <p:ph type="title"/>
          </p:nvPr>
        </p:nvSpPr>
        <p:spPr>
          <a:xfrm>
            <a:off x="457200" y="584200"/>
            <a:ext cx="8229600" cy="523875"/>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Analiza ścieżek dojścia:</a:t>
            </a:r>
            <a:endParaRPr lang="en-GB" altLang="pl-PL" sz="2800" b="1" dirty="0">
              <a:solidFill>
                <a:srgbClr val="FFC000"/>
              </a:solidFill>
              <a:latin typeface="Century Gothic" panose="020B0502020202020204" pitchFamily="34" charset="0"/>
              <a:ea typeface="+mn-ea"/>
              <a:cs typeface="Arial" pitchFamily="34" charset="0"/>
            </a:endParaRPr>
          </a:p>
        </p:txBody>
      </p:sp>
      <p:sp>
        <p:nvSpPr>
          <p:cNvPr id="64515" name="Rectangle 3">
            <a:extLst>
              <a:ext uri="{FF2B5EF4-FFF2-40B4-BE49-F238E27FC236}">
                <a16:creationId xmlns:a16="http://schemas.microsoft.com/office/drawing/2014/main" id="{D473F90B-3085-44B2-B985-17DC0685494C}"/>
              </a:ext>
            </a:extLst>
          </p:cNvPr>
          <p:cNvSpPr>
            <a:spLocks noGrp="1"/>
          </p:cNvSpPr>
          <p:nvPr>
            <p:ph idx="1"/>
          </p:nvPr>
        </p:nvSpPr>
        <p:spPr>
          <a:xfrm>
            <a:off x="457200" y="1268413"/>
            <a:ext cx="8229600" cy="5400675"/>
          </a:xfrm>
        </p:spPr>
        <p:txBody>
          <a:bodyPr/>
          <a:lstStyle/>
          <a:p>
            <a:pPr algn="just" eaLnBrk="1" hangingPunct="1">
              <a:lnSpc>
                <a:spcPct val="120000"/>
              </a:lnSpc>
              <a:buFont typeface="Arial" panose="020B0604020202020204" pitchFamily="34" charset="0"/>
              <a:buNone/>
            </a:pPr>
            <a:r>
              <a:rPr lang="pl-PL" altLang="pl-PL" sz="2000"/>
              <a:t>1. Identyfikujemy pozostające z sobą w związkach zbiory środków i celów w hierarchii celów (zakreślić je np. flamastrem). Zbiory odpowiadają możliwym ścieżkom postępowania.</a:t>
            </a:r>
          </a:p>
          <a:p>
            <a:pPr algn="just" eaLnBrk="1" hangingPunct="1">
              <a:lnSpc>
                <a:spcPct val="120000"/>
              </a:lnSpc>
              <a:buFont typeface="Arial" panose="020B0604020202020204" pitchFamily="34" charset="0"/>
              <a:buNone/>
            </a:pPr>
            <a:r>
              <a:rPr lang="pl-PL" altLang="pl-PL" sz="2000"/>
              <a:t>2. Oznaczamy ścieżki cyframi.</a:t>
            </a:r>
          </a:p>
          <a:p>
            <a:pPr algn="just" eaLnBrk="1" hangingPunct="1">
              <a:lnSpc>
                <a:spcPct val="120000"/>
              </a:lnSpc>
              <a:buFont typeface="Arial" panose="020B0604020202020204" pitchFamily="34" charset="0"/>
              <a:buNone/>
            </a:pPr>
            <a:r>
              <a:rPr lang="pl-PL" altLang="pl-PL" sz="2000"/>
              <a:t>3. Przy ocenie i wyborze </a:t>
            </a:r>
            <a:r>
              <a:rPr lang="pl-PL" altLang="pl-PL" sz="2000" b="1"/>
              <a:t>pytamy o sensowność i możliwość realizacji projektu.  </a:t>
            </a:r>
            <a:r>
              <a:rPr lang="pl-PL" altLang="pl-PL" sz="2000"/>
              <a:t>Rolę odgrywają: 	</a:t>
            </a:r>
          </a:p>
          <a:p>
            <a:pPr eaLnBrk="1" hangingPunct="1">
              <a:lnSpc>
                <a:spcPct val="120000"/>
              </a:lnSpc>
              <a:buFont typeface="Arial" panose="020B0604020202020204" pitchFamily="34" charset="0"/>
              <a:buNone/>
            </a:pPr>
            <a:r>
              <a:rPr lang="pl-PL" altLang="pl-PL" sz="2000"/>
              <a:t>		-priorytety polityczne, </a:t>
            </a:r>
            <a:br>
              <a:rPr lang="pl-PL" altLang="pl-PL" sz="2000"/>
            </a:br>
            <a:r>
              <a:rPr lang="pl-PL" altLang="pl-PL" sz="2000"/>
              <a:t>	-specyficzne warunki krajowe, </a:t>
            </a:r>
            <a:br>
              <a:rPr lang="pl-PL" altLang="pl-PL" sz="2000"/>
            </a:br>
            <a:r>
              <a:rPr lang="pl-PL" altLang="pl-PL" sz="2000"/>
              <a:t>	-stopień przydatności pomysłów, </a:t>
            </a:r>
            <a:br>
              <a:rPr lang="pl-PL" altLang="pl-PL" sz="2000"/>
            </a:br>
            <a:r>
              <a:rPr lang="pl-PL" altLang="pl-PL" sz="2000"/>
              <a:t>	-środki do dyspozycji, </a:t>
            </a:r>
            <a:br>
              <a:rPr lang="pl-PL" altLang="pl-PL" sz="2000"/>
            </a:br>
            <a:r>
              <a:rPr lang="pl-PL" altLang="pl-PL" sz="2000"/>
              <a:t>	-posiadany potencjał, </a:t>
            </a:r>
            <a:br>
              <a:rPr lang="pl-PL" altLang="pl-PL" sz="2000"/>
            </a:br>
            <a:r>
              <a:rPr lang="pl-PL" altLang="pl-PL" sz="2000"/>
              <a:t>	-działania konkurencji i konkurencyjne projekty</a:t>
            </a:r>
          </a:p>
          <a:p>
            <a:pPr eaLnBrk="1" hangingPunct="1">
              <a:lnSpc>
                <a:spcPct val="120000"/>
              </a:lnSpc>
              <a:buFont typeface="Arial" panose="020B0604020202020204" pitchFamily="34" charset="0"/>
              <a:buNone/>
            </a:pPr>
            <a:r>
              <a:rPr lang="pl-PL" altLang="pl-PL" sz="2000"/>
              <a:t>		-uwarunkowania programowe</a:t>
            </a:r>
          </a:p>
          <a:p>
            <a:pPr eaLnBrk="1" hangingPunct="1">
              <a:lnSpc>
                <a:spcPct val="120000"/>
              </a:lnSpc>
            </a:pPr>
            <a:endParaRPr lang="en-GB" altLang="pl-PL" sz="2000">
              <a:solidFill>
                <a:srgbClr val="000066"/>
              </a:solidFill>
            </a:endParaRPr>
          </a:p>
        </p:txBody>
      </p:sp>
      <p:sp>
        <p:nvSpPr>
          <p:cNvPr id="64516" name="Symbol zastępczy numeru slajdu 3">
            <a:extLst>
              <a:ext uri="{FF2B5EF4-FFF2-40B4-BE49-F238E27FC236}">
                <a16:creationId xmlns:a16="http://schemas.microsoft.com/office/drawing/2014/main" id="{27DB0DF3-3B69-4DAD-BAAC-4C5BE841A9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065FD2-84B1-4916-BF34-E45CBE0248F5}" type="slidenum">
              <a:rPr lang="pl-PL" altLang="pl-PL" sz="1200" smtClean="0">
                <a:solidFill>
                  <a:srgbClr val="898989"/>
                </a:solidFill>
                <a:latin typeface="Arial" panose="020B0604020202020204" pitchFamily="34" charset="0"/>
              </a:rPr>
              <a:pPr>
                <a:spcBef>
                  <a:spcPct val="0"/>
                </a:spcBef>
                <a:buFontTx/>
                <a:buNone/>
              </a:pPr>
              <a:t>33</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8A8BD3D-7879-4A3B-B82C-D89D450225FB}"/>
              </a:ext>
            </a:extLst>
          </p:cNvPr>
          <p:cNvSpPr>
            <a:spLocks noGrp="1"/>
          </p:cNvSpPr>
          <p:nvPr>
            <p:ph type="title"/>
          </p:nvPr>
        </p:nvSpPr>
        <p:spPr>
          <a:xfrm>
            <a:off x="457200" y="584200"/>
            <a:ext cx="8229600" cy="523875"/>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Podsumowanie:</a:t>
            </a:r>
            <a:endParaRPr lang="en-GB" altLang="pl-PL" sz="2800" b="1" dirty="0">
              <a:solidFill>
                <a:srgbClr val="FFC000"/>
              </a:solidFill>
              <a:latin typeface="Century Gothic" panose="020B0502020202020204" pitchFamily="34" charset="0"/>
              <a:ea typeface="+mn-ea"/>
              <a:cs typeface="Arial" pitchFamily="34" charset="0"/>
            </a:endParaRPr>
          </a:p>
        </p:txBody>
      </p:sp>
      <p:sp>
        <p:nvSpPr>
          <p:cNvPr id="62467" name="Rectangle 3">
            <a:extLst>
              <a:ext uri="{FF2B5EF4-FFF2-40B4-BE49-F238E27FC236}">
                <a16:creationId xmlns:a16="http://schemas.microsoft.com/office/drawing/2014/main" id="{1429C483-6C45-45AF-A0FD-5D9A82DBC9C4}"/>
              </a:ext>
            </a:extLst>
          </p:cNvPr>
          <p:cNvSpPr>
            <a:spLocks noGrp="1"/>
          </p:cNvSpPr>
          <p:nvPr>
            <p:ph idx="1"/>
          </p:nvPr>
        </p:nvSpPr>
        <p:spPr/>
        <p:txBody>
          <a:bodyPr rtlCol="0">
            <a:normAutofit fontScale="85000" lnSpcReduction="20000"/>
          </a:bodyPr>
          <a:lstStyle/>
          <a:p>
            <a:pPr eaLnBrk="1" fontAlgn="auto" hangingPunct="1">
              <a:lnSpc>
                <a:spcPct val="150000"/>
              </a:lnSpc>
              <a:spcAft>
                <a:spcPts val="0"/>
              </a:spcAft>
              <a:defRPr/>
            </a:pPr>
            <a:r>
              <a:rPr lang="pl-PL" sz="2400" dirty="0"/>
              <a:t>Sposób, w jaki prezentujemy problem decyduje o wyborze metod jego rozwiązania</a:t>
            </a:r>
          </a:p>
          <a:p>
            <a:pPr eaLnBrk="1" fontAlgn="auto" hangingPunct="1">
              <a:lnSpc>
                <a:spcPct val="150000"/>
              </a:lnSpc>
              <a:spcAft>
                <a:spcPts val="0"/>
              </a:spcAft>
              <a:defRPr/>
            </a:pPr>
            <a:r>
              <a:rPr lang="pl-PL" sz="2400" dirty="0"/>
              <a:t>Problem to rozbieżność pomiędzy stanem, w którym jesteśmy a stanem, w jakim chcemy się znaleźć, wraz z istniejącymi przeszkodami, które utrudniają osiągnięcie celu</a:t>
            </a:r>
          </a:p>
          <a:p>
            <a:pPr eaLnBrk="1" fontAlgn="auto" hangingPunct="1">
              <a:lnSpc>
                <a:spcPct val="150000"/>
              </a:lnSpc>
              <a:spcAft>
                <a:spcPts val="0"/>
              </a:spcAft>
              <a:defRPr/>
            </a:pPr>
            <a:r>
              <a:rPr lang="pl-PL" sz="2400" dirty="0"/>
              <a:t>Wizja (</a:t>
            </a:r>
            <a:r>
              <a:rPr lang="pl-PL" sz="2400" i="1" dirty="0"/>
              <a:t>cel bezpośredni projektu</a:t>
            </a:r>
            <a:r>
              <a:rPr lang="pl-PL" sz="2400" dirty="0"/>
              <a:t>) mówi nam jak będzie „wyglądał” końcowy rezultat – określa stan docelowy</a:t>
            </a:r>
          </a:p>
          <a:p>
            <a:pPr eaLnBrk="1" fontAlgn="auto" hangingPunct="1">
              <a:lnSpc>
                <a:spcPct val="150000"/>
              </a:lnSpc>
              <a:spcAft>
                <a:spcPts val="0"/>
              </a:spcAft>
              <a:defRPr/>
            </a:pPr>
            <a:r>
              <a:rPr lang="pl-PL" sz="2400" dirty="0"/>
              <a:t>Cele powinno się prezentować zgodnie z modelem SMART</a:t>
            </a:r>
          </a:p>
          <a:p>
            <a:pPr eaLnBrk="1" fontAlgn="auto" hangingPunct="1">
              <a:lnSpc>
                <a:spcPct val="150000"/>
              </a:lnSpc>
              <a:spcAft>
                <a:spcPts val="0"/>
              </a:spcAft>
              <a:defRPr/>
            </a:pPr>
            <a:r>
              <a:rPr lang="pl-PL" sz="2400" dirty="0"/>
              <a:t>W identyfikacji ryzyk pomaga odpowiedź na pytanie, co może się nie udać w projekcie</a:t>
            </a:r>
            <a:endParaRPr lang="en-GB" sz="2400" dirty="0"/>
          </a:p>
        </p:txBody>
      </p:sp>
      <p:sp>
        <p:nvSpPr>
          <p:cNvPr id="65540" name="Symbol zastępczy numeru slajdu 3">
            <a:extLst>
              <a:ext uri="{FF2B5EF4-FFF2-40B4-BE49-F238E27FC236}">
                <a16:creationId xmlns:a16="http://schemas.microsoft.com/office/drawing/2014/main" id="{549FBC28-3A03-4EEF-8E2D-731C887E1E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2CF76B-7B71-4C25-83D7-1C4920AB8056}" type="slidenum">
              <a:rPr lang="pl-PL" altLang="pl-PL" sz="1200" smtClean="0">
                <a:solidFill>
                  <a:srgbClr val="898989"/>
                </a:solidFill>
                <a:latin typeface="Arial" panose="020B0604020202020204" pitchFamily="34" charset="0"/>
              </a:rPr>
              <a:pPr>
                <a:spcBef>
                  <a:spcPct val="0"/>
                </a:spcBef>
                <a:buFontTx/>
                <a:buNone/>
              </a:pPr>
              <a:t>34</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3335BF7-73CF-4F24-ACD5-641ABBA9C3F7}"/>
              </a:ext>
            </a:extLst>
          </p:cNvPr>
          <p:cNvSpPr>
            <a:spLocks noGrp="1"/>
          </p:cNvSpPr>
          <p:nvPr>
            <p:ph type="title"/>
          </p:nvPr>
        </p:nvSpPr>
        <p:spPr>
          <a:xfrm>
            <a:off x="827088" y="476250"/>
            <a:ext cx="7772400" cy="523875"/>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Metoda matrycy  logicznej (LogFrame)</a:t>
            </a:r>
          </a:p>
        </p:txBody>
      </p:sp>
      <p:sp>
        <p:nvSpPr>
          <p:cNvPr id="66563" name="Rectangle 3">
            <a:extLst>
              <a:ext uri="{FF2B5EF4-FFF2-40B4-BE49-F238E27FC236}">
                <a16:creationId xmlns:a16="http://schemas.microsoft.com/office/drawing/2014/main" id="{68CB9621-8877-41BF-8DC9-918C781FD5A2}"/>
              </a:ext>
            </a:extLst>
          </p:cNvPr>
          <p:cNvSpPr>
            <a:spLocks noGrp="1"/>
          </p:cNvSpPr>
          <p:nvPr>
            <p:ph idx="1"/>
          </p:nvPr>
        </p:nvSpPr>
        <p:spPr>
          <a:xfrm>
            <a:off x="323850" y="2060575"/>
            <a:ext cx="8661400" cy="4191000"/>
          </a:xfrm>
        </p:spPr>
        <p:txBody>
          <a:bodyPr/>
          <a:lstStyle/>
          <a:p>
            <a:pPr marL="609600" indent="-609600" eaLnBrk="1" hangingPunct="1">
              <a:buFont typeface="Wingdings" panose="05000000000000000000" pitchFamily="2" charset="2"/>
              <a:buNone/>
            </a:pPr>
            <a:r>
              <a:rPr lang="pl-PL" altLang="pl-PL">
                <a:solidFill>
                  <a:srgbClr val="000000"/>
                </a:solidFill>
                <a:latin typeface="Verdana" panose="020B0604030504040204" pitchFamily="34" charset="0"/>
                <a:cs typeface="Times New Roman" panose="02020603050405020304" pitchFamily="18" charset="0"/>
              </a:rPr>
              <a:t>Jest to narzędzie s</a:t>
            </a:r>
            <a:r>
              <a:rPr lang="pl-PL" altLang="pl-PL">
                <a:solidFill>
                  <a:srgbClr val="000000"/>
                </a:solidFill>
                <a:latin typeface="Verdana" panose="020B0604030504040204" pitchFamily="34" charset="0"/>
              </a:rPr>
              <a:t>ł</a:t>
            </a:r>
            <a:r>
              <a:rPr lang="pl-PL" altLang="pl-PL">
                <a:solidFill>
                  <a:srgbClr val="000000"/>
                </a:solidFill>
                <a:latin typeface="Verdana" panose="020B0604030504040204" pitchFamily="34" charset="0"/>
                <a:cs typeface="Times New Roman" panose="02020603050405020304" pitchFamily="18" charset="0"/>
              </a:rPr>
              <a:t>uż</a:t>
            </a:r>
            <a:r>
              <a:rPr lang="pl-PL" altLang="pl-PL">
                <a:solidFill>
                  <a:srgbClr val="000000"/>
                </a:solidFill>
                <a:latin typeface="Verdana" panose="020B0604030504040204" pitchFamily="34" charset="0"/>
              </a:rPr>
              <a:t>ą</a:t>
            </a:r>
            <a:r>
              <a:rPr lang="pl-PL" altLang="pl-PL">
                <a:solidFill>
                  <a:srgbClr val="000000"/>
                </a:solidFill>
                <a:latin typeface="Verdana" panose="020B0604030504040204" pitchFamily="34" charset="0"/>
                <a:cs typeface="Times New Roman" panose="02020603050405020304" pitchFamily="18" charset="0"/>
              </a:rPr>
              <a:t>ce:</a:t>
            </a:r>
          </a:p>
          <a:p>
            <a:pPr marL="609600" indent="-609600" eaLnBrk="1" hangingPunct="1">
              <a:buFont typeface="Wingdings" panose="05000000000000000000" pitchFamily="2" charset="2"/>
              <a:buChar char="Ø"/>
            </a:pPr>
            <a:r>
              <a:rPr lang="pl-PL" altLang="pl-PL" sz="2400">
                <a:solidFill>
                  <a:srgbClr val="000000"/>
                </a:solidFill>
                <a:latin typeface="Verdana" panose="020B0604030504040204" pitchFamily="34" charset="0"/>
                <a:cs typeface="Times New Roman" panose="02020603050405020304" pitchFamily="18" charset="0"/>
              </a:rPr>
              <a:t>sformu</a:t>
            </a:r>
            <a:r>
              <a:rPr lang="pl-PL" altLang="pl-PL" sz="2400">
                <a:solidFill>
                  <a:srgbClr val="000000"/>
                </a:solidFill>
                <a:latin typeface="Verdana" panose="020B0604030504040204" pitchFamily="34" charset="0"/>
              </a:rPr>
              <a:t>ł</a:t>
            </a:r>
            <a:r>
              <a:rPr lang="pl-PL" altLang="pl-PL" sz="2400">
                <a:solidFill>
                  <a:srgbClr val="000000"/>
                </a:solidFill>
                <a:latin typeface="Verdana" panose="020B0604030504040204" pitchFamily="34" charset="0"/>
                <a:cs typeface="Times New Roman" panose="02020603050405020304" pitchFamily="18" charset="0"/>
              </a:rPr>
              <a:t>owaniu konsekwentnego i realistycznego programu/projektu;</a:t>
            </a:r>
            <a:endParaRPr lang="pl-PL" altLang="pl-PL" sz="2400">
              <a:solidFill>
                <a:srgbClr val="000000"/>
              </a:solidFill>
              <a:latin typeface="Verdana" panose="020B0604030504040204" pitchFamily="34" charset="0"/>
            </a:endParaRPr>
          </a:p>
          <a:p>
            <a:pPr marL="609600" indent="-609600" eaLnBrk="1" hangingPunct="1">
              <a:buFont typeface="Wingdings" panose="05000000000000000000" pitchFamily="2" charset="2"/>
              <a:buChar char="Ø"/>
            </a:pPr>
            <a:r>
              <a:rPr lang="pl-PL" altLang="pl-PL" sz="2400">
                <a:solidFill>
                  <a:srgbClr val="000000"/>
                </a:solidFill>
                <a:latin typeface="Verdana" panose="020B0604030504040204" pitchFamily="34" charset="0"/>
                <a:cs typeface="Times New Roman" panose="02020603050405020304" pitchFamily="18" charset="0"/>
              </a:rPr>
              <a:t>jako p</a:t>
            </a:r>
            <a:r>
              <a:rPr lang="pl-PL" altLang="pl-PL" sz="2400">
                <a:solidFill>
                  <a:srgbClr val="000000"/>
                </a:solidFill>
                <a:latin typeface="Verdana" panose="020B0604030504040204" pitchFamily="34" charset="0"/>
              </a:rPr>
              <a:t>omoc</a:t>
            </a:r>
            <a:r>
              <a:rPr lang="pl-PL" altLang="pl-PL" sz="2400">
                <a:solidFill>
                  <a:srgbClr val="000000"/>
                </a:solidFill>
                <a:latin typeface="Verdana" panose="020B0604030504040204" pitchFamily="34" charset="0"/>
                <a:cs typeface="Times New Roman" panose="02020603050405020304" pitchFamily="18" charset="0"/>
              </a:rPr>
              <a:t> w sprawnym zarz</a:t>
            </a:r>
            <a:r>
              <a:rPr lang="pl-PL" altLang="pl-PL" sz="2400">
                <a:solidFill>
                  <a:srgbClr val="000000"/>
                </a:solidFill>
                <a:latin typeface="Verdana" panose="020B0604030504040204" pitchFamily="34" charset="0"/>
              </a:rPr>
              <a:t>ą</a:t>
            </a:r>
            <a:r>
              <a:rPr lang="pl-PL" altLang="pl-PL" sz="2400">
                <a:solidFill>
                  <a:srgbClr val="000000"/>
                </a:solidFill>
                <a:latin typeface="Verdana" panose="020B0604030504040204" pitchFamily="34" charset="0"/>
                <a:cs typeface="Times New Roman" panose="02020603050405020304" pitchFamily="18" charset="0"/>
              </a:rPr>
              <a:t>dzaniu programem/realizacj</a:t>
            </a:r>
            <a:r>
              <a:rPr lang="pl-PL" altLang="pl-PL" sz="2400">
                <a:solidFill>
                  <a:srgbClr val="000000"/>
                </a:solidFill>
                <a:latin typeface="Verdana" panose="020B0604030504040204" pitchFamily="34" charset="0"/>
              </a:rPr>
              <a:t>i</a:t>
            </a:r>
            <a:r>
              <a:rPr lang="pl-PL" altLang="pl-PL" sz="2400">
                <a:solidFill>
                  <a:srgbClr val="000000"/>
                </a:solidFill>
                <a:latin typeface="Verdana" panose="020B0604030504040204" pitchFamily="34" charset="0"/>
                <a:cs typeface="Times New Roman" panose="02020603050405020304" pitchFamily="18" charset="0"/>
              </a:rPr>
              <a:t> projektu;</a:t>
            </a:r>
            <a:endParaRPr lang="pl-PL" altLang="pl-PL" sz="2400">
              <a:solidFill>
                <a:srgbClr val="000000"/>
              </a:solidFill>
              <a:latin typeface="Verdana" panose="020B0604030504040204" pitchFamily="34" charset="0"/>
            </a:endParaRPr>
          </a:p>
          <a:p>
            <a:pPr marL="609600" indent="-609600" eaLnBrk="1" hangingPunct="1">
              <a:buFont typeface="Wingdings" panose="05000000000000000000" pitchFamily="2" charset="2"/>
              <a:buChar char="Ø"/>
            </a:pPr>
            <a:r>
              <a:rPr lang="pl-PL" altLang="pl-PL" sz="2400">
                <a:solidFill>
                  <a:srgbClr val="000000"/>
                </a:solidFill>
                <a:latin typeface="Verdana" panose="020B0604030504040204" pitchFamily="34" charset="0"/>
                <a:cs typeface="Times New Roman" panose="02020603050405020304" pitchFamily="18" charset="0"/>
              </a:rPr>
              <a:t>sformu</a:t>
            </a:r>
            <a:r>
              <a:rPr lang="pl-PL" altLang="pl-PL" sz="2400">
                <a:solidFill>
                  <a:srgbClr val="000000"/>
                </a:solidFill>
                <a:latin typeface="Verdana" panose="020B0604030504040204" pitchFamily="34" charset="0"/>
              </a:rPr>
              <a:t>ł</a:t>
            </a:r>
            <a:r>
              <a:rPr lang="pl-PL" altLang="pl-PL" sz="2400">
                <a:solidFill>
                  <a:srgbClr val="000000"/>
                </a:solidFill>
                <a:latin typeface="Verdana" panose="020B0604030504040204" pitchFamily="34" charset="0"/>
                <a:cs typeface="Times New Roman" panose="02020603050405020304" pitchFamily="18" charset="0"/>
              </a:rPr>
              <a:t>owaniu </a:t>
            </a:r>
            <a:r>
              <a:rPr lang="pl-PL" altLang="pl-PL" sz="2400">
                <a:solidFill>
                  <a:srgbClr val="000000"/>
                </a:solidFill>
                <a:latin typeface="Verdana" panose="020B0604030504040204" pitchFamily="34" charset="0"/>
              </a:rPr>
              <a:t>p</a:t>
            </a:r>
            <a:r>
              <a:rPr lang="pl-PL" altLang="pl-PL" sz="2400">
                <a:solidFill>
                  <a:srgbClr val="000000"/>
                </a:solidFill>
                <a:latin typeface="Verdana" panose="020B0604030504040204" pitchFamily="34" charset="0"/>
                <a:cs typeface="Times New Roman" panose="02020603050405020304" pitchFamily="18" charset="0"/>
              </a:rPr>
              <a:t>unktów odniesienia do monitorowania i oceny osi</a:t>
            </a:r>
            <a:r>
              <a:rPr lang="pl-PL" altLang="pl-PL" sz="2400">
                <a:solidFill>
                  <a:srgbClr val="000000"/>
                </a:solidFill>
                <a:latin typeface="Verdana" panose="020B0604030504040204" pitchFamily="34" charset="0"/>
              </a:rPr>
              <a:t>ą</a:t>
            </a:r>
            <a:r>
              <a:rPr lang="pl-PL" altLang="pl-PL" sz="2400">
                <a:solidFill>
                  <a:srgbClr val="000000"/>
                </a:solidFill>
                <a:latin typeface="Verdana" panose="020B0604030504040204" pitchFamily="34" charset="0"/>
                <a:cs typeface="Times New Roman" panose="02020603050405020304" pitchFamily="18" charset="0"/>
              </a:rPr>
              <a:t>gni</a:t>
            </a:r>
            <a:r>
              <a:rPr lang="pl-PL" altLang="pl-PL" sz="2400">
                <a:latin typeface="Verdana" panose="020B0604030504040204" pitchFamily="34" charset="0"/>
              </a:rPr>
              <a:t>ę</a:t>
            </a:r>
            <a:r>
              <a:rPr lang="pl-PL" altLang="pl-PL" sz="2400">
                <a:solidFill>
                  <a:srgbClr val="000000"/>
                </a:solidFill>
                <a:latin typeface="Verdana" panose="020B0604030504040204" pitchFamily="34" charset="0"/>
                <a:cs typeface="Times New Roman" panose="02020603050405020304" pitchFamily="18" charset="0"/>
              </a:rPr>
              <a:t>ć/wyników programu/projektu.</a:t>
            </a:r>
            <a:endParaRPr lang="pl-PL" altLang="pl-PL" sz="2400">
              <a:solidFill>
                <a:srgbClr val="000000"/>
              </a:solidFill>
              <a:latin typeface="Verdana" panose="020B0604030504040204" pitchFamily="34" charset="0"/>
            </a:endParaRPr>
          </a:p>
        </p:txBody>
      </p:sp>
      <p:sp>
        <p:nvSpPr>
          <p:cNvPr id="66564" name="Symbol zastępczy numeru slajdu 3">
            <a:extLst>
              <a:ext uri="{FF2B5EF4-FFF2-40B4-BE49-F238E27FC236}">
                <a16:creationId xmlns:a16="http://schemas.microsoft.com/office/drawing/2014/main" id="{57F9913A-3EA8-473B-9D5C-AAD09BED78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EBF092-D734-44CB-A3D4-3BDC0034DA19}" type="slidenum">
              <a:rPr lang="pl-PL" altLang="pl-PL" sz="1200" smtClean="0">
                <a:solidFill>
                  <a:srgbClr val="898989"/>
                </a:solidFill>
                <a:latin typeface="Arial" panose="020B0604020202020204" pitchFamily="34" charset="0"/>
              </a:rPr>
              <a:pPr>
                <a:spcBef>
                  <a:spcPct val="0"/>
                </a:spcBef>
                <a:buFontTx/>
                <a:buNone/>
              </a:pPr>
              <a:t>35</a:t>
            </a:fld>
            <a:endParaRPr lang="pl-PL" altLang="pl-PL" sz="1200">
              <a:solidFill>
                <a:srgbClr val="898989"/>
              </a:solidFill>
              <a:latin typeface="Arial" panose="020B0604020202020204" pitchFamily="34" charset="0"/>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a:extLst>
              <a:ext uri="{FF2B5EF4-FFF2-40B4-BE49-F238E27FC236}">
                <a16:creationId xmlns:a16="http://schemas.microsoft.com/office/drawing/2014/main" id="{1E7C4998-F0D7-4B1D-9F5D-BC82E8107062}"/>
              </a:ext>
            </a:extLst>
          </p:cNvPr>
          <p:cNvGrpSpPr>
            <a:grpSpLocks/>
          </p:cNvGrpSpPr>
          <p:nvPr/>
        </p:nvGrpSpPr>
        <p:grpSpPr bwMode="auto">
          <a:xfrm>
            <a:off x="250825" y="260350"/>
            <a:ext cx="7991475" cy="6192838"/>
            <a:chOff x="4454" y="970"/>
            <a:chExt cx="8837" cy="7382"/>
          </a:xfrm>
        </p:grpSpPr>
        <p:grpSp>
          <p:nvGrpSpPr>
            <p:cNvPr id="67596" name="Group 3">
              <a:extLst>
                <a:ext uri="{FF2B5EF4-FFF2-40B4-BE49-F238E27FC236}">
                  <a16:creationId xmlns:a16="http://schemas.microsoft.com/office/drawing/2014/main" id="{640B3361-8F35-4CDF-B877-FCFF2724A70F}"/>
                </a:ext>
              </a:extLst>
            </p:cNvPr>
            <p:cNvGrpSpPr>
              <a:grpSpLocks/>
            </p:cNvGrpSpPr>
            <p:nvPr/>
          </p:nvGrpSpPr>
          <p:grpSpPr bwMode="auto">
            <a:xfrm>
              <a:off x="4454" y="970"/>
              <a:ext cx="2208" cy="1467"/>
              <a:chOff x="0" y="0"/>
              <a:chExt cx="794" cy="576"/>
            </a:xfrm>
          </p:grpSpPr>
          <p:sp>
            <p:nvSpPr>
              <p:cNvPr id="67695" name="Rectangle 4">
                <a:extLst>
                  <a:ext uri="{FF2B5EF4-FFF2-40B4-BE49-F238E27FC236}">
                    <a16:creationId xmlns:a16="http://schemas.microsoft.com/office/drawing/2014/main" id="{E8136614-83BE-46D2-8B5B-94248768E970}"/>
                  </a:ext>
                </a:extLst>
              </p:cNvPr>
              <p:cNvSpPr>
                <a:spLocks noChangeArrowheads="1"/>
              </p:cNvSpPr>
              <p:nvPr/>
            </p:nvSpPr>
            <p:spPr bwMode="auto">
              <a:xfrm>
                <a:off x="28" y="0"/>
                <a:ext cx="738" cy="57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800">
                    <a:solidFill>
                      <a:srgbClr val="000000"/>
                    </a:solidFill>
                    <a:latin typeface="Times New Roman" panose="02020603050405020304" pitchFamily="18" charset="0"/>
                  </a:rPr>
                  <a:t> </a:t>
                </a:r>
              </a:p>
              <a:p>
                <a:pPr algn="ctr" eaLnBrk="1" hangingPunct="1">
                  <a:spcBef>
                    <a:spcPct val="0"/>
                  </a:spcBef>
                  <a:buFontTx/>
                  <a:buNone/>
                </a:pPr>
                <a:endParaRPr lang="pl-PL" altLang="pl-PL" sz="1800">
                  <a:solidFill>
                    <a:srgbClr val="000000"/>
                  </a:solidFill>
                  <a:latin typeface="Tahoma" panose="020B0604030504040204" pitchFamily="34" charset="0"/>
                </a:endParaRPr>
              </a:p>
              <a:p>
                <a:pPr algn="ctr" eaLnBrk="1" hangingPunct="1">
                  <a:spcBef>
                    <a:spcPct val="0"/>
                  </a:spcBef>
                  <a:buFontTx/>
                  <a:buNone/>
                </a:pPr>
                <a:r>
                  <a:rPr lang="pl-PL" altLang="pl-PL" sz="1800">
                    <a:solidFill>
                      <a:srgbClr val="000000"/>
                    </a:solidFill>
                    <a:latin typeface="Tahoma" panose="020B0604030504040204" pitchFamily="34" charset="0"/>
                  </a:rPr>
                  <a:t>Opis projektu</a:t>
                </a:r>
                <a:endParaRPr lang="pl-PL" altLang="pl-PL" sz="1800">
                  <a:latin typeface="Times New Roman" panose="02020603050405020304" pitchFamily="18" charset="0"/>
                </a:endParaRPr>
              </a:p>
            </p:txBody>
          </p:sp>
          <p:sp>
            <p:nvSpPr>
              <p:cNvPr id="67696" name="Rectangle 5">
                <a:extLst>
                  <a:ext uri="{FF2B5EF4-FFF2-40B4-BE49-F238E27FC236}">
                    <a16:creationId xmlns:a16="http://schemas.microsoft.com/office/drawing/2014/main" id="{A44D2952-D902-4FB8-AD29-232873E030E3}"/>
                  </a:ext>
                </a:extLst>
              </p:cNvPr>
              <p:cNvSpPr>
                <a:spLocks noChangeArrowheads="1"/>
              </p:cNvSpPr>
              <p:nvPr/>
            </p:nvSpPr>
            <p:spPr bwMode="auto">
              <a:xfrm>
                <a:off x="0" y="0"/>
                <a:ext cx="794"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7597" name="Group 6">
              <a:extLst>
                <a:ext uri="{FF2B5EF4-FFF2-40B4-BE49-F238E27FC236}">
                  <a16:creationId xmlns:a16="http://schemas.microsoft.com/office/drawing/2014/main" id="{56313E61-9640-4777-8879-2C9390C9D07A}"/>
                </a:ext>
              </a:extLst>
            </p:cNvPr>
            <p:cNvGrpSpPr>
              <a:grpSpLocks/>
            </p:cNvGrpSpPr>
            <p:nvPr/>
          </p:nvGrpSpPr>
          <p:grpSpPr bwMode="auto">
            <a:xfrm>
              <a:off x="6652" y="970"/>
              <a:ext cx="2292" cy="1467"/>
              <a:chOff x="1578" y="0"/>
              <a:chExt cx="824" cy="576"/>
            </a:xfrm>
          </p:grpSpPr>
          <p:sp>
            <p:nvSpPr>
              <p:cNvPr id="67691" name="Rectangle 7">
                <a:extLst>
                  <a:ext uri="{FF2B5EF4-FFF2-40B4-BE49-F238E27FC236}">
                    <a16:creationId xmlns:a16="http://schemas.microsoft.com/office/drawing/2014/main" id="{2204C72E-9140-40C9-9FB2-56D83A742818}"/>
                  </a:ext>
                </a:extLst>
              </p:cNvPr>
              <p:cNvSpPr>
                <a:spLocks noChangeArrowheads="1"/>
              </p:cNvSpPr>
              <p:nvPr/>
            </p:nvSpPr>
            <p:spPr bwMode="auto">
              <a:xfrm>
                <a:off x="1578" y="0"/>
                <a:ext cx="824" cy="5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92" name="Group 8">
                <a:extLst>
                  <a:ext uri="{FF2B5EF4-FFF2-40B4-BE49-F238E27FC236}">
                    <a16:creationId xmlns:a16="http://schemas.microsoft.com/office/drawing/2014/main" id="{6BE7BD0A-637E-482D-B0F5-C16D3584800D}"/>
                  </a:ext>
                </a:extLst>
              </p:cNvPr>
              <p:cNvGrpSpPr>
                <a:grpSpLocks/>
              </p:cNvGrpSpPr>
              <p:nvPr/>
            </p:nvGrpSpPr>
            <p:grpSpPr bwMode="auto">
              <a:xfrm>
                <a:off x="1578" y="0"/>
                <a:ext cx="824" cy="576"/>
                <a:chOff x="1578" y="0"/>
                <a:chExt cx="824" cy="576"/>
              </a:xfrm>
            </p:grpSpPr>
            <p:sp>
              <p:nvSpPr>
                <p:cNvPr id="67693" name="Rectangle 9">
                  <a:extLst>
                    <a:ext uri="{FF2B5EF4-FFF2-40B4-BE49-F238E27FC236}">
                      <a16:creationId xmlns:a16="http://schemas.microsoft.com/office/drawing/2014/main" id="{199CC18C-BA1C-4255-BA09-6ADD174999C3}"/>
                    </a:ext>
                  </a:extLst>
                </p:cNvPr>
                <p:cNvSpPr>
                  <a:spLocks noChangeArrowheads="1"/>
                </p:cNvSpPr>
                <p:nvPr/>
              </p:nvSpPr>
              <p:spPr bwMode="auto">
                <a:xfrm>
                  <a:off x="1606" y="0"/>
                  <a:ext cx="768" cy="5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Obiektywne weryfikowalne wskaźniki</a:t>
                  </a:r>
                  <a:endParaRPr lang="pl-PL" altLang="pl-PL" sz="1600">
                    <a:solidFill>
                      <a:srgbClr val="000000"/>
                    </a:solidFill>
                    <a:latin typeface="Times New Roman" panose="02020603050405020304" pitchFamily="18" charset="0"/>
                  </a:endParaRPr>
                </a:p>
                <a:p>
                  <a:pPr algn="ctr" eaLnBrk="1" hangingPunct="1">
                    <a:spcBef>
                      <a:spcPct val="0"/>
                    </a:spcBef>
                    <a:buFontTx/>
                    <a:buNone/>
                  </a:pPr>
                  <a:endParaRPr lang="pl-PL" altLang="pl-PL" sz="1600">
                    <a:latin typeface="Times New Roman" panose="02020603050405020304" pitchFamily="18" charset="0"/>
                  </a:endParaRPr>
                </a:p>
              </p:txBody>
            </p:sp>
            <p:sp>
              <p:nvSpPr>
                <p:cNvPr id="67694" name="Rectangle 10">
                  <a:extLst>
                    <a:ext uri="{FF2B5EF4-FFF2-40B4-BE49-F238E27FC236}">
                      <a16:creationId xmlns:a16="http://schemas.microsoft.com/office/drawing/2014/main" id="{9819DDBF-766B-43E9-A175-F72F575D0840}"/>
                    </a:ext>
                  </a:extLst>
                </p:cNvPr>
                <p:cNvSpPr>
                  <a:spLocks noChangeArrowheads="1"/>
                </p:cNvSpPr>
                <p:nvPr/>
              </p:nvSpPr>
              <p:spPr bwMode="auto">
                <a:xfrm>
                  <a:off x="1578" y="0"/>
                  <a:ext cx="824"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598" name="Group 11">
              <a:extLst>
                <a:ext uri="{FF2B5EF4-FFF2-40B4-BE49-F238E27FC236}">
                  <a16:creationId xmlns:a16="http://schemas.microsoft.com/office/drawing/2014/main" id="{210D58F0-C1AB-4FB2-B174-D0B1EE0BEEB1}"/>
                </a:ext>
              </a:extLst>
            </p:cNvPr>
            <p:cNvGrpSpPr>
              <a:grpSpLocks/>
            </p:cNvGrpSpPr>
            <p:nvPr/>
          </p:nvGrpSpPr>
          <p:grpSpPr bwMode="auto">
            <a:xfrm>
              <a:off x="8944" y="970"/>
              <a:ext cx="2180" cy="1467"/>
              <a:chOff x="2402" y="0"/>
              <a:chExt cx="784" cy="576"/>
            </a:xfrm>
          </p:grpSpPr>
          <p:sp>
            <p:nvSpPr>
              <p:cNvPr id="67687" name="Rectangle 12">
                <a:extLst>
                  <a:ext uri="{FF2B5EF4-FFF2-40B4-BE49-F238E27FC236}">
                    <a16:creationId xmlns:a16="http://schemas.microsoft.com/office/drawing/2014/main" id="{662D3586-61CE-4A62-84D0-F072A7951351}"/>
                  </a:ext>
                </a:extLst>
              </p:cNvPr>
              <p:cNvSpPr>
                <a:spLocks noChangeArrowheads="1"/>
              </p:cNvSpPr>
              <p:nvPr/>
            </p:nvSpPr>
            <p:spPr bwMode="auto">
              <a:xfrm>
                <a:off x="2402" y="0"/>
                <a:ext cx="784" cy="5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88" name="Group 13">
                <a:extLst>
                  <a:ext uri="{FF2B5EF4-FFF2-40B4-BE49-F238E27FC236}">
                    <a16:creationId xmlns:a16="http://schemas.microsoft.com/office/drawing/2014/main" id="{E6154C71-58D8-428D-A725-54D0B6100ED1}"/>
                  </a:ext>
                </a:extLst>
              </p:cNvPr>
              <p:cNvGrpSpPr>
                <a:grpSpLocks/>
              </p:cNvGrpSpPr>
              <p:nvPr/>
            </p:nvGrpSpPr>
            <p:grpSpPr bwMode="auto">
              <a:xfrm>
                <a:off x="2402" y="0"/>
                <a:ext cx="784" cy="576"/>
                <a:chOff x="2402" y="0"/>
                <a:chExt cx="784" cy="576"/>
              </a:xfrm>
            </p:grpSpPr>
            <p:sp>
              <p:nvSpPr>
                <p:cNvPr id="67689" name="Rectangle 14">
                  <a:extLst>
                    <a:ext uri="{FF2B5EF4-FFF2-40B4-BE49-F238E27FC236}">
                      <a16:creationId xmlns:a16="http://schemas.microsoft.com/office/drawing/2014/main" id="{8FEF8C3B-50A0-4EF6-A87D-6931A8E21104}"/>
                    </a:ext>
                  </a:extLst>
                </p:cNvPr>
                <p:cNvSpPr>
                  <a:spLocks noChangeArrowheads="1"/>
                </p:cNvSpPr>
                <p:nvPr/>
              </p:nvSpPr>
              <p:spPr bwMode="auto">
                <a:xfrm>
                  <a:off x="2430" y="0"/>
                  <a:ext cx="728" cy="5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Źródła weryfikacji</a:t>
                  </a:r>
                  <a:endParaRPr lang="pl-PL" altLang="pl-PL" sz="1600">
                    <a:solidFill>
                      <a:srgbClr val="000000"/>
                    </a:solidFill>
                    <a:latin typeface="Times New Roman" panose="02020603050405020304" pitchFamily="18" charset="0"/>
                  </a:endParaRPr>
                </a:p>
                <a:p>
                  <a:pPr algn="ctr" eaLnBrk="1" hangingPunct="1">
                    <a:spcBef>
                      <a:spcPct val="0"/>
                    </a:spcBef>
                    <a:buFontTx/>
                    <a:buNone/>
                  </a:pPr>
                  <a:endParaRPr lang="pl-PL" altLang="pl-PL" sz="2400">
                    <a:latin typeface="Times New Roman" panose="02020603050405020304" pitchFamily="18" charset="0"/>
                  </a:endParaRPr>
                </a:p>
              </p:txBody>
            </p:sp>
            <p:sp>
              <p:nvSpPr>
                <p:cNvPr id="67690" name="Rectangle 15">
                  <a:extLst>
                    <a:ext uri="{FF2B5EF4-FFF2-40B4-BE49-F238E27FC236}">
                      <a16:creationId xmlns:a16="http://schemas.microsoft.com/office/drawing/2014/main" id="{7CE2D2B0-C753-49E4-9929-9B34CE684929}"/>
                    </a:ext>
                  </a:extLst>
                </p:cNvPr>
                <p:cNvSpPr>
                  <a:spLocks noChangeArrowheads="1"/>
                </p:cNvSpPr>
                <p:nvPr/>
              </p:nvSpPr>
              <p:spPr bwMode="auto">
                <a:xfrm>
                  <a:off x="2402" y="0"/>
                  <a:ext cx="784"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599" name="Group 16">
              <a:extLst>
                <a:ext uri="{FF2B5EF4-FFF2-40B4-BE49-F238E27FC236}">
                  <a16:creationId xmlns:a16="http://schemas.microsoft.com/office/drawing/2014/main" id="{25BD1B25-6D63-4DE4-AA7D-AC7A1709B983}"/>
                </a:ext>
              </a:extLst>
            </p:cNvPr>
            <p:cNvGrpSpPr>
              <a:grpSpLocks/>
            </p:cNvGrpSpPr>
            <p:nvPr/>
          </p:nvGrpSpPr>
          <p:grpSpPr bwMode="auto">
            <a:xfrm>
              <a:off x="11124" y="970"/>
              <a:ext cx="2167" cy="1467"/>
              <a:chOff x="3186" y="0"/>
              <a:chExt cx="779" cy="576"/>
            </a:xfrm>
          </p:grpSpPr>
          <p:sp>
            <p:nvSpPr>
              <p:cNvPr id="67683" name="Rectangle 17">
                <a:extLst>
                  <a:ext uri="{FF2B5EF4-FFF2-40B4-BE49-F238E27FC236}">
                    <a16:creationId xmlns:a16="http://schemas.microsoft.com/office/drawing/2014/main" id="{F4F2F164-252A-439A-9DCE-95FA48DAD9C2}"/>
                  </a:ext>
                </a:extLst>
              </p:cNvPr>
              <p:cNvSpPr>
                <a:spLocks noChangeArrowheads="1"/>
              </p:cNvSpPr>
              <p:nvPr/>
            </p:nvSpPr>
            <p:spPr bwMode="auto">
              <a:xfrm>
                <a:off x="3186" y="0"/>
                <a:ext cx="779" cy="5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84" name="Group 18">
                <a:extLst>
                  <a:ext uri="{FF2B5EF4-FFF2-40B4-BE49-F238E27FC236}">
                    <a16:creationId xmlns:a16="http://schemas.microsoft.com/office/drawing/2014/main" id="{F7F7E3E4-C115-4282-9F0E-07F073C0029B}"/>
                  </a:ext>
                </a:extLst>
              </p:cNvPr>
              <p:cNvGrpSpPr>
                <a:grpSpLocks/>
              </p:cNvGrpSpPr>
              <p:nvPr/>
            </p:nvGrpSpPr>
            <p:grpSpPr bwMode="auto">
              <a:xfrm>
                <a:off x="3186" y="0"/>
                <a:ext cx="779" cy="576"/>
                <a:chOff x="3186" y="0"/>
                <a:chExt cx="779" cy="576"/>
              </a:xfrm>
            </p:grpSpPr>
            <p:sp>
              <p:nvSpPr>
                <p:cNvPr id="67685" name="Rectangle 19">
                  <a:extLst>
                    <a:ext uri="{FF2B5EF4-FFF2-40B4-BE49-F238E27FC236}">
                      <a16:creationId xmlns:a16="http://schemas.microsoft.com/office/drawing/2014/main" id="{2E2F100E-5192-46D9-AA6E-BFD4B72E99BC}"/>
                    </a:ext>
                  </a:extLst>
                </p:cNvPr>
                <p:cNvSpPr>
                  <a:spLocks noChangeArrowheads="1"/>
                </p:cNvSpPr>
                <p:nvPr/>
              </p:nvSpPr>
              <p:spPr bwMode="auto">
                <a:xfrm>
                  <a:off x="3214" y="0"/>
                  <a:ext cx="723" cy="5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Założenia</a:t>
                  </a:r>
                  <a:endParaRPr lang="pl-PL" altLang="pl-PL" sz="1600">
                    <a:solidFill>
                      <a:srgbClr val="000000"/>
                    </a:solidFill>
                    <a:latin typeface="Times New Roman" panose="02020603050405020304" pitchFamily="18" charset="0"/>
                  </a:endParaRPr>
                </a:p>
                <a:p>
                  <a:pPr algn="ctr" eaLnBrk="1" hangingPunct="1">
                    <a:spcBef>
                      <a:spcPct val="0"/>
                    </a:spcBef>
                    <a:buFontTx/>
                    <a:buNone/>
                  </a:pPr>
                  <a:endParaRPr lang="pl-PL" altLang="pl-PL" sz="2400">
                    <a:latin typeface="Times New Roman" panose="02020603050405020304" pitchFamily="18" charset="0"/>
                  </a:endParaRPr>
                </a:p>
              </p:txBody>
            </p:sp>
            <p:sp>
              <p:nvSpPr>
                <p:cNvPr id="67686" name="Rectangle 20">
                  <a:extLst>
                    <a:ext uri="{FF2B5EF4-FFF2-40B4-BE49-F238E27FC236}">
                      <a16:creationId xmlns:a16="http://schemas.microsoft.com/office/drawing/2014/main" id="{22DC8484-BCB0-4126-ACED-0C2D1B671EAA}"/>
                    </a:ext>
                  </a:extLst>
                </p:cNvPr>
                <p:cNvSpPr>
                  <a:spLocks noChangeArrowheads="1"/>
                </p:cNvSpPr>
                <p:nvPr/>
              </p:nvSpPr>
              <p:spPr bwMode="auto">
                <a:xfrm>
                  <a:off x="3186" y="0"/>
                  <a:ext cx="779"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0" name="Group 21">
              <a:extLst>
                <a:ext uri="{FF2B5EF4-FFF2-40B4-BE49-F238E27FC236}">
                  <a16:creationId xmlns:a16="http://schemas.microsoft.com/office/drawing/2014/main" id="{542DFD43-BC2C-4813-A0F2-D1990851D0A1}"/>
                </a:ext>
              </a:extLst>
            </p:cNvPr>
            <p:cNvGrpSpPr>
              <a:grpSpLocks/>
            </p:cNvGrpSpPr>
            <p:nvPr/>
          </p:nvGrpSpPr>
          <p:grpSpPr bwMode="auto">
            <a:xfrm>
              <a:off x="4454" y="2437"/>
              <a:ext cx="2208" cy="1222"/>
              <a:chOff x="0" y="576"/>
              <a:chExt cx="794" cy="480"/>
            </a:xfrm>
          </p:grpSpPr>
          <p:sp>
            <p:nvSpPr>
              <p:cNvPr id="67679" name="Rectangle 22">
                <a:extLst>
                  <a:ext uri="{FF2B5EF4-FFF2-40B4-BE49-F238E27FC236}">
                    <a16:creationId xmlns:a16="http://schemas.microsoft.com/office/drawing/2014/main" id="{38324C09-350E-4722-9E3D-8704673DA14A}"/>
                  </a:ext>
                </a:extLst>
              </p:cNvPr>
              <p:cNvSpPr>
                <a:spLocks noChangeArrowheads="1"/>
              </p:cNvSpPr>
              <p:nvPr/>
            </p:nvSpPr>
            <p:spPr bwMode="auto">
              <a:xfrm>
                <a:off x="0" y="576"/>
                <a:ext cx="794" cy="48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80" name="Group 23">
                <a:extLst>
                  <a:ext uri="{FF2B5EF4-FFF2-40B4-BE49-F238E27FC236}">
                    <a16:creationId xmlns:a16="http://schemas.microsoft.com/office/drawing/2014/main" id="{D052E077-8CC6-45F2-B5B6-943933CB4F31}"/>
                  </a:ext>
                </a:extLst>
              </p:cNvPr>
              <p:cNvGrpSpPr>
                <a:grpSpLocks/>
              </p:cNvGrpSpPr>
              <p:nvPr/>
            </p:nvGrpSpPr>
            <p:grpSpPr bwMode="auto">
              <a:xfrm>
                <a:off x="0" y="576"/>
                <a:ext cx="794" cy="480"/>
                <a:chOff x="0" y="576"/>
                <a:chExt cx="794" cy="480"/>
              </a:xfrm>
            </p:grpSpPr>
            <p:sp>
              <p:nvSpPr>
                <p:cNvPr id="67681" name="Rectangle 24">
                  <a:extLst>
                    <a:ext uri="{FF2B5EF4-FFF2-40B4-BE49-F238E27FC236}">
                      <a16:creationId xmlns:a16="http://schemas.microsoft.com/office/drawing/2014/main" id="{5EC48C0C-0ACB-4BA4-896B-0DC8C2E270B0}"/>
                    </a:ext>
                  </a:extLst>
                </p:cNvPr>
                <p:cNvSpPr>
                  <a:spLocks noChangeArrowheads="1"/>
                </p:cNvSpPr>
                <p:nvPr/>
              </p:nvSpPr>
              <p:spPr bwMode="auto">
                <a:xfrm>
                  <a:off x="28" y="576"/>
                  <a:ext cx="738" cy="48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Cel (e) szerszy (ogólny)</a:t>
                  </a:r>
                  <a:endParaRPr lang="pl-PL" altLang="pl-PL" sz="1600">
                    <a:solidFill>
                      <a:srgbClr val="000000"/>
                    </a:solidFill>
                    <a:latin typeface="Times New Roman" panose="02020603050405020304" pitchFamily="18" charset="0"/>
                  </a:endParaRPr>
                </a:p>
                <a:p>
                  <a:pPr algn="ctr" eaLnBrk="1" hangingPunct="1">
                    <a:spcBef>
                      <a:spcPct val="0"/>
                    </a:spcBef>
                    <a:buFontTx/>
                    <a:buNone/>
                  </a:pPr>
                  <a:endParaRPr lang="pl-PL" altLang="pl-PL" sz="2400">
                    <a:latin typeface="Times New Roman" panose="02020603050405020304" pitchFamily="18" charset="0"/>
                  </a:endParaRPr>
                </a:p>
              </p:txBody>
            </p:sp>
            <p:sp>
              <p:nvSpPr>
                <p:cNvPr id="67682" name="Rectangle 25">
                  <a:extLst>
                    <a:ext uri="{FF2B5EF4-FFF2-40B4-BE49-F238E27FC236}">
                      <a16:creationId xmlns:a16="http://schemas.microsoft.com/office/drawing/2014/main" id="{3723731B-1889-4C9B-BADA-9B337B0A2D6B}"/>
                    </a:ext>
                  </a:extLst>
                </p:cNvPr>
                <p:cNvSpPr>
                  <a:spLocks noChangeArrowheads="1"/>
                </p:cNvSpPr>
                <p:nvPr/>
              </p:nvSpPr>
              <p:spPr bwMode="auto">
                <a:xfrm>
                  <a:off x="0" y="576"/>
                  <a:ext cx="79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1" name="Group 26">
              <a:extLst>
                <a:ext uri="{FF2B5EF4-FFF2-40B4-BE49-F238E27FC236}">
                  <a16:creationId xmlns:a16="http://schemas.microsoft.com/office/drawing/2014/main" id="{BFBAD8D5-B850-4C1F-8477-70175E5A74E3}"/>
                </a:ext>
              </a:extLst>
            </p:cNvPr>
            <p:cNvGrpSpPr>
              <a:grpSpLocks/>
            </p:cNvGrpSpPr>
            <p:nvPr/>
          </p:nvGrpSpPr>
          <p:grpSpPr bwMode="auto">
            <a:xfrm>
              <a:off x="6652" y="2437"/>
              <a:ext cx="2292" cy="1222"/>
              <a:chOff x="1578" y="576"/>
              <a:chExt cx="824" cy="480"/>
            </a:xfrm>
          </p:grpSpPr>
          <p:sp>
            <p:nvSpPr>
              <p:cNvPr id="67675" name="Rectangle 27">
                <a:extLst>
                  <a:ext uri="{FF2B5EF4-FFF2-40B4-BE49-F238E27FC236}">
                    <a16:creationId xmlns:a16="http://schemas.microsoft.com/office/drawing/2014/main" id="{457ED5E1-FFB9-49E0-A401-1C377BEFFF80}"/>
                  </a:ext>
                </a:extLst>
              </p:cNvPr>
              <p:cNvSpPr>
                <a:spLocks noChangeArrowheads="1"/>
              </p:cNvSpPr>
              <p:nvPr/>
            </p:nvSpPr>
            <p:spPr bwMode="auto">
              <a:xfrm>
                <a:off x="1578" y="576"/>
                <a:ext cx="824"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76" name="Group 28">
                <a:extLst>
                  <a:ext uri="{FF2B5EF4-FFF2-40B4-BE49-F238E27FC236}">
                    <a16:creationId xmlns:a16="http://schemas.microsoft.com/office/drawing/2014/main" id="{F428F4BA-D05E-46A6-B2D3-D1754CF58806}"/>
                  </a:ext>
                </a:extLst>
              </p:cNvPr>
              <p:cNvGrpSpPr>
                <a:grpSpLocks/>
              </p:cNvGrpSpPr>
              <p:nvPr/>
            </p:nvGrpSpPr>
            <p:grpSpPr bwMode="auto">
              <a:xfrm>
                <a:off x="1578" y="576"/>
                <a:ext cx="824" cy="480"/>
                <a:chOff x="1578" y="576"/>
                <a:chExt cx="824" cy="480"/>
              </a:xfrm>
            </p:grpSpPr>
            <p:sp>
              <p:nvSpPr>
                <p:cNvPr id="67677" name="Rectangle 29">
                  <a:extLst>
                    <a:ext uri="{FF2B5EF4-FFF2-40B4-BE49-F238E27FC236}">
                      <a16:creationId xmlns:a16="http://schemas.microsoft.com/office/drawing/2014/main" id="{A7862CBB-2A16-4582-84FA-F3FAB92BEB70}"/>
                    </a:ext>
                  </a:extLst>
                </p:cNvPr>
                <p:cNvSpPr>
                  <a:spLocks noChangeArrowheads="1"/>
                </p:cNvSpPr>
                <p:nvPr/>
              </p:nvSpPr>
              <p:spPr bwMode="auto">
                <a:xfrm>
                  <a:off x="1606" y="576"/>
                  <a:ext cx="768"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eaLnBrk="1" hangingPunct="1">
                    <a:spcBef>
                      <a:spcPct val="0"/>
                    </a:spcBef>
                    <a:buFontTx/>
                    <a:buNone/>
                  </a:pPr>
                  <a:endParaRPr lang="pl-PL" altLang="pl-PL" sz="2400">
                    <a:latin typeface="Times New Roman" panose="02020603050405020304" pitchFamily="18" charset="0"/>
                  </a:endParaRPr>
                </a:p>
              </p:txBody>
            </p:sp>
            <p:sp>
              <p:nvSpPr>
                <p:cNvPr id="67678" name="Rectangle 30">
                  <a:extLst>
                    <a:ext uri="{FF2B5EF4-FFF2-40B4-BE49-F238E27FC236}">
                      <a16:creationId xmlns:a16="http://schemas.microsoft.com/office/drawing/2014/main" id="{CC46D747-D759-4FD4-A875-0F5FED3D8074}"/>
                    </a:ext>
                  </a:extLst>
                </p:cNvPr>
                <p:cNvSpPr>
                  <a:spLocks noChangeArrowheads="1"/>
                </p:cNvSpPr>
                <p:nvPr/>
              </p:nvSpPr>
              <p:spPr bwMode="auto">
                <a:xfrm>
                  <a:off x="1578" y="576"/>
                  <a:ext cx="82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2" name="Group 31">
              <a:extLst>
                <a:ext uri="{FF2B5EF4-FFF2-40B4-BE49-F238E27FC236}">
                  <a16:creationId xmlns:a16="http://schemas.microsoft.com/office/drawing/2014/main" id="{29598565-BAC0-4EB3-86E8-65783A93BDF8}"/>
                </a:ext>
              </a:extLst>
            </p:cNvPr>
            <p:cNvGrpSpPr>
              <a:grpSpLocks/>
            </p:cNvGrpSpPr>
            <p:nvPr/>
          </p:nvGrpSpPr>
          <p:grpSpPr bwMode="auto">
            <a:xfrm>
              <a:off x="8944" y="2437"/>
              <a:ext cx="2180" cy="1222"/>
              <a:chOff x="2402" y="576"/>
              <a:chExt cx="784" cy="480"/>
            </a:xfrm>
          </p:grpSpPr>
          <p:sp>
            <p:nvSpPr>
              <p:cNvPr id="67671" name="Rectangle 32">
                <a:extLst>
                  <a:ext uri="{FF2B5EF4-FFF2-40B4-BE49-F238E27FC236}">
                    <a16:creationId xmlns:a16="http://schemas.microsoft.com/office/drawing/2014/main" id="{7D585780-323D-4A3E-9222-011F61D60B67}"/>
                  </a:ext>
                </a:extLst>
              </p:cNvPr>
              <p:cNvSpPr>
                <a:spLocks noChangeArrowheads="1"/>
              </p:cNvSpPr>
              <p:nvPr/>
            </p:nvSpPr>
            <p:spPr bwMode="auto">
              <a:xfrm>
                <a:off x="2402" y="576"/>
                <a:ext cx="784"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72" name="Group 33">
                <a:extLst>
                  <a:ext uri="{FF2B5EF4-FFF2-40B4-BE49-F238E27FC236}">
                    <a16:creationId xmlns:a16="http://schemas.microsoft.com/office/drawing/2014/main" id="{2CA6FBF2-E92F-4456-99CD-4A229FAD49EB}"/>
                  </a:ext>
                </a:extLst>
              </p:cNvPr>
              <p:cNvGrpSpPr>
                <a:grpSpLocks/>
              </p:cNvGrpSpPr>
              <p:nvPr/>
            </p:nvGrpSpPr>
            <p:grpSpPr bwMode="auto">
              <a:xfrm>
                <a:off x="2402" y="576"/>
                <a:ext cx="784" cy="480"/>
                <a:chOff x="2402" y="576"/>
                <a:chExt cx="784" cy="480"/>
              </a:xfrm>
            </p:grpSpPr>
            <p:sp>
              <p:nvSpPr>
                <p:cNvPr id="67673" name="Rectangle 34">
                  <a:extLst>
                    <a:ext uri="{FF2B5EF4-FFF2-40B4-BE49-F238E27FC236}">
                      <a16:creationId xmlns:a16="http://schemas.microsoft.com/office/drawing/2014/main" id="{AA93C825-77CB-4494-85AA-974388B3C11A}"/>
                    </a:ext>
                  </a:extLst>
                </p:cNvPr>
                <p:cNvSpPr>
                  <a:spLocks noChangeArrowheads="1"/>
                </p:cNvSpPr>
                <p:nvPr/>
              </p:nvSpPr>
              <p:spPr bwMode="auto">
                <a:xfrm>
                  <a:off x="2430" y="576"/>
                  <a:ext cx="728"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eaLnBrk="1" hangingPunct="1">
                    <a:spcBef>
                      <a:spcPct val="0"/>
                    </a:spcBef>
                    <a:buFontTx/>
                    <a:buNone/>
                  </a:pPr>
                  <a:endParaRPr lang="pl-PL" altLang="pl-PL" sz="2400">
                    <a:latin typeface="Times New Roman" panose="02020603050405020304" pitchFamily="18" charset="0"/>
                  </a:endParaRPr>
                </a:p>
              </p:txBody>
            </p:sp>
            <p:sp>
              <p:nvSpPr>
                <p:cNvPr id="67674" name="Rectangle 35">
                  <a:extLst>
                    <a:ext uri="{FF2B5EF4-FFF2-40B4-BE49-F238E27FC236}">
                      <a16:creationId xmlns:a16="http://schemas.microsoft.com/office/drawing/2014/main" id="{0B0DB6E2-2766-4B6D-99EC-3A0FA5666BA8}"/>
                    </a:ext>
                  </a:extLst>
                </p:cNvPr>
                <p:cNvSpPr>
                  <a:spLocks noChangeArrowheads="1"/>
                </p:cNvSpPr>
                <p:nvPr/>
              </p:nvSpPr>
              <p:spPr bwMode="auto">
                <a:xfrm>
                  <a:off x="2402" y="576"/>
                  <a:ext cx="78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3" name="Group 36">
              <a:extLst>
                <a:ext uri="{FF2B5EF4-FFF2-40B4-BE49-F238E27FC236}">
                  <a16:creationId xmlns:a16="http://schemas.microsoft.com/office/drawing/2014/main" id="{CDB09D80-01C3-4BEA-B126-2CA3CB477979}"/>
                </a:ext>
              </a:extLst>
            </p:cNvPr>
            <p:cNvGrpSpPr>
              <a:grpSpLocks/>
            </p:cNvGrpSpPr>
            <p:nvPr/>
          </p:nvGrpSpPr>
          <p:grpSpPr bwMode="auto">
            <a:xfrm>
              <a:off x="11124" y="2437"/>
              <a:ext cx="2167" cy="1222"/>
              <a:chOff x="3186" y="576"/>
              <a:chExt cx="779" cy="480"/>
            </a:xfrm>
          </p:grpSpPr>
          <p:sp>
            <p:nvSpPr>
              <p:cNvPr id="67667" name="Rectangle 37">
                <a:extLst>
                  <a:ext uri="{FF2B5EF4-FFF2-40B4-BE49-F238E27FC236}">
                    <a16:creationId xmlns:a16="http://schemas.microsoft.com/office/drawing/2014/main" id="{43378165-A094-4071-B502-3B7357BD49D6}"/>
                  </a:ext>
                </a:extLst>
              </p:cNvPr>
              <p:cNvSpPr>
                <a:spLocks noChangeArrowheads="1"/>
              </p:cNvSpPr>
              <p:nvPr/>
            </p:nvSpPr>
            <p:spPr bwMode="auto">
              <a:xfrm>
                <a:off x="3186" y="576"/>
                <a:ext cx="779"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68" name="Group 38">
                <a:extLst>
                  <a:ext uri="{FF2B5EF4-FFF2-40B4-BE49-F238E27FC236}">
                    <a16:creationId xmlns:a16="http://schemas.microsoft.com/office/drawing/2014/main" id="{72049A6C-76AA-4401-9231-7029CCEB89EE}"/>
                  </a:ext>
                </a:extLst>
              </p:cNvPr>
              <p:cNvGrpSpPr>
                <a:grpSpLocks/>
              </p:cNvGrpSpPr>
              <p:nvPr/>
            </p:nvGrpSpPr>
            <p:grpSpPr bwMode="auto">
              <a:xfrm>
                <a:off x="3186" y="576"/>
                <a:ext cx="779" cy="480"/>
                <a:chOff x="3186" y="576"/>
                <a:chExt cx="779" cy="480"/>
              </a:xfrm>
            </p:grpSpPr>
            <p:sp>
              <p:nvSpPr>
                <p:cNvPr id="67669" name="Rectangle 39">
                  <a:extLst>
                    <a:ext uri="{FF2B5EF4-FFF2-40B4-BE49-F238E27FC236}">
                      <a16:creationId xmlns:a16="http://schemas.microsoft.com/office/drawing/2014/main" id="{253C5DFE-02D5-42D1-909D-8AB92C25AF03}"/>
                    </a:ext>
                  </a:extLst>
                </p:cNvPr>
                <p:cNvSpPr>
                  <a:spLocks noChangeArrowheads="1"/>
                </p:cNvSpPr>
                <p:nvPr/>
              </p:nvSpPr>
              <p:spPr bwMode="auto">
                <a:xfrm>
                  <a:off x="3214" y="576"/>
                  <a:ext cx="723"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eaLnBrk="1" hangingPunct="1">
                    <a:spcBef>
                      <a:spcPct val="0"/>
                    </a:spcBef>
                    <a:buFontTx/>
                    <a:buNone/>
                  </a:pPr>
                  <a:endParaRPr lang="pl-PL" altLang="pl-PL" sz="2400">
                    <a:latin typeface="Times New Roman" panose="02020603050405020304" pitchFamily="18" charset="0"/>
                  </a:endParaRPr>
                </a:p>
              </p:txBody>
            </p:sp>
            <p:sp>
              <p:nvSpPr>
                <p:cNvPr id="67670" name="Rectangle 40">
                  <a:extLst>
                    <a:ext uri="{FF2B5EF4-FFF2-40B4-BE49-F238E27FC236}">
                      <a16:creationId xmlns:a16="http://schemas.microsoft.com/office/drawing/2014/main" id="{94E7FC02-9EC7-4442-9E89-8AEA6A006127}"/>
                    </a:ext>
                  </a:extLst>
                </p:cNvPr>
                <p:cNvSpPr>
                  <a:spLocks noChangeArrowheads="1"/>
                </p:cNvSpPr>
                <p:nvPr/>
              </p:nvSpPr>
              <p:spPr bwMode="auto">
                <a:xfrm>
                  <a:off x="3186" y="576"/>
                  <a:ext cx="77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4" name="Group 41">
              <a:extLst>
                <a:ext uri="{FF2B5EF4-FFF2-40B4-BE49-F238E27FC236}">
                  <a16:creationId xmlns:a16="http://schemas.microsoft.com/office/drawing/2014/main" id="{C0ED9F2C-B7EA-4194-A0E7-3855351B7A36}"/>
                </a:ext>
              </a:extLst>
            </p:cNvPr>
            <p:cNvGrpSpPr>
              <a:grpSpLocks/>
            </p:cNvGrpSpPr>
            <p:nvPr/>
          </p:nvGrpSpPr>
          <p:grpSpPr bwMode="auto">
            <a:xfrm>
              <a:off x="4454" y="3599"/>
              <a:ext cx="2208" cy="1441"/>
              <a:chOff x="0" y="1056"/>
              <a:chExt cx="794" cy="480"/>
            </a:xfrm>
          </p:grpSpPr>
          <p:sp>
            <p:nvSpPr>
              <p:cNvPr id="67663" name="Rectangle 42">
                <a:extLst>
                  <a:ext uri="{FF2B5EF4-FFF2-40B4-BE49-F238E27FC236}">
                    <a16:creationId xmlns:a16="http://schemas.microsoft.com/office/drawing/2014/main" id="{C0455F38-A8D4-4CDD-BDC8-45D0947869D0}"/>
                  </a:ext>
                </a:extLst>
              </p:cNvPr>
              <p:cNvSpPr>
                <a:spLocks noChangeArrowheads="1"/>
              </p:cNvSpPr>
              <p:nvPr/>
            </p:nvSpPr>
            <p:spPr bwMode="auto">
              <a:xfrm>
                <a:off x="0" y="1056"/>
                <a:ext cx="794" cy="48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64" name="Group 43">
                <a:extLst>
                  <a:ext uri="{FF2B5EF4-FFF2-40B4-BE49-F238E27FC236}">
                    <a16:creationId xmlns:a16="http://schemas.microsoft.com/office/drawing/2014/main" id="{70705D81-AD82-4FA9-B51C-C5C19368B47A}"/>
                  </a:ext>
                </a:extLst>
              </p:cNvPr>
              <p:cNvGrpSpPr>
                <a:grpSpLocks/>
              </p:cNvGrpSpPr>
              <p:nvPr/>
            </p:nvGrpSpPr>
            <p:grpSpPr bwMode="auto">
              <a:xfrm>
                <a:off x="0" y="1056"/>
                <a:ext cx="794" cy="480"/>
                <a:chOff x="0" y="1056"/>
                <a:chExt cx="794" cy="480"/>
              </a:xfrm>
            </p:grpSpPr>
            <p:sp>
              <p:nvSpPr>
                <p:cNvPr id="67665" name="Rectangle 44">
                  <a:extLst>
                    <a:ext uri="{FF2B5EF4-FFF2-40B4-BE49-F238E27FC236}">
                      <a16:creationId xmlns:a16="http://schemas.microsoft.com/office/drawing/2014/main" id="{4532E353-1212-40C7-877D-C92398E06709}"/>
                    </a:ext>
                  </a:extLst>
                </p:cNvPr>
                <p:cNvSpPr>
                  <a:spLocks noChangeArrowheads="1"/>
                </p:cNvSpPr>
                <p:nvPr/>
              </p:nvSpPr>
              <p:spPr bwMode="auto">
                <a:xfrm>
                  <a:off x="28" y="1056"/>
                  <a:ext cx="738" cy="48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Cele centralne (bezpośrednie)</a:t>
                  </a:r>
                  <a:endParaRPr lang="pl-PL" altLang="pl-PL" sz="1600">
                    <a:solidFill>
                      <a:srgbClr val="000000"/>
                    </a:solidFill>
                    <a:latin typeface="Times New Roman" panose="02020603050405020304" pitchFamily="18" charset="0"/>
                  </a:endParaRPr>
                </a:p>
                <a:p>
                  <a:pPr algn="ctr" eaLnBrk="1" hangingPunct="1">
                    <a:spcBef>
                      <a:spcPct val="0"/>
                    </a:spcBef>
                    <a:buFontTx/>
                    <a:buNone/>
                  </a:pPr>
                  <a:endParaRPr lang="pl-PL" altLang="pl-PL" sz="2400">
                    <a:latin typeface="Times New Roman" panose="02020603050405020304" pitchFamily="18" charset="0"/>
                  </a:endParaRPr>
                </a:p>
              </p:txBody>
            </p:sp>
            <p:sp>
              <p:nvSpPr>
                <p:cNvPr id="67666" name="Rectangle 45">
                  <a:extLst>
                    <a:ext uri="{FF2B5EF4-FFF2-40B4-BE49-F238E27FC236}">
                      <a16:creationId xmlns:a16="http://schemas.microsoft.com/office/drawing/2014/main" id="{DC312EF0-328D-4FFC-9DD4-519B43B7FFC6}"/>
                    </a:ext>
                  </a:extLst>
                </p:cNvPr>
                <p:cNvSpPr>
                  <a:spLocks noChangeArrowheads="1"/>
                </p:cNvSpPr>
                <p:nvPr/>
              </p:nvSpPr>
              <p:spPr bwMode="auto">
                <a:xfrm>
                  <a:off x="0" y="1056"/>
                  <a:ext cx="79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5" name="Group 46">
              <a:extLst>
                <a:ext uri="{FF2B5EF4-FFF2-40B4-BE49-F238E27FC236}">
                  <a16:creationId xmlns:a16="http://schemas.microsoft.com/office/drawing/2014/main" id="{1E869140-9B3C-40C4-AB50-92125496BB0D}"/>
                </a:ext>
              </a:extLst>
            </p:cNvPr>
            <p:cNvGrpSpPr>
              <a:grpSpLocks/>
            </p:cNvGrpSpPr>
            <p:nvPr/>
          </p:nvGrpSpPr>
          <p:grpSpPr bwMode="auto">
            <a:xfrm>
              <a:off x="6652" y="3659"/>
              <a:ext cx="2292" cy="1222"/>
              <a:chOff x="1578" y="1056"/>
              <a:chExt cx="824" cy="480"/>
            </a:xfrm>
          </p:grpSpPr>
          <p:sp>
            <p:nvSpPr>
              <p:cNvPr id="67659" name="Rectangle 47">
                <a:extLst>
                  <a:ext uri="{FF2B5EF4-FFF2-40B4-BE49-F238E27FC236}">
                    <a16:creationId xmlns:a16="http://schemas.microsoft.com/office/drawing/2014/main" id="{56787400-703B-4CCC-B44E-1EF3370E929F}"/>
                  </a:ext>
                </a:extLst>
              </p:cNvPr>
              <p:cNvSpPr>
                <a:spLocks noChangeArrowheads="1"/>
              </p:cNvSpPr>
              <p:nvPr/>
            </p:nvSpPr>
            <p:spPr bwMode="auto">
              <a:xfrm>
                <a:off x="1578" y="1056"/>
                <a:ext cx="824"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60" name="Group 48">
                <a:extLst>
                  <a:ext uri="{FF2B5EF4-FFF2-40B4-BE49-F238E27FC236}">
                    <a16:creationId xmlns:a16="http://schemas.microsoft.com/office/drawing/2014/main" id="{77E39975-7B9B-4BE8-89D6-D8E85DF4C5C2}"/>
                  </a:ext>
                </a:extLst>
              </p:cNvPr>
              <p:cNvGrpSpPr>
                <a:grpSpLocks/>
              </p:cNvGrpSpPr>
              <p:nvPr/>
            </p:nvGrpSpPr>
            <p:grpSpPr bwMode="auto">
              <a:xfrm>
                <a:off x="1578" y="1056"/>
                <a:ext cx="824" cy="480"/>
                <a:chOff x="1578" y="1056"/>
                <a:chExt cx="824" cy="480"/>
              </a:xfrm>
            </p:grpSpPr>
            <p:sp>
              <p:nvSpPr>
                <p:cNvPr id="67661" name="Rectangle 49">
                  <a:extLst>
                    <a:ext uri="{FF2B5EF4-FFF2-40B4-BE49-F238E27FC236}">
                      <a16:creationId xmlns:a16="http://schemas.microsoft.com/office/drawing/2014/main" id="{2E345CA0-AF24-4B3E-B831-4347AA5AD99A}"/>
                    </a:ext>
                  </a:extLst>
                </p:cNvPr>
                <p:cNvSpPr>
                  <a:spLocks noChangeArrowheads="1"/>
                </p:cNvSpPr>
                <p:nvPr/>
              </p:nvSpPr>
              <p:spPr bwMode="auto">
                <a:xfrm>
                  <a:off x="1606" y="1056"/>
                  <a:ext cx="768"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eaLnBrk="1" hangingPunct="1">
                    <a:spcBef>
                      <a:spcPct val="0"/>
                    </a:spcBef>
                    <a:buFontTx/>
                    <a:buNone/>
                  </a:pPr>
                  <a:endParaRPr lang="pl-PL" altLang="pl-PL" sz="2400">
                    <a:latin typeface="Times New Roman" panose="02020603050405020304" pitchFamily="18" charset="0"/>
                  </a:endParaRPr>
                </a:p>
              </p:txBody>
            </p:sp>
            <p:sp>
              <p:nvSpPr>
                <p:cNvPr id="67662" name="Rectangle 50">
                  <a:extLst>
                    <a:ext uri="{FF2B5EF4-FFF2-40B4-BE49-F238E27FC236}">
                      <a16:creationId xmlns:a16="http://schemas.microsoft.com/office/drawing/2014/main" id="{00ADEFBD-B4D1-4471-9C62-74A37513E68E}"/>
                    </a:ext>
                  </a:extLst>
                </p:cNvPr>
                <p:cNvSpPr>
                  <a:spLocks noChangeArrowheads="1"/>
                </p:cNvSpPr>
                <p:nvPr/>
              </p:nvSpPr>
              <p:spPr bwMode="auto">
                <a:xfrm>
                  <a:off x="1578" y="1056"/>
                  <a:ext cx="82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6" name="Group 51">
              <a:extLst>
                <a:ext uri="{FF2B5EF4-FFF2-40B4-BE49-F238E27FC236}">
                  <a16:creationId xmlns:a16="http://schemas.microsoft.com/office/drawing/2014/main" id="{41BDA333-F3B6-4E57-950F-D63A4C6D3528}"/>
                </a:ext>
              </a:extLst>
            </p:cNvPr>
            <p:cNvGrpSpPr>
              <a:grpSpLocks/>
            </p:cNvGrpSpPr>
            <p:nvPr/>
          </p:nvGrpSpPr>
          <p:grpSpPr bwMode="auto">
            <a:xfrm>
              <a:off x="8944" y="3659"/>
              <a:ext cx="2180" cy="1222"/>
              <a:chOff x="2402" y="1056"/>
              <a:chExt cx="784" cy="480"/>
            </a:xfrm>
          </p:grpSpPr>
          <p:sp>
            <p:nvSpPr>
              <p:cNvPr id="67655" name="Rectangle 52">
                <a:extLst>
                  <a:ext uri="{FF2B5EF4-FFF2-40B4-BE49-F238E27FC236}">
                    <a16:creationId xmlns:a16="http://schemas.microsoft.com/office/drawing/2014/main" id="{EA103B3C-2BD3-4580-B011-535B71E89813}"/>
                  </a:ext>
                </a:extLst>
              </p:cNvPr>
              <p:cNvSpPr>
                <a:spLocks noChangeArrowheads="1"/>
              </p:cNvSpPr>
              <p:nvPr/>
            </p:nvSpPr>
            <p:spPr bwMode="auto">
              <a:xfrm>
                <a:off x="2402" y="1056"/>
                <a:ext cx="784"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56" name="Group 53">
                <a:extLst>
                  <a:ext uri="{FF2B5EF4-FFF2-40B4-BE49-F238E27FC236}">
                    <a16:creationId xmlns:a16="http://schemas.microsoft.com/office/drawing/2014/main" id="{D6624C73-885A-4A16-9AC7-2C3FAE74399A}"/>
                  </a:ext>
                </a:extLst>
              </p:cNvPr>
              <p:cNvGrpSpPr>
                <a:grpSpLocks/>
              </p:cNvGrpSpPr>
              <p:nvPr/>
            </p:nvGrpSpPr>
            <p:grpSpPr bwMode="auto">
              <a:xfrm>
                <a:off x="2402" y="1056"/>
                <a:ext cx="784" cy="480"/>
                <a:chOff x="2402" y="1056"/>
                <a:chExt cx="784" cy="480"/>
              </a:xfrm>
            </p:grpSpPr>
            <p:sp>
              <p:nvSpPr>
                <p:cNvPr id="67657" name="Rectangle 54">
                  <a:extLst>
                    <a:ext uri="{FF2B5EF4-FFF2-40B4-BE49-F238E27FC236}">
                      <a16:creationId xmlns:a16="http://schemas.microsoft.com/office/drawing/2014/main" id="{C48F753F-3D8A-4EB1-B78E-BAED7CC8457E}"/>
                    </a:ext>
                  </a:extLst>
                </p:cNvPr>
                <p:cNvSpPr>
                  <a:spLocks noChangeArrowheads="1"/>
                </p:cNvSpPr>
                <p:nvPr/>
              </p:nvSpPr>
              <p:spPr bwMode="auto">
                <a:xfrm>
                  <a:off x="2430" y="1056"/>
                  <a:ext cx="728"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eaLnBrk="1" hangingPunct="1">
                    <a:spcBef>
                      <a:spcPct val="0"/>
                    </a:spcBef>
                    <a:buFontTx/>
                    <a:buNone/>
                  </a:pPr>
                  <a:endParaRPr lang="pl-PL" altLang="pl-PL" sz="2400">
                    <a:latin typeface="Times New Roman" panose="02020603050405020304" pitchFamily="18" charset="0"/>
                  </a:endParaRPr>
                </a:p>
              </p:txBody>
            </p:sp>
            <p:sp>
              <p:nvSpPr>
                <p:cNvPr id="67658" name="Rectangle 55">
                  <a:extLst>
                    <a:ext uri="{FF2B5EF4-FFF2-40B4-BE49-F238E27FC236}">
                      <a16:creationId xmlns:a16="http://schemas.microsoft.com/office/drawing/2014/main" id="{EF0A325F-A3DA-4CBB-B8E9-EFA944BB60F6}"/>
                    </a:ext>
                  </a:extLst>
                </p:cNvPr>
                <p:cNvSpPr>
                  <a:spLocks noChangeArrowheads="1"/>
                </p:cNvSpPr>
                <p:nvPr/>
              </p:nvSpPr>
              <p:spPr bwMode="auto">
                <a:xfrm>
                  <a:off x="2402" y="1056"/>
                  <a:ext cx="78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7" name="Group 56">
              <a:extLst>
                <a:ext uri="{FF2B5EF4-FFF2-40B4-BE49-F238E27FC236}">
                  <a16:creationId xmlns:a16="http://schemas.microsoft.com/office/drawing/2014/main" id="{41DB1FCD-189E-469B-91EE-EB6FE365E414}"/>
                </a:ext>
              </a:extLst>
            </p:cNvPr>
            <p:cNvGrpSpPr>
              <a:grpSpLocks/>
            </p:cNvGrpSpPr>
            <p:nvPr/>
          </p:nvGrpSpPr>
          <p:grpSpPr bwMode="auto">
            <a:xfrm>
              <a:off x="11124" y="3659"/>
              <a:ext cx="2167" cy="1222"/>
              <a:chOff x="3186" y="1056"/>
              <a:chExt cx="779" cy="480"/>
            </a:xfrm>
          </p:grpSpPr>
          <p:sp>
            <p:nvSpPr>
              <p:cNvPr id="67651" name="Rectangle 57">
                <a:extLst>
                  <a:ext uri="{FF2B5EF4-FFF2-40B4-BE49-F238E27FC236}">
                    <a16:creationId xmlns:a16="http://schemas.microsoft.com/office/drawing/2014/main" id="{111FEAE9-3D9F-4E86-AF44-00A8D223B76C}"/>
                  </a:ext>
                </a:extLst>
              </p:cNvPr>
              <p:cNvSpPr>
                <a:spLocks noChangeArrowheads="1"/>
              </p:cNvSpPr>
              <p:nvPr/>
            </p:nvSpPr>
            <p:spPr bwMode="auto">
              <a:xfrm>
                <a:off x="3186" y="1056"/>
                <a:ext cx="779"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52" name="Group 58">
                <a:extLst>
                  <a:ext uri="{FF2B5EF4-FFF2-40B4-BE49-F238E27FC236}">
                    <a16:creationId xmlns:a16="http://schemas.microsoft.com/office/drawing/2014/main" id="{E1128408-B4EB-40B7-A21E-477EE6E4E9DC}"/>
                  </a:ext>
                </a:extLst>
              </p:cNvPr>
              <p:cNvGrpSpPr>
                <a:grpSpLocks/>
              </p:cNvGrpSpPr>
              <p:nvPr/>
            </p:nvGrpSpPr>
            <p:grpSpPr bwMode="auto">
              <a:xfrm>
                <a:off x="3186" y="1056"/>
                <a:ext cx="779" cy="480"/>
                <a:chOff x="3186" y="1056"/>
                <a:chExt cx="779" cy="480"/>
              </a:xfrm>
            </p:grpSpPr>
            <p:sp>
              <p:nvSpPr>
                <p:cNvPr id="67653" name="Rectangle 59">
                  <a:extLst>
                    <a:ext uri="{FF2B5EF4-FFF2-40B4-BE49-F238E27FC236}">
                      <a16:creationId xmlns:a16="http://schemas.microsoft.com/office/drawing/2014/main" id="{D3AF5B02-0B9C-439E-A9F0-BF10077664C0}"/>
                    </a:ext>
                  </a:extLst>
                </p:cNvPr>
                <p:cNvSpPr>
                  <a:spLocks noChangeArrowheads="1"/>
                </p:cNvSpPr>
                <p:nvPr/>
              </p:nvSpPr>
              <p:spPr bwMode="auto">
                <a:xfrm>
                  <a:off x="3214" y="1056"/>
                  <a:ext cx="723"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eaLnBrk="1" hangingPunct="1">
                    <a:spcBef>
                      <a:spcPct val="0"/>
                    </a:spcBef>
                    <a:buFontTx/>
                    <a:buNone/>
                  </a:pPr>
                  <a:endParaRPr lang="pl-PL" altLang="pl-PL" sz="2400">
                    <a:latin typeface="Times New Roman" panose="02020603050405020304" pitchFamily="18" charset="0"/>
                  </a:endParaRPr>
                </a:p>
              </p:txBody>
            </p:sp>
            <p:sp>
              <p:nvSpPr>
                <p:cNvPr id="67654" name="Rectangle 60">
                  <a:extLst>
                    <a:ext uri="{FF2B5EF4-FFF2-40B4-BE49-F238E27FC236}">
                      <a16:creationId xmlns:a16="http://schemas.microsoft.com/office/drawing/2014/main" id="{FAA42CA0-9D90-49D2-95A2-216447ADD991}"/>
                    </a:ext>
                  </a:extLst>
                </p:cNvPr>
                <p:cNvSpPr>
                  <a:spLocks noChangeArrowheads="1"/>
                </p:cNvSpPr>
                <p:nvPr/>
              </p:nvSpPr>
              <p:spPr bwMode="auto">
                <a:xfrm>
                  <a:off x="3186" y="1056"/>
                  <a:ext cx="77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8" name="Group 61">
              <a:extLst>
                <a:ext uri="{FF2B5EF4-FFF2-40B4-BE49-F238E27FC236}">
                  <a16:creationId xmlns:a16="http://schemas.microsoft.com/office/drawing/2014/main" id="{0990BE7A-A04A-46A8-95C6-8686E1DAE893}"/>
                </a:ext>
              </a:extLst>
            </p:cNvPr>
            <p:cNvGrpSpPr>
              <a:grpSpLocks/>
            </p:cNvGrpSpPr>
            <p:nvPr/>
          </p:nvGrpSpPr>
          <p:grpSpPr bwMode="auto">
            <a:xfrm>
              <a:off x="4454" y="4914"/>
              <a:ext cx="2208" cy="1223"/>
              <a:chOff x="0" y="1536"/>
              <a:chExt cx="794" cy="480"/>
            </a:xfrm>
          </p:grpSpPr>
          <p:sp>
            <p:nvSpPr>
              <p:cNvPr id="67647" name="Rectangle 62">
                <a:extLst>
                  <a:ext uri="{FF2B5EF4-FFF2-40B4-BE49-F238E27FC236}">
                    <a16:creationId xmlns:a16="http://schemas.microsoft.com/office/drawing/2014/main" id="{418CDAE9-E061-41AD-B584-E17B227A302F}"/>
                  </a:ext>
                </a:extLst>
              </p:cNvPr>
              <p:cNvSpPr>
                <a:spLocks noChangeArrowheads="1"/>
              </p:cNvSpPr>
              <p:nvPr/>
            </p:nvSpPr>
            <p:spPr bwMode="auto">
              <a:xfrm>
                <a:off x="0" y="1536"/>
                <a:ext cx="794" cy="48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48" name="Group 63">
                <a:extLst>
                  <a:ext uri="{FF2B5EF4-FFF2-40B4-BE49-F238E27FC236}">
                    <a16:creationId xmlns:a16="http://schemas.microsoft.com/office/drawing/2014/main" id="{9E6AEB60-F6EA-49BC-A77A-21EEDC54A25F}"/>
                  </a:ext>
                </a:extLst>
              </p:cNvPr>
              <p:cNvGrpSpPr>
                <a:grpSpLocks/>
              </p:cNvGrpSpPr>
              <p:nvPr/>
            </p:nvGrpSpPr>
            <p:grpSpPr bwMode="auto">
              <a:xfrm>
                <a:off x="0" y="1536"/>
                <a:ext cx="794" cy="480"/>
                <a:chOff x="0" y="1536"/>
                <a:chExt cx="794" cy="480"/>
              </a:xfrm>
            </p:grpSpPr>
            <p:sp>
              <p:nvSpPr>
                <p:cNvPr id="67649" name="Rectangle 64">
                  <a:extLst>
                    <a:ext uri="{FF2B5EF4-FFF2-40B4-BE49-F238E27FC236}">
                      <a16:creationId xmlns:a16="http://schemas.microsoft.com/office/drawing/2014/main" id="{622EA7AE-7C99-46D4-B225-7EC12A74CDF5}"/>
                    </a:ext>
                  </a:extLst>
                </p:cNvPr>
                <p:cNvSpPr>
                  <a:spLocks noChangeArrowheads="1"/>
                </p:cNvSpPr>
                <p:nvPr/>
              </p:nvSpPr>
              <p:spPr bwMode="auto">
                <a:xfrm>
                  <a:off x="28" y="1536"/>
                  <a:ext cx="738" cy="48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Wyniki/rezultaty</a:t>
                  </a:r>
                  <a:endParaRPr lang="pl-PL" altLang="pl-PL" sz="1600">
                    <a:solidFill>
                      <a:srgbClr val="000000"/>
                    </a:solidFill>
                    <a:latin typeface="Times New Roman" panose="02020603050405020304" pitchFamily="18" charset="0"/>
                  </a:endParaRPr>
                </a:p>
                <a:p>
                  <a:pPr algn="ctr" eaLnBrk="1" hangingPunct="1">
                    <a:spcBef>
                      <a:spcPct val="0"/>
                    </a:spcBef>
                    <a:buFontTx/>
                    <a:buNone/>
                  </a:pPr>
                  <a:endParaRPr lang="pl-PL" altLang="pl-PL" sz="1600">
                    <a:latin typeface="Times New Roman" panose="02020603050405020304" pitchFamily="18" charset="0"/>
                  </a:endParaRPr>
                </a:p>
              </p:txBody>
            </p:sp>
            <p:sp>
              <p:nvSpPr>
                <p:cNvPr id="67650" name="Rectangle 65">
                  <a:extLst>
                    <a:ext uri="{FF2B5EF4-FFF2-40B4-BE49-F238E27FC236}">
                      <a16:creationId xmlns:a16="http://schemas.microsoft.com/office/drawing/2014/main" id="{E7A77423-305F-4AF5-A876-7ED140BF68EA}"/>
                    </a:ext>
                  </a:extLst>
                </p:cNvPr>
                <p:cNvSpPr>
                  <a:spLocks noChangeArrowheads="1"/>
                </p:cNvSpPr>
                <p:nvPr/>
              </p:nvSpPr>
              <p:spPr bwMode="auto">
                <a:xfrm>
                  <a:off x="0" y="1536"/>
                  <a:ext cx="79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09" name="Group 66">
              <a:extLst>
                <a:ext uri="{FF2B5EF4-FFF2-40B4-BE49-F238E27FC236}">
                  <a16:creationId xmlns:a16="http://schemas.microsoft.com/office/drawing/2014/main" id="{1C116E78-0ABB-45FB-9BF4-3738FB863A23}"/>
                </a:ext>
              </a:extLst>
            </p:cNvPr>
            <p:cNvGrpSpPr>
              <a:grpSpLocks/>
            </p:cNvGrpSpPr>
            <p:nvPr/>
          </p:nvGrpSpPr>
          <p:grpSpPr bwMode="auto">
            <a:xfrm>
              <a:off x="6652" y="4881"/>
              <a:ext cx="2292" cy="1223"/>
              <a:chOff x="1578" y="1536"/>
              <a:chExt cx="824" cy="480"/>
            </a:xfrm>
          </p:grpSpPr>
          <p:sp>
            <p:nvSpPr>
              <p:cNvPr id="67643" name="Rectangle 67">
                <a:extLst>
                  <a:ext uri="{FF2B5EF4-FFF2-40B4-BE49-F238E27FC236}">
                    <a16:creationId xmlns:a16="http://schemas.microsoft.com/office/drawing/2014/main" id="{8CF4CB62-4784-4FF6-A4D9-7755282BD9FD}"/>
                  </a:ext>
                </a:extLst>
              </p:cNvPr>
              <p:cNvSpPr>
                <a:spLocks noChangeArrowheads="1"/>
              </p:cNvSpPr>
              <p:nvPr/>
            </p:nvSpPr>
            <p:spPr bwMode="auto">
              <a:xfrm>
                <a:off x="1578" y="1536"/>
                <a:ext cx="824"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44" name="Group 68">
                <a:extLst>
                  <a:ext uri="{FF2B5EF4-FFF2-40B4-BE49-F238E27FC236}">
                    <a16:creationId xmlns:a16="http://schemas.microsoft.com/office/drawing/2014/main" id="{39C11AFA-C8AD-42BA-8B43-3F5C95C4BC79}"/>
                  </a:ext>
                </a:extLst>
              </p:cNvPr>
              <p:cNvGrpSpPr>
                <a:grpSpLocks/>
              </p:cNvGrpSpPr>
              <p:nvPr/>
            </p:nvGrpSpPr>
            <p:grpSpPr bwMode="auto">
              <a:xfrm>
                <a:off x="1578" y="1536"/>
                <a:ext cx="824" cy="480"/>
                <a:chOff x="1578" y="1536"/>
                <a:chExt cx="824" cy="480"/>
              </a:xfrm>
            </p:grpSpPr>
            <p:sp>
              <p:nvSpPr>
                <p:cNvPr id="67645" name="Rectangle 69">
                  <a:extLst>
                    <a:ext uri="{FF2B5EF4-FFF2-40B4-BE49-F238E27FC236}">
                      <a16:creationId xmlns:a16="http://schemas.microsoft.com/office/drawing/2014/main" id="{A9347D7A-AEE9-4267-94BE-E36A22A50DCE}"/>
                    </a:ext>
                  </a:extLst>
                </p:cNvPr>
                <p:cNvSpPr>
                  <a:spLocks noChangeArrowheads="1"/>
                </p:cNvSpPr>
                <p:nvPr/>
              </p:nvSpPr>
              <p:spPr bwMode="auto">
                <a:xfrm>
                  <a:off x="1606" y="1536"/>
                  <a:ext cx="768"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eaLnBrk="1" hangingPunct="1">
                    <a:spcBef>
                      <a:spcPct val="0"/>
                    </a:spcBef>
                    <a:buFontTx/>
                    <a:buNone/>
                  </a:pPr>
                  <a:endParaRPr lang="pl-PL" altLang="pl-PL" sz="2400">
                    <a:latin typeface="Times New Roman" panose="02020603050405020304" pitchFamily="18" charset="0"/>
                  </a:endParaRPr>
                </a:p>
              </p:txBody>
            </p:sp>
            <p:sp>
              <p:nvSpPr>
                <p:cNvPr id="67646" name="Rectangle 70">
                  <a:extLst>
                    <a:ext uri="{FF2B5EF4-FFF2-40B4-BE49-F238E27FC236}">
                      <a16:creationId xmlns:a16="http://schemas.microsoft.com/office/drawing/2014/main" id="{E315D836-A94E-4888-B9DE-AC7A0F58577E}"/>
                    </a:ext>
                  </a:extLst>
                </p:cNvPr>
                <p:cNvSpPr>
                  <a:spLocks noChangeArrowheads="1"/>
                </p:cNvSpPr>
                <p:nvPr/>
              </p:nvSpPr>
              <p:spPr bwMode="auto">
                <a:xfrm>
                  <a:off x="1578" y="1536"/>
                  <a:ext cx="82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10" name="Group 71">
              <a:extLst>
                <a:ext uri="{FF2B5EF4-FFF2-40B4-BE49-F238E27FC236}">
                  <a16:creationId xmlns:a16="http://schemas.microsoft.com/office/drawing/2014/main" id="{52C71A70-A334-4BC0-B6FD-D0360550D8B1}"/>
                </a:ext>
              </a:extLst>
            </p:cNvPr>
            <p:cNvGrpSpPr>
              <a:grpSpLocks/>
            </p:cNvGrpSpPr>
            <p:nvPr/>
          </p:nvGrpSpPr>
          <p:grpSpPr bwMode="auto">
            <a:xfrm>
              <a:off x="8944" y="4881"/>
              <a:ext cx="2180" cy="1223"/>
              <a:chOff x="2402" y="1536"/>
              <a:chExt cx="784" cy="480"/>
            </a:xfrm>
          </p:grpSpPr>
          <p:sp>
            <p:nvSpPr>
              <p:cNvPr id="67639" name="Rectangle 72">
                <a:extLst>
                  <a:ext uri="{FF2B5EF4-FFF2-40B4-BE49-F238E27FC236}">
                    <a16:creationId xmlns:a16="http://schemas.microsoft.com/office/drawing/2014/main" id="{77BEF9D7-3C69-41BA-AFBE-305B36FAECF5}"/>
                  </a:ext>
                </a:extLst>
              </p:cNvPr>
              <p:cNvSpPr>
                <a:spLocks noChangeArrowheads="1"/>
              </p:cNvSpPr>
              <p:nvPr/>
            </p:nvSpPr>
            <p:spPr bwMode="auto">
              <a:xfrm>
                <a:off x="2402" y="1536"/>
                <a:ext cx="784"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40" name="Group 73">
                <a:extLst>
                  <a:ext uri="{FF2B5EF4-FFF2-40B4-BE49-F238E27FC236}">
                    <a16:creationId xmlns:a16="http://schemas.microsoft.com/office/drawing/2014/main" id="{E9FDD8E5-8D40-438D-A5B9-7A1C4CB4EE20}"/>
                  </a:ext>
                </a:extLst>
              </p:cNvPr>
              <p:cNvGrpSpPr>
                <a:grpSpLocks/>
              </p:cNvGrpSpPr>
              <p:nvPr/>
            </p:nvGrpSpPr>
            <p:grpSpPr bwMode="auto">
              <a:xfrm>
                <a:off x="2402" y="1536"/>
                <a:ext cx="784" cy="480"/>
                <a:chOff x="2402" y="1536"/>
                <a:chExt cx="784" cy="480"/>
              </a:xfrm>
            </p:grpSpPr>
            <p:sp>
              <p:nvSpPr>
                <p:cNvPr id="67641" name="Rectangle 74">
                  <a:extLst>
                    <a:ext uri="{FF2B5EF4-FFF2-40B4-BE49-F238E27FC236}">
                      <a16:creationId xmlns:a16="http://schemas.microsoft.com/office/drawing/2014/main" id="{D6335464-0F50-4FB6-A6EE-A519A18D75CD}"/>
                    </a:ext>
                  </a:extLst>
                </p:cNvPr>
                <p:cNvSpPr>
                  <a:spLocks noChangeArrowheads="1"/>
                </p:cNvSpPr>
                <p:nvPr/>
              </p:nvSpPr>
              <p:spPr bwMode="auto">
                <a:xfrm>
                  <a:off x="2430" y="1536"/>
                  <a:ext cx="728"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eaLnBrk="1" hangingPunct="1">
                    <a:spcBef>
                      <a:spcPct val="0"/>
                    </a:spcBef>
                    <a:buFontTx/>
                    <a:buNone/>
                  </a:pPr>
                  <a:endParaRPr lang="pl-PL" altLang="pl-PL" sz="2400">
                    <a:latin typeface="Times New Roman" panose="02020603050405020304" pitchFamily="18" charset="0"/>
                  </a:endParaRPr>
                </a:p>
              </p:txBody>
            </p:sp>
            <p:sp>
              <p:nvSpPr>
                <p:cNvPr id="67642" name="Rectangle 75">
                  <a:extLst>
                    <a:ext uri="{FF2B5EF4-FFF2-40B4-BE49-F238E27FC236}">
                      <a16:creationId xmlns:a16="http://schemas.microsoft.com/office/drawing/2014/main" id="{FE866CB0-0CA6-41ED-9710-4AFBA157E846}"/>
                    </a:ext>
                  </a:extLst>
                </p:cNvPr>
                <p:cNvSpPr>
                  <a:spLocks noChangeArrowheads="1"/>
                </p:cNvSpPr>
                <p:nvPr/>
              </p:nvSpPr>
              <p:spPr bwMode="auto">
                <a:xfrm>
                  <a:off x="2402" y="1536"/>
                  <a:ext cx="78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11" name="Group 76">
              <a:extLst>
                <a:ext uri="{FF2B5EF4-FFF2-40B4-BE49-F238E27FC236}">
                  <a16:creationId xmlns:a16="http://schemas.microsoft.com/office/drawing/2014/main" id="{42771F9B-1B0A-430E-AA86-61F8122B7927}"/>
                </a:ext>
              </a:extLst>
            </p:cNvPr>
            <p:cNvGrpSpPr>
              <a:grpSpLocks/>
            </p:cNvGrpSpPr>
            <p:nvPr/>
          </p:nvGrpSpPr>
          <p:grpSpPr bwMode="auto">
            <a:xfrm>
              <a:off x="11124" y="4881"/>
              <a:ext cx="2167" cy="1223"/>
              <a:chOff x="3186" y="1536"/>
              <a:chExt cx="779" cy="480"/>
            </a:xfrm>
          </p:grpSpPr>
          <p:sp>
            <p:nvSpPr>
              <p:cNvPr id="67635" name="Rectangle 77">
                <a:extLst>
                  <a:ext uri="{FF2B5EF4-FFF2-40B4-BE49-F238E27FC236}">
                    <a16:creationId xmlns:a16="http://schemas.microsoft.com/office/drawing/2014/main" id="{381D7508-FA04-4DBE-B19A-C85C8FEFDA78}"/>
                  </a:ext>
                </a:extLst>
              </p:cNvPr>
              <p:cNvSpPr>
                <a:spLocks noChangeArrowheads="1"/>
              </p:cNvSpPr>
              <p:nvPr/>
            </p:nvSpPr>
            <p:spPr bwMode="auto">
              <a:xfrm>
                <a:off x="3186" y="1536"/>
                <a:ext cx="779"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36" name="Group 78">
                <a:extLst>
                  <a:ext uri="{FF2B5EF4-FFF2-40B4-BE49-F238E27FC236}">
                    <a16:creationId xmlns:a16="http://schemas.microsoft.com/office/drawing/2014/main" id="{2457F5A7-5DD2-437F-B0DB-2AFCD5E00EA2}"/>
                  </a:ext>
                </a:extLst>
              </p:cNvPr>
              <p:cNvGrpSpPr>
                <a:grpSpLocks/>
              </p:cNvGrpSpPr>
              <p:nvPr/>
            </p:nvGrpSpPr>
            <p:grpSpPr bwMode="auto">
              <a:xfrm>
                <a:off x="3186" y="1536"/>
                <a:ext cx="779" cy="480"/>
                <a:chOff x="3186" y="1536"/>
                <a:chExt cx="779" cy="480"/>
              </a:xfrm>
            </p:grpSpPr>
            <p:sp>
              <p:nvSpPr>
                <p:cNvPr id="67637" name="Rectangle 79">
                  <a:extLst>
                    <a:ext uri="{FF2B5EF4-FFF2-40B4-BE49-F238E27FC236}">
                      <a16:creationId xmlns:a16="http://schemas.microsoft.com/office/drawing/2014/main" id="{122776E2-7388-4617-9985-D0D1E466DF1F}"/>
                    </a:ext>
                  </a:extLst>
                </p:cNvPr>
                <p:cNvSpPr>
                  <a:spLocks noChangeArrowheads="1"/>
                </p:cNvSpPr>
                <p:nvPr/>
              </p:nvSpPr>
              <p:spPr bwMode="auto">
                <a:xfrm>
                  <a:off x="3214" y="1536"/>
                  <a:ext cx="723" cy="48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eaLnBrk="1" hangingPunct="1">
                    <a:spcBef>
                      <a:spcPct val="0"/>
                    </a:spcBef>
                    <a:buFontTx/>
                    <a:buNone/>
                  </a:pPr>
                  <a:endParaRPr lang="pl-PL" altLang="pl-PL" sz="2400">
                    <a:latin typeface="Times New Roman" panose="02020603050405020304" pitchFamily="18" charset="0"/>
                  </a:endParaRPr>
                </a:p>
              </p:txBody>
            </p:sp>
            <p:sp>
              <p:nvSpPr>
                <p:cNvPr id="67638" name="Rectangle 80">
                  <a:extLst>
                    <a:ext uri="{FF2B5EF4-FFF2-40B4-BE49-F238E27FC236}">
                      <a16:creationId xmlns:a16="http://schemas.microsoft.com/office/drawing/2014/main" id="{C0A768E4-085E-4E60-A862-C01E86746A77}"/>
                    </a:ext>
                  </a:extLst>
                </p:cNvPr>
                <p:cNvSpPr>
                  <a:spLocks noChangeArrowheads="1"/>
                </p:cNvSpPr>
                <p:nvPr/>
              </p:nvSpPr>
              <p:spPr bwMode="auto">
                <a:xfrm>
                  <a:off x="3186" y="1536"/>
                  <a:ext cx="77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12" name="Group 81">
              <a:extLst>
                <a:ext uri="{FF2B5EF4-FFF2-40B4-BE49-F238E27FC236}">
                  <a16:creationId xmlns:a16="http://schemas.microsoft.com/office/drawing/2014/main" id="{8D383647-D191-487F-9B0A-D6DA8EF6E9C8}"/>
                </a:ext>
              </a:extLst>
            </p:cNvPr>
            <p:cNvGrpSpPr>
              <a:grpSpLocks/>
            </p:cNvGrpSpPr>
            <p:nvPr/>
          </p:nvGrpSpPr>
          <p:grpSpPr bwMode="auto">
            <a:xfrm>
              <a:off x="4454" y="6009"/>
              <a:ext cx="2208" cy="1096"/>
              <a:chOff x="0" y="2016"/>
              <a:chExt cx="794" cy="403"/>
            </a:xfrm>
          </p:grpSpPr>
          <p:sp>
            <p:nvSpPr>
              <p:cNvPr id="67631" name="Rectangle 82">
                <a:extLst>
                  <a:ext uri="{FF2B5EF4-FFF2-40B4-BE49-F238E27FC236}">
                    <a16:creationId xmlns:a16="http://schemas.microsoft.com/office/drawing/2014/main" id="{DD0E0573-2498-4C3C-BF58-1585686A5079}"/>
                  </a:ext>
                </a:extLst>
              </p:cNvPr>
              <p:cNvSpPr>
                <a:spLocks noChangeArrowheads="1"/>
              </p:cNvSpPr>
              <p:nvPr/>
            </p:nvSpPr>
            <p:spPr bwMode="auto">
              <a:xfrm>
                <a:off x="0" y="2016"/>
                <a:ext cx="794" cy="40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32" name="Group 83">
                <a:extLst>
                  <a:ext uri="{FF2B5EF4-FFF2-40B4-BE49-F238E27FC236}">
                    <a16:creationId xmlns:a16="http://schemas.microsoft.com/office/drawing/2014/main" id="{3F68F9F8-8B40-4A8F-A1CC-9C1532B84F30}"/>
                  </a:ext>
                </a:extLst>
              </p:cNvPr>
              <p:cNvGrpSpPr>
                <a:grpSpLocks/>
              </p:cNvGrpSpPr>
              <p:nvPr/>
            </p:nvGrpSpPr>
            <p:grpSpPr bwMode="auto">
              <a:xfrm>
                <a:off x="0" y="2016"/>
                <a:ext cx="794" cy="403"/>
                <a:chOff x="0" y="2016"/>
                <a:chExt cx="794" cy="403"/>
              </a:xfrm>
            </p:grpSpPr>
            <p:sp>
              <p:nvSpPr>
                <p:cNvPr id="67633" name="Rectangle 84">
                  <a:extLst>
                    <a:ext uri="{FF2B5EF4-FFF2-40B4-BE49-F238E27FC236}">
                      <a16:creationId xmlns:a16="http://schemas.microsoft.com/office/drawing/2014/main" id="{54DB28F8-D596-4611-8E85-B5ED9D020EF9}"/>
                    </a:ext>
                  </a:extLst>
                </p:cNvPr>
                <p:cNvSpPr>
                  <a:spLocks noChangeArrowheads="1"/>
                </p:cNvSpPr>
                <p:nvPr/>
              </p:nvSpPr>
              <p:spPr bwMode="auto">
                <a:xfrm>
                  <a:off x="28" y="2016"/>
                  <a:ext cx="738" cy="40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Działania</a:t>
                  </a:r>
                  <a:endParaRPr lang="pl-PL" altLang="pl-PL" sz="1600">
                    <a:latin typeface="Times New Roman" panose="02020603050405020304" pitchFamily="18" charset="0"/>
                  </a:endParaRPr>
                </a:p>
              </p:txBody>
            </p:sp>
            <p:sp>
              <p:nvSpPr>
                <p:cNvPr id="67634" name="Rectangle 85">
                  <a:extLst>
                    <a:ext uri="{FF2B5EF4-FFF2-40B4-BE49-F238E27FC236}">
                      <a16:creationId xmlns:a16="http://schemas.microsoft.com/office/drawing/2014/main" id="{326F53FA-A09D-46A1-8DDF-6EBB1FD3FB7C}"/>
                    </a:ext>
                  </a:extLst>
                </p:cNvPr>
                <p:cNvSpPr>
                  <a:spLocks noChangeArrowheads="1"/>
                </p:cNvSpPr>
                <p:nvPr/>
              </p:nvSpPr>
              <p:spPr bwMode="auto">
                <a:xfrm>
                  <a:off x="0" y="2016"/>
                  <a:ext cx="79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13" name="Group 86">
              <a:extLst>
                <a:ext uri="{FF2B5EF4-FFF2-40B4-BE49-F238E27FC236}">
                  <a16:creationId xmlns:a16="http://schemas.microsoft.com/office/drawing/2014/main" id="{45E23AD2-8A36-4BC4-AFF6-13ED865600AC}"/>
                </a:ext>
              </a:extLst>
            </p:cNvPr>
            <p:cNvGrpSpPr>
              <a:grpSpLocks/>
            </p:cNvGrpSpPr>
            <p:nvPr/>
          </p:nvGrpSpPr>
          <p:grpSpPr bwMode="auto">
            <a:xfrm>
              <a:off x="6652" y="6104"/>
              <a:ext cx="2292" cy="1026"/>
              <a:chOff x="1578" y="2016"/>
              <a:chExt cx="824" cy="403"/>
            </a:xfrm>
          </p:grpSpPr>
          <p:sp>
            <p:nvSpPr>
              <p:cNvPr id="67627" name="Rectangle 87">
                <a:extLst>
                  <a:ext uri="{FF2B5EF4-FFF2-40B4-BE49-F238E27FC236}">
                    <a16:creationId xmlns:a16="http://schemas.microsoft.com/office/drawing/2014/main" id="{FB66297A-7915-4C7A-AB3F-770A873AEAD2}"/>
                  </a:ext>
                </a:extLst>
              </p:cNvPr>
              <p:cNvSpPr>
                <a:spLocks noChangeArrowheads="1"/>
              </p:cNvSpPr>
              <p:nvPr/>
            </p:nvSpPr>
            <p:spPr bwMode="auto">
              <a:xfrm>
                <a:off x="1578" y="2016"/>
                <a:ext cx="824" cy="40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28" name="Group 88">
                <a:extLst>
                  <a:ext uri="{FF2B5EF4-FFF2-40B4-BE49-F238E27FC236}">
                    <a16:creationId xmlns:a16="http://schemas.microsoft.com/office/drawing/2014/main" id="{5F3ACAE7-5DBD-48CC-9C89-7895AD9B1FB4}"/>
                  </a:ext>
                </a:extLst>
              </p:cNvPr>
              <p:cNvGrpSpPr>
                <a:grpSpLocks/>
              </p:cNvGrpSpPr>
              <p:nvPr/>
            </p:nvGrpSpPr>
            <p:grpSpPr bwMode="auto">
              <a:xfrm>
                <a:off x="1578" y="2016"/>
                <a:ext cx="824" cy="403"/>
                <a:chOff x="1578" y="2016"/>
                <a:chExt cx="824" cy="403"/>
              </a:xfrm>
            </p:grpSpPr>
            <p:sp>
              <p:nvSpPr>
                <p:cNvPr id="67629" name="Rectangle 89">
                  <a:extLst>
                    <a:ext uri="{FF2B5EF4-FFF2-40B4-BE49-F238E27FC236}">
                      <a16:creationId xmlns:a16="http://schemas.microsoft.com/office/drawing/2014/main" id="{328AF7A2-6D1A-4FF1-A828-845290B40A91}"/>
                    </a:ext>
                  </a:extLst>
                </p:cNvPr>
                <p:cNvSpPr>
                  <a:spLocks noChangeArrowheads="1"/>
                </p:cNvSpPr>
                <p:nvPr/>
              </p:nvSpPr>
              <p:spPr bwMode="auto">
                <a:xfrm>
                  <a:off x="1606" y="2016"/>
                  <a:ext cx="768" cy="40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Środki</a:t>
                  </a:r>
                  <a:endParaRPr lang="pl-PL" altLang="pl-PL" sz="1600">
                    <a:solidFill>
                      <a:srgbClr val="000000"/>
                    </a:solidFill>
                    <a:latin typeface="Times New Roman" panose="02020603050405020304" pitchFamily="18" charset="0"/>
                  </a:endParaRPr>
                </a:p>
                <a:p>
                  <a:pPr algn="ctr" eaLnBrk="1" hangingPunct="1">
                    <a:spcBef>
                      <a:spcPct val="0"/>
                    </a:spcBef>
                    <a:buFontTx/>
                    <a:buNone/>
                  </a:pPr>
                  <a:endParaRPr lang="pl-PL" altLang="pl-PL" sz="2400">
                    <a:latin typeface="Times New Roman" panose="02020603050405020304" pitchFamily="18" charset="0"/>
                  </a:endParaRPr>
                </a:p>
              </p:txBody>
            </p:sp>
            <p:sp>
              <p:nvSpPr>
                <p:cNvPr id="67630" name="Rectangle 90">
                  <a:extLst>
                    <a:ext uri="{FF2B5EF4-FFF2-40B4-BE49-F238E27FC236}">
                      <a16:creationId xmlns:a16="http://schemas.microsoft.com/office/drawing/2014/main" id="{21039E03-7F1D-43AA-B923-01B21D3370DF}"/>
                    </a:ext>
                  </a:extLst>
                </p:cNvPr>
                <p:cNvSpPr>
                  <a:spLocks noChangeArrowheads="1"/>
                </p:cNvSpPr>
                <p:nvPr/>
              </p:nvSpPr>
              <p:spPr bwMode="auto">
                <a:xfrm>
                  <a:off x="1578" y="2016"/>
                  <a:ext cx="82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14" name="Group 91">
              <a:extLst>
                <a:ext uri="{FF2B5EF4-FFF2-40B4-BE49-F238E27FC236}">
                  <a16:creationId xmlns:a16="http://schemas.microsoft.com/office/drawing/2014/main" id="{56D1023A-DF80-4D25-BBE6-EC1E9D0EA26D}"/>
                </a:ext>
              </a:extLst>
            </p:cNvPr>
            <p:cNvGrpSpPr>
              <a:grpSpLocks/>
            </p:cNvGrpSpPr>
            <p:nvPr/>
          </p:nvGrpSpPr>
          <p:grpSpPr bwMode="auto">
            <a:xfrm>
              <a:off x="8944" y="6104"/>
              <a:ext cx="2180" cy="1026"/>
              <a:chOff x="2402" y="2016"/>
              <a:chExt cx="784" cy="403"/>
            </a:xfrm>
          </p:grpSpPr>
          <p:sp>
            <p:nvSpPr>
              <p:cNvPr id="67623" name="Rectangle 92">
                <a:extLst>
                  <a:ext uri="{FF2B5EF4-FFF2-40B4-BE49-F238E27FC236}">
                    <a16:creationId xmlns:a16="http://schemas.microsoft.com/office/drawing/2014/main" id="{41FDB533-0D02-4E91-B746-F116EDAAD664}"/>
                  </a:ext>
                </a:extLst>
              </p:cNvPr>
              <p:cNvSpPr>
                <a:spLocks noChangeArrowheads="1"/>
              </p:cNvSpPr>
              <p:nvPr/>
            </p:nvSpPr>
            <p:spPr bwMode="auto">
              <a:xfrm>
                <a:off x="2402" y="2016"/>
                <a:ext cx="784" cy="40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24" name="Group 93">
                <a:extLst>
                  <a:ext uri="{FF2B5EF4-FFF2-40B4-BE49-F238E27FC236}">
                    <a16:creationId xmlns:a16="http://schemas.microsoft.com/office/drawing/2014/main" id="{A5AF0E9C-A8DF-458C-BBF9-E6736D91AF01}"/>
                  </a:ext>
                </a:extLst>
              </p:cNvPr>
              <p:cNvGrpSpPr>
                <a:grpSpLocks/>
              </p:cNvGrpSpPr>
              <p:nvPr/>
            </p:nvGrpSpPr>
            <p:grpSpPr bwMode="auto">
              <a:xfrm>
                <a:off x="2402" y="2016"/>
                <a:ext cx="784" cy="403"/>
                <a:chOff x="2402" y="2016"/>
                <a:chExt cx="784" cy="403"/>
              </a:xfrm>
            </p:grpSpPr>
            <p:sp>
              <p:nvSpPr>
                <p:cNvPr id="67625" name="Rectangle 94">
                  <a:extLst>
                    <a:ext uri="{FF2B5EF4-FFF2-40B4-BE49-F238E27FC236}">
                      <a16:creationId xmlns:a16="http://schemas.microsoft.com/office/drawing/2014/main" id="{C36DB074-A992-42B8-A3FF-ADA3CB7EAB88}"/>
                    </a:ext>
                  </a:extLst>
                </p:cNvPr>
                <p:cNvSpPr>
                  <a:spLocks noChangeArrowheads="1"/>
                </p:cNvSpPr>
                <p:nvPr/>
              </p:nvSpPr>
              <p:spPr bwMode="auto">
                <a:xfrm>
                  <a:off x="2430" y="2016"/>
                  <a:ext cx="728" cy="40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Koszty</a:t>
                  </a:r>
                  <a:endParaRPr lang="pl-PL" altLang="pl-PL" sz="1600">
                    <a:solidFill>
                      <a:srgbClr val="000000"/>
                    </a:solidFill>
                    <a:latin typeface="Times New Roman" panose="02020603050405020304" pitchFamily="18" charset="0"/>
                  </a:endParaRPr>
                </a:p>
                <a:p>
                  <a:pPr algn="ctr" eaLnBrk="1" hangingPunct="1">
                    <a:spcBef>
                      <a:spcPct val="0"/>
                    </a:spcBef>
                    <a:buFontTx/>
                    <a:buNone/>
                  </a:pPr>
                  <a:endParaRPr lang="pl-PL" altLang="pl-PL" sz="2400">
                    <a:latin typeface="Times New Roman" panose="02020603050405020304" pitchFamily="18" charset="0"/>
                  </a:endParaRPr>
                </a:p>
              </p:txBody>
            </p:sp>
            <p:sp>
              <p:nvSpPr>
                <p:cNvPr id="67626" name="Rectangle 95">
                  <a:extLst>
                    <a:ext uri="{FF2B5EF4-FFF2-40B4-BE49-F238E27FC236}">
                      <a16:creationId xmlns:a16="http://schemas.microsoft.com/office/drawing/2014/main" id="{479BB9D6-5181-4D19-BB91-24F5D3BC04F7}"/>
                    </a:ext>
                  </a:extLst>
                </p:cNvPr>
                <p:cNvSpPr>
                  <a:spLocks noChangeArrowheads="1"/>
                </p:cNvSpPr>
                <p:nvPr/>
              </p:nvSpPr>
              <p:spPr bwMode="auto">
                <a:xfrm>
                  <a:off x="2402" y="2016"/>
                  <a:ext cx="78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15" name="Group 96">
              <a:extLst>
                <a:ext uri="{FF2B5EF4-FFF2-40B4-BE49-F238E27FC236}">
                  <a16:creationId xmlns:a16="http://schemas.microsoft.com/office/drawing/2014/main" id="{5058FBFE-3166-443A-8194-A7C8A567C2C7}"/>
                </a:ext>
              </a:extLst>
            </p:cNvPr>
            <p:cNvGrpSpPr>
              <a:grpSpLocks/>
            </p:cNvGrpSpPr>
            <p:nvPr/>
          </p:nvGrpSpPr>
          <p:grpSpPr bwMode="auto">
            <a:xfrm>
              <a:off x="11124" y="6104"/>
              <a:ext cx="2167" cy="1026"/>
              <a:chOff x="3186" y="2016"/>
              <a:chExt cx="779" cy="403"/>
            </a:xfrm>
          </p:grpSpPr>
          <p:sp>
            <p:nvSpPr>
              <p:cNvPr id="67619" name="Rectangle 97">
                <a:extLst>
                  <a:ext uri="{FF2B5EF4-FFF2-40B4-BE49-F238E27FC236}">
                    <a16:creationId xmlns:a16="http://schemas.microsoft.com/office/drawing/2014/main" id="{3CFC6749-9AC0-444F-82E7-01A6EC24B669}"/>
                  </a:ext>
                </a:extLst>
              </p:cNvPr>
              <p:cNvSpPr>
                <a:spLocks noChangeArrowheads="1"/>
              </p:cNvSpPr>
              <p:nvPr/>
            </p:nvSpPr>
            <p:spPr bwMode="auto">
              <a:xfrm>
                <a:off x="3186" y="2016"/>
                <a:ext cx="779" cy="40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nvGrpSpPr>
              <p:cNvPr id="67620" name="Group 98">
                <a:extLst>
                  <a:ext uri="{FF2B5EF4-FFF2-40B4-BE49-F238E27FC236}">
                    <a16:creationId xmlns:a16="http://schemas.microsoft.com/office/drawing/2014/main" id="{382917F9-702B-4DA3-90EB-F7848B5BF85C}"/>
                  </a:ext>
                </a:extLst>
              </p:cNvPr>
              <p:cNvGrpSpPr>
                <a:grpSpLocks/>
              </p:cNvGrpSpPr>
              <p:nvPr/>
            </p:nvGrpSpPr>
            <p:grpSpPr bwMode="auto">
              <a:xfrm>
                <a:off x="3186" y="2016"/>
                <a:ext cx="779" cy="403"/>
                <a:chOff x="3186" y="2016"/>
                <a:chExt cx="779" cy="403"/>
              </a:xfrm>
            </p:grpSpPr>
            <p:sp>
              <p:nvSpPr>
                <p:cNvPr id="67621" name="Rectangle 99">
                  <a:extLst>
                    <a:ext uri="{FF2B5EF4-FFF2-40B4-BE49-F238E27FC236}">
                      <a16:creationId xmlns:a16="http://schemas.microsoft.com/office/drawing/2014/main" id="{785C4F6C-74DD-4B3E-B26A-60348D0850D1}"/>
                    </a:ext>
                  </a:extLst>
                </p:cNvPr>
                <p:cNvSpPr>
                  <a:spLocks noChangeArrowheads="1"/>
                </p:cNvSpPr>
                <p:nvPr/>
              </p:nvSpPr>
              <p:spPr bwMode="auto">
                <a:xfrm>
                  <a:off x="3214" y="2016"/>
                  <a:ext cx="723" cy="40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800">
                      <a:solidFill>
                        <a:srgbClr val="000000"/>
                      </a:solidFill>
                      <a:latin typeface="Times New Roman" panose="02020603050405020304" pitchFamily="18" charset="0"/>
                    </a:rPr>
                    <a:t> </a:t>
                  </a:r>
                </a:p>
                <a:p>
                  <a:pPr algn="ctr" eaLnBrk="1" hangingPunct="1">
                    <a:spcBef>
                      <a:spcPct val="0"/>
                    </a:spcBef>
                    <a:buFontTx/>
                    <a:buNone/>
                  </a:pPr>
                  <a:r>
                    <a:rPr lang="pl-PL" altLang="pl-PL" sz="1600">
                      <a:solidFill>
                        <a:srgbClr val="000000"/>
                      </a:solidFill>
                      <a:latin typeface="Tahoma" panose="020B0604030504040204" pitchFamily="34" charset="0"/>
                    </a:rPr>
                    <a:t>Czas</a:t>
                  </a:r>
                  <a:endParaRPr lang="pl-PL" altLang="pl-PL" sz="1600">
                    <a:latin typeface="Times New Roman" panose="02020603050405020304" pitchFamily="18" charset="0"/>
                  </a:endParaRPr>
                </a:p>
              </p:txBody>
            </p:sp>
            <p:sp>
              <p:nvSpPr>
                <p:cNvPr id="67622" name="Rectangle 100">
                  <a:extLst>
                    <a:ext uri="{FF2B5EF4-FFF2-40B4-BE49-F238E27FC236}">
                      <a16:creationId xmlns:a16="http://schemas.microsoft.com/office/drawing/2014/main" id="{16A4E967-E5F0-4BF6-9DCD-B6AA775EFEFC}"/>
                    </a:ext>
                  </a:extLst>
                </p:cNvPr>
                <p:cNvSpPr>
                  <a:spLocks noChangeArrowheads="1"/>
                </p:cNvSpPr>
                <p:nvPr/>
              </p:nvSpPr>
              <p:spPr bwMode="auto">
                <a:xfrm>
                  <a:off x="3186" y="2016"/>
                  <a:ext cx="77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616" name="Group 101">
              <a:extLst>
                <a:ext uri="{FF2B5EF4-FFF2-40B4-BE49-F238E27FC236}">
                  <a16:creationId xmlns:a16="http://schemas.microsoft.com/office/drawing/2014/main" id="{9457043F-5695-4FC7-AD43-20463276C6B1}"/>
                </a:ext>
              </a:extLst>
            </p:cNvPr>
            <p:cNvGrpSpPr>
              <a:grpSpLocks/>
            </p:cNvGrpSpPr>
            <p:nvPr/>
          </p:nvGrpSpPr>
          <p:grpSpPr bwMode="auto">
            <a:xfrm>
              <a:off x="11124" y="7130"/>
              <a:ext cx="2167" cy="1222"/>
              <a:chOff x="3186" y="2419"/>
              <a:chExt cx="779" cy="480"/>
            </a:xfrm>
          </p:grpSpPr>
          <p:sp>
            <p:nvSpPr>
              <p:cNvPr id="67617" name="Rectangle 102">
                <a:extLst>
                  <a:ext uri="{FF2B5EF4-FFF2-40B4-BE49-F238E27FC236}">
                    <a16:creationId xmlns:a16="http://schemas.microsoft.com/office/drawing/2014/main" id="{95081D58-3FA6-4081-ACDF-D197713E54E6}"/>
                  </a:ext>
                </a:extLst>
              </p:cNvPr>
              <p:cNvSpPr>
                <a:spLocks noChangeArrowheads="1"/>
              </p:cNvSpPr>
              <p:nvPr/>
            </p:nvSpPr>
            <p:spPr bwMode="auto">
              <a:xfrm>
                <a:off x="3214" y="2419"/>
                <a:ext cx="72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solidFill>
                      <a:srgbClr val="000000"/>
                    </a:solidFill>
                    <a:latin typeface="Tahoma" panose="020B0604030504040204" pitchFamily="34" charset="0"/>
                  </a:rPr>
                  <a:t>Warunki wstępne</a:t>
                </a:r>
                <a:endParaRPr lang="pl-PL" altLang="pl-PL" sz="1600">
                  <a:solidFill>
                    <a:srgbClr val="000000"/>
                  </a:solidFill>
                  <a:latin typeface="Times New Roman" panose="02020603050405020304" pitchFamily="18" charset="0"/>
                </a:endParaRPr>
              </a:p>
              <a:p>
                <a:pPr algn="ctr" eaLnBrk="1" hangingPunct="1">
                  <a:spcBef>
                    <a:spcPct val="0"/>
                  </a:spcBef>
                  <a:buFontTx/>
                  <a:buNone/>
                </a:pPr>
                <a:endParaRPr lang="pl-PL" altLang="pl-PL" sz="1600">
                  <a:latin typeface="Times New Roman" panose="02020603050405020304" pitchFamily="18" charset="0"/>
                </a:endParaRPr>
              </a:p>
            </p:txBody>
          </p:sp>
          <p:sp>
            <p:nvSpPr>
              <p:cNvPr id="67618" name="Rectangle 103">
                <a:extLst>
                  <a:ext uri="{FF2B5EF4-FFF2-40B4-BE49-F238E27FC236}">
                    <a16:creationId xmlns:a16="http://schemas.microsoft.com/office/drawing/2014/main" id="{1152DC52-5A1A-40CB-9A4D-B690A870FF2E}"/>
                  </a:ext>
                </a:extLst>
              </p:cNvPr>
              <p:cNvSpPr>
                <a:spLocks noChangeArrowheads="1"/>
              </p:cNvSpPr>
              <p:nvPr/>
            </p:nvSpPr>
            <p:spPr bwMode="auto">
              <a:xfrm>
                <a:off x="3186" y="2419"/>
                <a:ext cx="77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grpSp>
        <p:nvGrpSpPr>
          <p:cNvPr id="67587" name="Group 104">
            <a:extLst>
              <a:ext uri="{FF2B5EF4-FFF2-40B4-BE49-F238E27FC236}">
                <a16:creationId xmlns:a16="http://schemas.microsoft.com/office/drawing/2014/main" id="{5C6DDC67-1064-474C-90E6-2D5C0FD3A82D}"/>
              </a:ext>
            </a:extLst>
          </p:cNvPr>
          <p:cNvGrpSpPr>
            <a:grpSpLocks/>
          </p:cNvGrpSpPr>
          <p:nvPr/>
        </p:nvGrpSpPr>
        <p:grpSpPr bwMode="auto">
          <a:xfrm>
            <a:off x="1908175" y="1916113"/>
            <a:ext cx="5711825" cy="4176712"/>
            <a:chOff x="3577" y="11243"/>
            <a:chExt cx="5940" cy="2340"/>
          </a:xfrm>
        </p:grpSpPr>
        <p:sp>
          <p:nvSpPr>
            <p:cNvPr id="67589" name="Line 105">
              <a:extLst>
                <a:ext uri="{FF2B5EF4-FFF2-40B4-BE49-F238E27FC236}">
                  <a16:creationId xmlns:a16="http://schemas.microsoft.com/office/drawing/2014/main" id="{3E735AF5-2405-414D-8816-27F04ED0F226}"/>
                </a:ext>
              </a:extLst>
            </p:cNvPr>
            <p:cNvSpPr>
              <a:spLocks noChangeShapeType="1"/>
            </p:cNvSpPr>
            <p:nvPr/>
          </p:nvSpPr>
          <p:spPr bwMode="auto">
            <a:xfrm flipH="1" flipV="1">
              <a:off x="3577" y="13043"/>
              <a:ext cx="5580" cy="540"/>
            </a:xfrm>
            <a:prstGeom prst="line">
              <a:avLst/>
            </a:prstGeom>
            <a:noFill/>
            <a:ln w="9525">
              <a:solidFill>
                <a:srgbClr val="00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7590" name="Line 106">
              <a:extLst>
                <a:ext uri="{FF2B5EF4-FFF2-40B4-BE49-F238E27FC236}">
                  <a16:creationId xmlns:a16="http://schemas.microsoft.com/office/drawing/2014/main" id="{4F409E6B-F3A7-4A6D-A23E-E8C2F675BFA0}"/>
                </a:ext>
              </a:extLst>
            </p:cNvPr>
            <p:cNvSpPr>
              <a:spLocks noChangeShapeType="1"/>
            </p:cNvSpPr>
            <p:nvPr/>
          </p:nvSpPr>
          <p:spPr bwMode="auto">
            <a:xfrm>
              <a:off x="3577" y="13043"/>
              <a:ext cx="59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7591" name="Line 107">
              <a:extLst>
                <a:ext uri="{FF2B5EF4-FFF2-40B4-BE49-F238E27FC236}">
                  <a16:creationId xmlns:a16="http://schemas.microsoft.com/office/drawing/2014/main" id="{C1705412-0A80-4189-8D65-474AAD9AE29C}"/>
                </a:ext>
              </a:extLst>
            </p:cNvPr>
            <p:cNvSpPr>
              <a:spLocks noChangeShapeType="1"/>
            </p:cNvSpPr>
            <p:nvPr/>
          </p:nvSpPr>
          <p:spPr bwMode="auto">
            <a:xfrm flipH="1" flipV="1">
              <a:off x="3577" y="11243"/>
              <a:ext cx="576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7592" name="Line 108">
              <a:extLst>
                <a:ext uri="{FF2B5EF4-FFF2-40B4-BE49-F238E27FC236}">
                  <a16:creationId xmlns:a16="http://schemas.microsoft.com/office/drawing/2014/main" id="{B341210D-7F3C-488B-BFCC-ED096326A729}"/>
                </a:ext>
              </a:extLst>
            </p:cNvPr>
            <p:cNvSpPr>
              <a:spLocks noChangeShapeType="1"/>
            </p:cNvSpPr>
            <p:nvPr/>
          </p:nvSpPr>
          <p:spPr bwMode="auto">
            <a:xfrm flipH="1" flipV="1">
              <a:off x="3577" y="11963"/>
              <a:ext cx="576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7593" name="Line 109">
              <a:extLst>
                <a:ext uri="{FF2B5EF4-FFF2-40B4-BE49-F238E27FC236}">
                  <a16:creationId xmlns:a16="http://schemas.microsoft.com/office/drawing/2014/main" id="{EE1AA3C7-6C26-4DC6-AE32-035E8A709848}"/>
                </a:ext>
              </a:extLst>
            </p:cNvPr>
            <p:cNvSpPr>
              <a:spLocks noChangeShapeType="1"/>
            </p:cNvSpPr>
            <p:nvPr/>
          </p:nvSpPr>
          <p:spPr bwMode="auto">
            <a:xfrm flipH="1" flipV="1">
              <a:off x="3577" y="12503"/>
              <a:ext cx="576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7594" name="Line 110">
              <a:extLst>
                <a:ext uri="{FF2B5EF4-FFF2-40B4-BE49-F238E27FC236}">
                  <a16:creationId xmlns:a16="http://schemas.microsoft.com/office/drawing/2014/main" id="{B6865F29-77C4-4EE5-9203-CB510C0B0321}"/>
                </a:ext>
              </a:extLst>
            </p:cNvPr>
            <p:cNvSpPr>
              <a:spLocks noChangeShapeType="1"/>
            </p:cNvSpPr>
            <p:nvPr/>
          </p:nvSpPr>
          <p:spPr bwMode="auto">
            <a:xfrm>
              <a:off x="3757" y="12503"/>
              <a:ext cx="57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7595" name="Line 111">
              <a:extLst>
                <a:ext uri="{FF2B5EF4-FFF2-40B4-BE49-F238E27FC236}">
                  <a16:creationId xmlns:a16="http://schemas.microsoft.com/office/drawing/2014/main" id="{17BFB2C1-B14F-4650-9DE7-FA1B1FB6B020}"/>
                </a:ext>
              </a:extLst>
            </p:cNvPr>
            <p:cNvSpPr>
              <a:spLocks noChangeShapeType="1"/>
            </p:cNvSpPr>
            <p:nvPr/>
          </p:nvSpPr>
          <p:spPr bwMode="auto">
            <a:xfrm>
              <a:off x="3577" y="11963"/>
              <a:ext cx="59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67588" name="Symbol zastępczy numeru slajdu 111">
            <a:extLst>
              <a:ext uri="{FF2B5EF4-FFF2-40B4-BE49-F238E27FC236}">
                <a16:creationId xmlns:a16="http://schemas.microsoft.com/office/drawing/2014/main" id="{0A20B76D-3EF2-433B-80AB-3817EF8ED7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91E3E4-88C4-4964-8005-18C5B230197E}" type="slidenum">
              <a:rPr lang="pl-PL" altLang="pl-PL" sz="1200" smtClean="0">
                <a:solidFill>
                  <a:srgbClr val="898989"/>
                </a:solidFill>
                <a:latin typeface="Arial" panose="020B0604020202020204" pitchFamily="34" charset="0"/>
              </a:rPr>
              <a:pPr>
                <a:spcBef>
                  <a:spcPct val="0"/>
                </a:spcBef>
                <a:buFontTx/>
                <a:buNone/>
              </a:pPr>
              <a:t>36</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a:extLst>
              <a:ext uri="{FF2B5EF4-FFF2-40B4-BE49-F238E27FC236}">
                <a16:creationId xmlns:a16="http://schemas.microsoft.com/office/drawing/2014/main" id="{A85A928B-917F-43C1-9E0E-557168C403CE}"/>
              </a:ext>
            </a:extLst>
          </p:cNvPr>
          <p:cNvGrpSpPr>
            <a:grpSpLocks/>
          </p:cNvGrpSpPr>
          <p:nvPr/>
        </p:nvGrpSpPr>
        <p:grpSpPr bwMode="auto">
          <a:xfrm>
            <a:off x="5181600" y="1524000"/>
            <a:ext cx="381000" cy="4267200"/>
            <a:chOff x="6817" y="3757"/>
            <a:chExt cx="360" cy="4665"/>
          </a:xfrm>
        </p:grpSpPr>
        <p:sp>
          <p:nvSpPr>
            <p:cNvPr id="68679" name="AutoShape 3">
              <a:extLst>
                <a:ext uri="{FF2B5EF4-FFF2-40B4-BE49-F238E27FC236}">
                  <a16:creationId xmlns:a16="http://schemas.microsoft.com/office/drawing/2014/main" id="{9B62D2B9-DB91-484D-8896-D54D53F6CE63}"/>
                </a:ext>
              </a:extLst>
            </p:cNvPr>
            <p:cNvSpPr>
              <a:spLocks noChangeArrowheads="1"/>
            </p:cNvSpPr>
            <p:nvPr/>
          </p:nvSpPr>
          <p:spPr bwMode="auto">
            <a:xfrm>
              <a:off x="6817" y="3757"/>
              <a:ext cx="360" cy="705"/>
            </a:xfrm>
            <a:prstGeom prst="upArrow">
              <a:avLst>
                <a:gd name="adj1" fmla="val 27778"/>
                <a:gd name="adj2" fmla="val 85677"/>
              </a:avLst>
            </a:prstGeom>
            <a:solidFill>
              <a:schemeClr val="folHlink"/>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68680" name="AutoShape 4">
              <a:extLst>
                <a:ext uri="{FF2B5EF4-FFF2-40B4-BE49-F238E27FC236}">
                  <a16:creationId xmlns:a16="http://schemas.microsoft.com/office/drawing/2014/main" id="{44A0DBE1-15AD-46A6-9AD0-292CE15C6F44}"/>
                </a:ext>
              </a:extLst>
            </p:cNvPr>
            <p:cNvSpPr>
              <a:spLocks noChangeArrowheads="1"/>
            </p:cNvSpPr>
            <p:nvPr/>
          </p:nvSpPr>
          <p:spPr bwMode="auto">
            <a:xfrm>
              <a:off x="6817" y="5737"/>
              <a:ext cx="360" cy="704"/>
            </a:xfrm>
            <a:prstGeom prst="upArrow">
              <a:avLst>
                <a:gd name="adj1" fmla="val 27778"/>
                <a:gd name="adj2" fmla="val 85556"/>
              </a:avLst>
            </a:prstGeom>
            <a:solidFill>
              <a:schemeClr val="folHlink"/>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68681" name="AutoShape 5">
              <a:extLst>
                <a:ext uri="{FF2B5EF4-FFF2-40B4-BE49-F238E27FC236}">
                  <a16:creationId xmlns:a16="http://schemas.microsoft.com/office/drawing/2014/main" id="{317BC106-2C38-4A91-9C51-86504ABDBF25}"/>
                </a:ext>
              </a:extLst>
            </p:cNvPr>
            <p:cNvSpPr>
              <a:spLocks noChangeArrowheads="1"/>
            </p:cNvSpPr>
            <p:nvPr/>
          </p:nvSpPr>
          <p:spPr bwMode="auto">
            <a:xfrm>
              <a:off x="6817" y="7717"/>
              <a:ext cx="360" cy="705"/>
            </a:xfrm>
            <a:prstGeom prst="upArrow">
              <a:avLst>
                <a:gd name="adj1" fmla="val 27778"/>
                <a:gd name="adj2" fmla="val 85677"/>
              </a:avLst>
            </a:prstGeom>
            <a:solidFill>
              <a:schemeClr val="folHlink"/>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sp>
        <p:nvSpPr>
          <p:cNvPr id="68611" name="Rectangle 6">
            <a:extLst>
              <a:ext uri="{FF2B5EF4-FFF2-40B4-BE49-F238E27FC236}">
                <a16:creationId xmlns:a16="http://schemas.microsoft.com/office/drawing/2014/main" id="{E1BD43BF-ECFD-46EA-87A7-A5C039B4087B}"/>
              </a:ext>
            </a:extLst>
          </p:cNvPr>
          <p:cNvSpPr>
            <a:spLocks noChangeArrowheads="1"/>
          </p:cNvSpPr>
          <p:nvPr/>
        </p:nvSpPr>
        <p:spPr bwMode="auto">
          <a:xfrm>
            <a:off x="3921125" y="2835275"/>
            <a:ext cx="4319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grpSp>
        <p:nvGrpSpPr>
          <p:cNvPr id="68612" name="Group 7">
            <a:extLst>
              <a:ext uri="{FF2B5EF4-FFF2-40B4-BE49-F238E27FC236}">
                <a16:creationId xmlns:a16="http://schemas.microsoft.com/office/drawing/2014/main" id="{9A7B1BE2-F66E-42F6-8D21-26AF97B08CE7}"/>
              </a:ext>
            </a:extLst>
          </p:cNvPr>
          <p:cNvGrpSpPr>
            <a:grpSpLocks/>
          </p:cNvGrpSpPr>
          <p:nvPr/>
        </p:nvGrpSpPr>
        <p:grpSpPr bwMode="auto">
          <a:xfrm>
            <a:off x="228600" y="207963"/>
            <a:ext cx="8686800" cy="6497637"/>
            <a:chOff x="-2" y="-2"/>
            <a:chExt cx="3863" cy="4189"/>
          </a:xfrm>
        </p:grpSpPr>
        <p:grpSp>
          <p:nvGrpSpPr>
            <p:cNvPr id="68614" name="Group 8">
              <a:extLst>
                <a:ext uri="{FF2B5EF4-FFF2-40B4-BE49-F238E27FC236}">
                  <a16:creationId xmlns:a16="http://schemas.microsoft.com/office/drawing/2014/main" id="{D43DF085-A8D0-4062-89DE-3AF456704BA8}"/>
                </a:ext>
              </a:extLst>
            </p:cNvPr>
            <p:cNvGrpSpPr>
              <a:grpSpLocks/>
            </p:cNvGrpSpPr>
            <p:nvPr/>
          </p:nvGrpSpPr>
          <p:grpSpPr bwMode="auto">
            <a:xfrm>
              <a:off x="0" y="0"/>
              <a:ext cx="3859" cy="4185"/>
              <a:chOff x="0" y="0"/>
              <a:chExt cx="3859" cy="4185"/>
            </a:xfrm>
          </p:grpSpPr>
          <p:grpSp>
            <p:nvGrpSpPr>
              <p:cNvPr id="68616" name="Group 9">
                <a:extLst>
                  <a:ext uri="{FF2B5EF4-FFF2-40B4-BE49-F238E27FC236}">
                    <a16:creationId xmlns:a16="http://schemas.microsoft.com/office/drawing/2014/main" id="{AB85B206-232C-4AE7-ADC9-D6751C00197A}"/>
                  </a:ext>
                </a:extLst>
              </p:cNvPr>
              <p:cNvGrpSpPr>
                <a:grpSpLocks/>
              </p:cNvGrpSpPr>
              <p:nvPr/>
            </p:nvGrpSpPr>
            <p:grpSpPr bwMode="auto">
              <a:xfrm>
                <a:off x="0" y="0"/>
                <a:ext cx="876" cy="864"/>
                <a:chOff x="0" y="0"/>
                <a:chExt cx="876" cy="864"/>
              </a:xfrm>
            </p:grpSpPr>
            <p:sp>
              <p:nvSpPr>
                <p:cNvPr id="68677" name="Rectangle 10">
                  <a:extLst>
                    <a:ext uri="{FF2B5EF4-FFF2-40B4-BE49-F238E27FC236}">
                      <a16:creationId xmlns:a16="http://schemas.microsoft.com/office/drawing/2014/main" id="{F2A5ABD8-B76D-418C-9A08-F20ECAFC763B}"/>
                    </a:ext>
                  </a:extLst>
                </p:cNvPr>
                <p:cNvSpPr>
                  <a:spLocks noChangeArrowheads="1"/>
                </p:cNvSpPr>
                <p:nvPr/>
              </p:nvSpPr>
              <p:spPr bwMode="auto">
                <a:xfrm>
                  <a:off x="28" y="0"/>
                  <a:ext cx="82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400">
                      <a:latin typeface="Tahoma" panose="020B0604030504040204" pitchFamily="34" charset="0"/>
                      <a:cs typeface="Tahoma" panose="020B0604030504040204" pitchFamily="34" charset="0"/>
                    </a:rPr>
                    <a:t>Cele wyższego rzędu</a:t>
                  </a:r>
                  <a:endParaRPr lang="pl-PL" altLang="pl-PL">
                    <a:latin typeface="Times New Roman" panose="02020603050405020304" pitchFamily="18" charset="0"/>
                  </a:endParaRPr>
                </a:p>
              </p:txBody>
            </p:sp>
            <p:sp>
              <p:nvSpPr>
                <p:cNvPr id="68678" name="Rectangle 11">
                  <a:extLst>
                    <a:ext uri="{FF2B5EF4-FFF2-40B4-BE49-F238E27FC236}">
                      <a16:creationId xmlns:a16="http://schemas.microsoft.com/office/drawing/2014/main" id="{5F7F7D28-71A6-4202-822F-34B018D108DD}"/>
                    </a:ext>
                  </a:extLst>
                </p:cNvPr>
                <p:cNvSpPr>
                  <a:spLocks noChangeArrowheads="1"/>
                </p:cNvSpPr>
                <p:nvPr/>
              </p:nvSpPr>
              <p:spPr bwMode="auto">
                <a:xfrm>
                  <a:off x="0" y="0"/>
                  <a:ext cx="876"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17" name="Group 12">
                <a:extLst>
                  <a:ext uri="{FF2B5EF4-FFF2-40B4-BE49-F238E27FC236}">
                    <a16:creationId xmlns:a16="http://schemas.microsoft.com/office/drawing/2014/main" id="{F87ACF6F-0A9D-489B-A511-73F7C67089E0}"/>
                  </a:ext>
                </a:extLst>
              </p:cNvPr>
              <p:cNvGrpSpPr>
                <a:grpSpLocks/>
              </p:cNvGrpSpPr>
              <p:nvPr/>
            </p:nvGrpSpPr>
            <p:grpSpPr bwMode="auto">
              <a:xfrm>
                <a:off x="876" y="0"/>
                <a:ext cx="206" cy="864"/>
                <a:chOff x="876" y="0"/>
                <a:chExt cx="206" cy="864"/>
              </a:xfrm>
            </p:grpSpPr>
            <p:sp>
              <p:nvSpPr>
                <p:cNvPr id="68675" name="Rectangle 13">
                  <a:extLst>
                    <a:ext uri="{FF2B5EF4-FFF2-40B4-BE49-F238E27FC236}">
                      <a16:creationId xmlns:a16="http://schemas.microsoft.com/office/drawing/2014/main" id="{C3929F41-5EA7-4E16-BD8F-FDF8F7DC5065}"/>
                    </a:ext>
                  </a:extLst>
                </p:cNvPr>
                <p:cNvSpPr>
                  <a:spLocks noChangeArrowheads="1"/>
                </p:cNvSpPr>
                <p:nvPr/>
              </p:nvSpPr>
              <p:spPr bwMode="auto">
                <a:xfrm>
                  <a:off x="904" y="0"/>
                  <a:ext cx="15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spcBef>
                      <a:spcPct val="0"/>
                    </a:spcBef>
                    <a:buFontTx/>
                    <a:buNone/>
                  </a:pPr>
                  <a:endParaRPr lang="pl-PL" altLang="pl-PL">
                    <a:latin typeface="Times New Roman" panose="02020603050405020304" pitchFamily="18" charset="0"/>
                  </a:endParaRPr>
                </a:p>
              </p:txBody>
            </p:sp>
            <p:sp>
              <p:nvSpPr>
                <p:cNvPr id="68676" name="Rectangle 14">
                  <a:extLst>
                    <a:ext uri="{FF2B5EF4-FFF2-40B4-BE49-F238E27FC236}">
                      <a16:creationId xmlns:a16="http://schemas.microsoft.com/office/drawing/2014/main" id="{EFE6CD46-93E2-4BF9-AD68-7758FD2BF12A}"/>
                    </a:ext>
                  </a:extLst>
                </p:cNvPr>
                <p:cNvSpPr>
                  <a:spLocks noChangeArrowheads="1"/>
                </p:cNvSpPr>
                <p:nvPr/>
              </p:nvSpPr>
              <p:spPr bwMode="auto">
                <a:xfrm>
                  <a:off x="876" y="0"/>
                  <a:ext cx="206"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18" name="Group 15">
                <a:extLst>
                  <a:ext uri="{FF2B5EF4-FFF2-40B4-BE49-F238E27FC236}">
                    <a16:creationId xmlns:a16="http://schemas.microsoft.com/office/drawing/2014/main" id="{9DD72750-9A70-4351-90BB-44CF1B2C511A}"/>
                  </a:ext>
                </a:extLst>
              </p:cNvPr>
              <p:cNvGrpSpPr>
                <a:grpSpLocks/>
              </p:cNvGrpSpPr>
              <p:nvPr/>
            </p:nvGrpSpPr>
            <p:grpSpPr bwMode="auto">
              <a:xfrm>
                <a:off x="1082" y="0"/>
                <a:ext cx="2777" cy="864"/>
                <a:chOff x="1082" y="0"/>
                <a:chExt cx="2777" cy="864"/>
              </a:xfrm>
            </p:grpSpPr>
            <p:sp>
              <p:nvSpPr>
                <p:cNvPr id="68673" name="Rectangle 16">
                  <a:extLst>
                    <a:ext uri="{FF2B5EF4-FFF2-40B4-BE49-F238E27FC236}">
                      <a16:creationId xmlns:a16="http://schemas.microsoft.com/office/drawing/2014/main" id="{6D2FC4C9-F874-47AE-B01D-7F1E196BF879}"/>
                    </a:ext>
                  </a:extLst>
                </p:cNvPr>
                <p:cNvSpPr>
                  <a:spLocks noChangeArrowheads="1"/>
                </p:cNvSpPr>
                <p:nvPr/>
              </p:nvSpPr>
              <p:spPr bwMode="auto">
                <a:xfrm>
                  <a:off x="1110" y="0"/>
                  <a:ext cx="272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400">
                      <a:latin typeface="Tahoma" panose="020B0604030504040204" pitchFamily="34" charset="0"/>
                      <a:cs typeface="Tahoma" panose="020B0604030504040204" pitchFamily="34" charset="0"/>
                    </a:rPr>
                    <a:t>Ogólne cele projektu - powinny wyjaśniać, dlaczego projekt jest ważny dla społeczeństwa, w kategoriach długoterminowych korzyści dla beneficjentów i szerszych korzyści dla innych grup. Powinny wyjaśniać również, w jaki sposób program pasuje do regionalnej (sektorowej polityki Unii Europejskiej oraz regionalnych rządów) organizacji, których dotyczy.</a:t>
                  </a:r>
                  <a:endParaRPr lang="pl-PL" altLang="pl-PL">
                    <a:latin typeface="Times New Roman" panose="02020603050405020304" pitchFamily="18" charset="0"/>
                  </a:endParaRPr>
                </a:p>
              </p:txBody>
            </p:sp>
            <p:sp>
              <p:nvSpPr>
                <p:cNvPr id="68674" name="Rectangle 17">
                  <a:extLst>
                    <a:ext uri="{FF2B5EF4-FFF2-40B4-BE49-F238E27FC236}">
                      <a16:creationId xmlns:a16="http://schemas.microsoft.com/office/drawing/2014/main" id="{97CBDAE5-76ED-4329-9FE0-6FB2450B86B8}"/>
                    </a:ext>
                  </a:extLst>
                </p:cNvPr>
                <p:cNvSpPr>
                  <a:spLocks noChangeArrowheads="1"/>
                </p:cNvSpPr>
                <p:nvPr/>
              </p:nvSpPr>
              <p:spPr bwMode="auto">
                <a:xfrm>
                  <a:off x="1082" y="0"/>
                  <a:ext cx="2777"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19" name="Group 18">
                <a:extLst>
                  <a:ext uri="{FF2B5EF4-FFF2-40B4-BE49-F238E27FC236}">
                    <a16:creationId xmlns:a16="http://schemas.microsoft.com/office/drawing/2014/main" id="{5CE3E4A4-D4B2-4980-A357-B4EBAE5F2E8B}"/>
                  </a:ext>
                </a:extLst>
              </p:cNvPr>
              <p:cNvGrpSpPr>
                <a:grpSpLocks/>
              </p:cNvGrpSpPr>
              <p:nvPr/>
            </p:nvGrpSpPr>
            <p:grpSpPr bwMode="auto">
              <a:xfrm>
                <a:off x="0" y="864"/>
                <a:ext cx="876" cy="403"/>
                <a:chOff x="0" y="864"/>
                <a:chExt cx="876" cy="403"/>
              </a:xfrm>
            </p:grpSpPr>
            <p:sp>
              <p:nvSpPr>
                <p:cNvPr id="68671" name="Rectangle 19">
                  <a:extLst>
                    <a:ext uri="{FF2B5EF4-FFF2-40B4-BE49-F238E27FC236}">
                      <a16:creationId xmlns:a16="http://schemas.microsoft.com/office/drawing/2014/main" id="{E4032469-8181-435B-90A0-C2871EFC89CD}"/>
                    </a:ext>
                  </a:extLst>
                </p:cNvPr>
                <p:cNvSpPr>
                  <a:spLocks noChangeArrowheads="1"/>
                </p:cNvSpPr>
                <p:nvPr/>
              </p:nvSpPr>
              <p:spPr bwMode="auto">
                <a:xfrm>
                  <a:off x="28" y="864"/>
                  <a:ext cx="8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lgn="ctr">
                    <a:spcBef>
                      <a:spcPct val="0"/>
                    </a:spcBef>
                    <a:buFontTx/>
                    <a:buNone/>
                  </a:pPr>
                  <a:endParaRPr lang="pl-PL" altLang="pl-PL">
                    <a:latin typeface="Times New Roman" panose="02020603050405020304" pitchFamily="18" charset="0"/>
                  </a:endParaRPr>
                </a:p>
              </p:txBody>
            </p:sp>
            <p:sp>
              <p:nvSpPr>
                <p:cNvPr id="68672" name="Rectangle 20">
                  <a:extLst>
                    <a:ext uri="{FF2B5EF4-FFF2-40B4-BE49-F238E27FC236}">
                      <a16:creationId xmlns:a16="http://schemas.microsoft.com/office/drawing/2014/main" id="{D734C718-162D-4F6F-93A8-9DD0E89AFF59}"/>
                    </a:ext>
                  </a:extLst>
                </p:cNvPr>
                <p:cNvSpPr>
                  <a:spLocks noChangeArrowheads="1"/>
                </p:cNvSpPr>
                <p:nvPr/>
              </p:nvSpPr>
              <p:spPr bwMode="auto">
                <a:xfrm>
                  <a:off x="0" y="864"/>
                  <a:ext cx="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0" name="Group 21">
                <a:extLst>
                  <a:ext uri="{FF2B5EF4-FFF2-40B4-BE49-F238E27FC236}">
                    <a16:creationId xmlns:a16="http://schemas.microsoft.com/office/drawing/2014/main" id="{F72345D1-B57A-4EAA-B983-1A0EDE7CE1FD}"/>
                  </a:ext>
                </a:extLst>
              </p:cNvPr>
              <p:cNvGrpSpPr>
                <a:grpSpLocks/>
              </p:cNvGrpSpPr>
              <p:nvPr/>
            </p:nvGrpSpPr>
            <p:grpSpPr bwMode="auto">
              <a:xfrm>
                <a:off x="876" y="864"/>
                <a:ext cx="206" cy="403"/>
                <a:chOff x="876" y="864"/>
                <a:chExt cx="206" cy="403"/>
              </a:xfrm>
            </p:grpSpPr>
            <p:sp>
              <p:nvSpPr>
                <p:cNvPr id="68669" name="Rectangle 22">
                  <a:extLst>
                    <a:ext uri="{FF2B5EF4-FFF2-40B4-BE49-F238E27FC236}">
                      <a16:creationId xmlns:a16="http://schemas.microsoft.com/office/drawing/2014/main" id="{04171931-88B6-4CBE-A524-426DF8D8623B}"/>
                    </a:ext>
                  </a:extLst>
                </p:cNvPr>
                <p:cNvSpPr>
                  <a:spLocks noChangeArrowheads="1"/>
                </p:cNvSpPr>
                <p:nvPr/>
              </p:nvSpPr>
              <p:spPr bwMode="auto">
                <a:xfrm>
                  <a:off x="904" y="864"/>
                  <a:ext cx="15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spcBef>
                      <a:spcPct val="0"/>
                    </a:spcBef>
                    <a:buFontTx/>
                    <a:buNone/>
                  </a:pPr>
                  <a:endParaRPr lang="pl-PL" altLang="pl-PL">
                    <a:latin typeface="Times New Roman" panose="02020603050405020304" pitchFamily="18" charset="0"/>
                  </a:endParaRPr>
                </a:p>
              </p:txBody>
            </p:sp>
            <p:sp>
              <p:nvSpPr>
                <p:cNvPr id="68670" name="Rectangle 23">
                  <a:extLst>
                    <a:ext uri="{FF2B5EF4-FFF2-40B4-BE49-F238E27FC236}">
                      <a16:creationId xmlns:a16="http://schemas.microsoft.com/office/drawing/2014/main" id="{13BCD9D0-62EF-47E5-9B57-8CDD2D908F91}"/>
                    </a:ext>
                  </a:extLst>
                </p:cNvPr>
                <p:cNvSpPr>
                  <a:spLocks noChangeArrowheads="1"/>
                </p:cNvSpPr>
                <p:nvPr/>
              </p:nvSpPr>
              <p:spPr bwMode="auto">
                <a:xfrm>
                  <a:off x="876" y="864"/>
                  <a:ext cx="2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1" name="Group 24">
                <a:extLst>
                  <a:ext uri="{FF2B5EF4-FFF2-40B4-BE49-F238E27FC236}">
                    <a16:creationId xmlns:a16="http://schemas.microsoft.com/office/drawing/2014/main" id="{4CD30728-4297-48FC-96DC-C255EBD6D44C}"/>
                  </a:ext>
                </a:extLst>
              </p:cNvPr>
              <p:cNvGrpSpPr>
                <a:grpSpLocks/>
              </p:cNvGrpSpPr>
              <p:nvPr/>
            </p:nvGrpSpPr>
            <p:grpSpPr bwMode="auto">
              <a:xfrm>
                <a:off x="1082" y="864"/>
                <a:ext cx="2777" cy="403"/>
                <a:chOff x="1082" y="864"/>
                <a:chExt cx="2777" cy="403"/>
              </a:xfrm>
            </p:grpSpPr>
            <p:sp>
              <p:nvSpPr>
                <p:cNvPr id="68667" name="Rectangle 25">
                  <a:extLst>
                    <a:ext uri="{FF2B5EF4-FFF2-40B4-BE49-F238E27FC236}">
                      <a16:creationId xmlns:a16="http://schemas.microsoft.com/office/drawing/2014/main" id="{9C711C6B-D848-4CBD-9F40-6E0DE1FE0914}"/>
                    </a:ext>
                  </a:extLst>
                </p:cNvPr>
                <p:cNvSpPr>
                  <a:spLocks noChangeArrowheads="1"/>
                </p:cNvSpPr>
                <p:nvPr/>
              </p:nvSpPr>
              <p:spPr bwMode="auto">
                <a:xfrm>
                  <a:off x="1110" y="864"/>
                  <a:ext cx="272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lgn="ctr">
                    <a:spcBef>
                      <a:spcPct val="0"/>
                    </a:spcBef>
                    <a:buFontTx/>
                    <a:buNone/>
                  </a:pPr>
                  <a:endParaRPr lang="pl-PL" altLang="pl-PL">
                    <a:latin typeface="Times New Roman" panose="02020603050405020304" pitchFamily="18" charset="0"/>
                  </a:endParaRPr>
                </a:p>
              </p:txBody>
            </p:sp>
            <p:sp>
              <p:nvSpPr>
                <p:cNvPr id="68668" name="Rectangle 26">
                  <a:extLst>
                    <a:ext uri="{FF2B5EF4-FFF2-40B4-BE49-F238E27FC236}">
                      <a16:creationId xmlns:a16="http://schemas.microsoft.com/office/drawing/2014/main" id="{BE4A6BB2-508B-4215-B278-81DD5E80241F}"/>
                    </a:ext>
                  </a:extLst>
                </p:cNvPr>
                <p:cNvSpPr>
                  <a:spLocks noChangeArrowheads="1"/>
                </p:cNvSpPr>
                <p:nvPr/>
              </p:nvSpPr>
              <p:spPr bwMode="auto">
                <a:xfrm>
                  <a:off x="1082" y="864"/>
                  <a:ext cx="277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2" name="Group 27">
                <a:extLst>
                  <a:ext uri="{FF2B5EF4-FFF2-40B4-BE49-F238E27FC236}">
                    <a16:creationId xmlns:a16="http://schemas.microsoft.com/office/drawing/2014/main" id="{F4E08DEF-BC6E-4068-AFFA-482D5032DE30}"/>
                  </a:ext>
                </a:extLst>
              </p:cNvPr>
              <p:cNvGrpSpPr>
                <a:grpSpLocks/>
              </p:cNvGrpSpPr>
              <p:nvPr/>
            </p:nvGrpSpPr>
            <p:grpSpPr bwMode="auto">
              <a:xfrm>
                <a:off x="0" y="1267"/>
                <a:ext cx="876" cy="768"/>
                <a:chOff x="0" y="1267"/>
                <a:chExt cx="876" cy="768"/>
              </a:xfrm>
            </p:grpSpPr>
            <p:sp>
              <p:nvSpPr>
                <p:cNvPr id="68665" name="Rectangle 28">
                  <a:extLst>
                    <a:ext uri="{FF2B5EF4-FFF2-40B4-BE49-F238E27FC236}">
                      <a16:creationId xmlns:a16="http://schemas.microsoft.com/office/drawing/2014/main" id="{25C3D4A6-4228-418E-8ED2-89D7A24979DE}"/>
                    </a:ext>
                  </a:extLst>
                </p:cNvPr>
                <p:cNvSpPr>
                  <a:spLocks noChangeArrowheads="1"/>
                </p:cNvSpPr>
                <p:nvPr/>
              </p:nvSpPr>
              <p:spPr bwMode="auto">
                <a:xfrm>
                  <a:off x="28" y="1267"/>
                  <a:ext cx="82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400">
                      <a:latin typeface="Tahoma" panose="020B0604030504040204" pitchFamily="34" charset="0"/>
                      <a:cs typeface="Tahoma" panose="020B0604030504040204" pitchFamily="34" charset="0"/>
                    </a:rPr>
                    <a:t>Centralny cel projektu w formie trwałych korzyści dla grupy docelowej</a:t>
                  </a:r>
                  <a:endParaRPr lang="pl-PL" altLang="pl-PL">
                    <a:latin typeface="Times New Roman" panose="02020603050405020304" pitchFamily="18" charset="0"/>
                  </a:endParaRPr>
                </a:p>
              </p:txBody>
            </p:sp>
            <p:sp>
              <p:nvSpPr>
                <p:cNvPr id="68666" name="Rectangle 29">
                  <a:extLst>
                    <a:ext uri="{FF2B5EF4-FFF2-40B4-BE49-F238E27FC236}">
                      <a16:creationId xmlns:a16="http://schemas.microsoft.com/office/drawing/2014/main" id="{4EF4D02D-0273-4B10-A3E4-ECF1A8642205}"/>
                    </a:ext>
                  </a:extLst>
                </p:cNvPr>
                <p:cNvSpPr>
                  <a:spLocks noChangeArrowheads="1"/>
                </p:cNvSpPr>
                <p:nvPr/>
              </p:nvSpPr>
              <p:spPr bwMode="auto">
                <a:xfrm>
                  <a:off x="0" y="1267"/>
                  <a:ext cx="876"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3" name="Group 30">
                <a:extLst>
                  <a:ext uri="{FF2B5EF4-FFF2-40B4-BE49-F238E27FC236}">
                    <a16:creationId xmlns:a16="http://schemas.microsoft.com/office/drawing/2014/main" id="{01DE5F83-B23F-4DE0-A861-89FE8495D9C2}"/>
                  </a:ext>
                </a:extLst>
              </p:cNvPr>
              <p:cNvGrpSpPr>
                <a:grpSpLocks/>
              </p:cNvGrpSpPr>
              <p:nvPr/>
            </p:nvGrpSpPr>
            <p:grpSpPr bwMode="auto">
              <a:xfrm>
                <a:off x="876" y="1267"/>
                <a:ext cx="206" cy="768"/>
                <a:chOff x="876" y="1267"/>
                <a:chExt cx="206" cy="768"/>
              </a:xfrm>
            </p:grpSpPr>
            <p:sp>
              <p:nvSpPr>
                <p:cNvPr id="68663" name="Rectangle 31">
                  <a:extLst>
                    <a:ext uri="{FF2B5EF4-FFF2-40B4-BE49-F238E27FC236}">
                      <a16:creationId xmlns:a16="http://schemas.microsoft.com/office/drawing/2014/main" id="{FA49C55E-1404-4ECE-974A-8D892B8FB88A}"/>
                    </a:ext>
                  </a:extLst>
                </p:cNvPr>
                <p:cNvSpPr>
                  <a:spLocks noChangeArrowheads="1"/>
                </p:cNvSpPr>
                <p:nvPr/>
              </p:nvSpPr>
              <p:spPr bwMode="auto">
                <a:xfrm>
                  <a:off x="904" y="1267"/>
                  <a:ext cx="15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spcBef>
                      <a:spcPct val="0"/>
                    </a:spcBef>
                    <a:buFontTx/>
                    <a:buNone/>
                  </a:pPr>
                  <a:endParaRPr lang="pl-PL" altLang="pl-PL">
                    <a:latin typeface="Times New Roman" panose="02020603050405020304" pitchFamily="18" charset="0"/>
                  </a:endParaRPr>
                </a:p>
              </p:txBody>
            </p:sp>
            <p:sp>
              <p:nvSpPr>
                <p:cNvPr id="68664" name="Rectangle 32">
                  <a:extLst>
                    <a:ext uri="{FF2B5EF4-FFF2-40B4-BE49-F238E27FC236}">
                      <a16:creationId xmlns:a16="http://schemas.microsoft.com/office/drawing/2014/main" id="{A77FB8F6-69D4-49A8-B4E2-283810C09FD8}"/>
                    </a:ext>
                  </a:extLst>
                </p:cNvPr>
                <p:cNvSpPr>
                  <a:spLocks noChangeArrowheads="1"/>
                </p:cNvSpPr>
                <p:nvPr/>
              </p:nvSpPr>
              <p:spPr bwMode="auto">
                <a:xfrm>
                  <a:off x="876" y="1267"/>
                  <a:ext cx="206"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4" name="Group 33">
                <a:extLst>
                  <a:ext uri="{FF2B5EF4-FFF2-40B4-BE49-F238E27FC236}">
                    <a16:creationId xmlns:a16="http://schemas.microsoft.com/office/drawing/2014/main" id="{06876CDC-810E-4E4A-9AF4-53F881DAE19B}"/>
                  </a:ext>
                </a:extLst>
              </p:cNvPr>
              <p:cNvGrpSpPr>
                <a:grpSpLocks/>
              </p:cNvGrpSpPr>
              <p:nvPr/>
            </p:nvGrpSpPr>
            <p:grpSpPr bwMode="auto">
              <a:xfrm>
                <a:off x="1082" y="1267"/>
                <a:ext cx="2777" cy="768"/>
                <a:chOff x="1082" y="1267"/>
                <a:chExt cx="2777" cy="768"/>
              </a:xfrm>
            </p:grpSpPr>
            <p:sp>
              <p:nvSpPr>
                <p:cNvPr id="68661" name="Rectangle 34">
                  <a:extLst>
                    <a:ext uri="{FF2B5EF4-FFF2-40B4-BE49-F238E27FC236}">
                      <a16:creationId xmlns:a16="http://schemas.microsoft.com/office/drawing/2014/main" id="{98AF4735-95A2-48E2-A53D-F5AB8A570A88}"/>
                    </a:ext>
                  </a:extLst>
                </p:cNvPr>
                <p:cNvSpPr>
                  <a:spLocks noChangeArrowheads="1"/>
                </p:cNvSpPr>
                <p:nvPr/>
              </p:nvSpPr>
              <p:spPr bwMode="auto">
                <a:xfrm>
                  <a:off x="1110" y="1267"/>
                  <a:ext cx="272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400">
                      <a:latin typeface="Tahoma" panose="020B0604030504040204" pitchFamily="34" charset="0"/>
                      <a:cs typeface="Tahoma" panose="020B0604030504040204" pitchFamily="34" charset="0"/>
                    </a:rPr>
                    <a:t>Cel Projektu (bezpośredni) - powinien odnosić się do kluczowego problemu i być definiowany w kategoriach korzyści otrzymywanych przez beneficjentów lub grupę docelową.</a:t>
                  </a:r>
                  <a:r>
                    <a:rPr lang="pl-PL" altLang="pl-PL" sz="1600">
                      <a:latin typeface="Times New Roman" panose="02020603050405020304" pitchFamily="18" charset="0"/>
                      <a:cs typeface="Times New Roman" panose="02020603050405020304" pitchFamily="18" charset="0"/>
                    </a:rPr>
                    <a:t> </a:t>
                  </a:r>
                  <a:endParaRPr lang="pl-PL" altLang="pl-PL">
                    <a:latin typeface="Times New Roman" panose="02020603050405020304" pitchFamily="18" charset="0"/>
                  </a:endParaRPr>
                </a:p>
              </p:txBody>
            </p:sp>
            <p:sp>
              <p:nvSpPr>
                <p:cNvPr id="68662" name="Rectangle 35">
                  <a:extLst>
                    <a:ext uri="{FF2B5EF4-FFF2-40B4-BE49-F238E27FC236}">
                      <a16:creationId xmlns:a16="http://schemas.microsoft.com/office/drawing/2014/main" id="{55429A38-B9A2-463F-B3F7-84F53BAF8E29}"/>
                    </a:ext>
                  </a:extLst>
                </p:cNvPr>
                <p:cNvSpPr>
                  <a:spLocks noChangeArrowheads="1"/>
                </p:cNvSpPr>
                <p:nvPr/>
              </p:nvSpPr>
              <p:spPr bwMode="auto">
                <a:xfrm>
                  <a:off x="1082" y="1267"/>
                  <a:ext cx="2777"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5" name="Group 36">
                <a:extLst>
                  <a:ext uri="{FF2B5EF4-FFF2-40B4-BE49-F238E27FC236}">
                    <a16:creationId xmlns:a16="http://schemas.microsoft.com/office/drawing/2014/main" id="{36646EFD-994A-4E33-8BC8-454F25585FD4}"/>
                  </a:ext>
                </a:extLst>
              </p:cNvPr>
              <p:cNvGrpSpPr>
                <a:grpSpLocks/>
              </p:cNvGrpSpPr>
              <p:nvPr/>
            </p:nvGrpSpPr>
            <p:grpSpPr bwMode="auto">
              <a:xfrm>
                <a:off x="0" y="2035"/>
                <a:ext cx="876" cy="403"/>
                <a:chOff x="0" y="2035"/>
                <a:chExt cx="876" cy="403"/>
              </a:xfrm>
            </p:grpSpPr>
            <p:sp>
              <p:nvSpPr>
                <p:cNvPr id="68659" name="Rectangle 37">
                  <a:extLst>
                    <a:ext uri="{FF2B5EF4-FFF2-40B4-BE49-F238E27FC236}">
                      <a16:creationId xmlns:a16="http://schemas.microsoft.com/office/drawing/2014/main" id="{5ABF8457-239A-4777-B6EF-690A0BBC6857}"/>
                    </a:ext>
                  </a:extLst>
                </p:cNvPr>
                <p:cNvSpPr>
                  <a:spLocks noChangeArrowheads="1"/>
                </p:cNvSpPr>
                <p:nvPr/>
              </p:nvSpPr>
              <p:spPr bwMode="auto">
                <a:xfrm>
                  <a:off x="28" y="2035"/>
                  <a:ext cx="8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lgn="ctr">
                    <a:spcBef>
                      <a:spcPct val="0"/>
                    </a:spcBef>
                    <a:buFontTx/>
                    <a:buNone/>
                  </a:pPr>
                  <a:endParaRPr lang="pl-PL" altLang="pl-PL">
                    <a:latin typeface="Times New Roman" panose="02020603050405020304" pitchFamily="18" charset="0"/>
                  </a:endParaRPr>
                </a:p>
              </p:txBody>
            </p:sp>
            <p:sp>
              <p:nvSpPr>
                <p:cNvPr id="68660" name="Rectangle 38">
                  <a:extLst>
                    <a:ext uri="{FF2B5EF4-FFF2-40B4-BE49-F238E27FC236}">
                      <a16:creationId xmlns:a16="http://schemas.microsoft.com/office/drawing/2014/main" id="{9CEF85C9-0B67-4078-BE6F-B54FE383760D}"/>
                    </a:ext>
                  </a:extLst>
                </p:cNvPr>
                <p:cNvSpPr>
                  <a:spLocks noChangeArrowheads="1"/>
                </p:cNvSpPr>
                <p:nvPr/>
              </p:nvSpPr>
              <p:spPr bwMode="auto">
                <a:xfrm>
                  <a:off x="0" y="2035"/>
                  <a:ext cx="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6" name="Group 39">
                <a:extLst>
                  <a:ext uri="{FF2B5EF4-FFF2-40B4-BE49-F238E27FC236}">
                    <a16:creationId xmlns:a16="http://schemas.microsoft.com/office/drawing/2014/main" id="{EF89E5DA-8DDF-45DA-8B74-7482C1E546EE}"/>
                  </a:ext>
                </a:extLst>
              </p:cNvPr>
              <p:cNvGrpSpPr>
                <a:grpSpLocks/>
              </p:cNvGrpSpPr>
              <p:nvPr/>
            </p:nvGrpSpPr>
            <p:grpSpPr bwMode="auto">
              <a:xfrm>
                <a:off x="876" y="2035"/>
                <a:ext cx="206" cy="403"/>
                <a:chOff x="876" y="2035"/>
                <a:chExt cx="206" cy="403"/>
              </a:xfrm>
            </p:grpSpPr>
            <p:sp>
              <p:nvSpPr>
                <p:cNvPr id="68657" name="Rectangle 40">
                  <a:extLst>
                    <a:ext uri="{FF2B5EF4-FFF2-40B4-BE49-F238E27FC236}">
                      <a16:creationId xmlns:a16="http://schemas.microsoft.com/office/drawing/2014/main" id="{84B24944-46B7-42BC-8DF6-A6D8D23F387C}"/>
                    </a:ext>
                  </a:extLst>
                </p:cNvPr>
                <p:cNvSpPr>
                  <a:spLocks noChangeArrowheads="1"/>
                </p:cNvSpPr>
                <p:nvPr/>
              </p:nvSpPr>
              <p:spPr bwMode="auto">
                <a:xfrm>
                  <a:off x="904" y="2035"/>
                  <a:ext cx="15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spcBef>
                      <a:spcPct val="0"/>
                    </a:spcBef>
                    <a:buFontTx/>
                    <a:buNone/>
                  </a:pPr>
                  <a:endParaRPr lang="pl-PL" altLang="pl-PL">
                    <a:latin typeface="Times New Roman" panose="02020603050405020304" pitchFamily="18" charset="0"/>
                  </a:endParaRPr>
                </a:p>
              </p:txBody>
            </p:sp>
            <p:sp>
              <p:nvSpPr>
                <p:cNvPr id="68658" name="Rectangle 41">
                  <a:extLst>
                    <a:ext uri="{FF2B5EF4-FFF2-40B4-BE49-F238E27FC236}">
                      <a16:creationId xmlns:a16="http://schemas.microsoft.com/office/drawing/2014/main" id="{7B5BAC1C-8BE0-453A-A6C9-C6AA634FE0CC}"/>
                    </a:ext>
                  </a:extLst>
                </p:cNvPr>
                <p:cNvSpPr>
                  <a:spLocks noChangeArrowheads="1"/>
                </p:cNvSpPr>
                <p:nvPr/>
              </p:nvSpPr>
              <p:spPr bwMode="auto">
                <a:xfrm>
                  <a:off x="876" y="2035"/>
                  <a:ext cx="2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7" name="Group 42">
                <a:extLst>
                  <a:ext uri="{FF2B5EF4-FFF2-40B4-BE49-F238E27FC236}">
                    <a16:creationId xmlns:a16="http://schemas.microsoft.com/office/drawing/2014/main" id="{F5DF953D-E2F7-479C-B56B-DA12D08F2D13}"/>
                  </a:ext>
                </a:extLst>
              </p:cNvPr>
              <p:cNvGrpSpPr>
                <a:grpSpLocks/>
              </p:cNvGrpSpPr>
              <p:nvPr/>
            </p:nvGrpSpPr>
            <p:grpSpPr bwMode="auto">
              <a:xfrm>
                <a:off x="1082" y="2035"/>
                <a:ext cx="2777" cy="403"/>
                <a:chOff x="1082" y="2035"/>
                <a:chExt cx="2777" cy="403"/>
              </a:xfrm>
            </p:grpSpPr>
            <p:sp>
              <p:nvSpPr>
                <p:cNvPr id="68655" name="Rectangle 43">
                  <a:extLst>
                    <a:ext uri="{FF2B5EF4-FFF2-40B4-BE49-F238E27FC236}">
                      <a16:creationId xmlns:a16="http://schemas.microsoft.com/office/drawing/2014/main" id="{3018C4C1-9F11-4A1B-B590-E1D5548FFB35}"/>
                    </a:ext>
                  </a:extLst>
                </p:cNvPr>
                <p:cNvSpPr>
                  <a:spLocks noChangeArrowheads="1"/>
                </p:cNvSpPr>
                <p:nvPr/>
              </p:nvSpPr>
              <p:spPr bwMode="auto">
                <a:xfrm>
                  <a:off x="1110" y="2035"/>
                  <a:ext cx="272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lgn="ctr">
                    <a:spcBef>
                      <a:spcPct val="0"/>
                    </a:spcBef>
                    <a:buFontTx/>
                    <a:buNone/>
                  </a:pPr>
                  <a:endParaRPr lang="pl-PL" altLang="pl-PL">
                    <a:latin typeface="Times New Roman" panose="02020603050405020304" pitchFamily="18" charset="0"/>
                  </a:endParaRPr>
                </a:p>
              </p:txBody>
            </p:sp>
            <p:sp>
              <p:nvSpPr>
                <p:cNvPr id="68656" name="Rectangle 44">
                  <a:extLst>
                    <a:ext uri="{FF2B5EF4-FFF2-40B4-BE49-F238E27FC236}">
                      <a16:creationId xmlns:a16="http://schemas.microsoft.com/office/drawing/2014/main" id="{85003530-FD2B-4EDA-87C2-F8F15EC9188A}"/>
                    </a:ext>
                  </a:extLst>
                </p:cNvPr>
                <p:cNvSpPr>
                  <a:spLocks noChangeArrowheads="1"/>
                </p:cNvSpPr>
                <p:nvPr/>
              </p:nvSpPr>
              <p:spPr bwMode="auto">
                <a:xfrm>
                  <a:off x="1082" y="2035"/>
                  <a:ext cx="277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8" name="Group 45">
                <a:extLst>
                  <a:ext uri="{FF2B5EF4-FFF2-40B4-BE49-F238E27FC236}">
                    <a16:creationId xmlns:a16="http://schemas.microsoft.com/office/drawing/2014/main" id="{46ECF522-F252-4833-A13D-7A2A1B54AC39}"/>
                  </a:ext>
                </a:extLst>
              </p:cNvPr>
              <p:cNvGrpSpPr>
                <a:grpSpLocks/>
              </p:cNvGrpSpPr>
              <p:nvPr/>
            </p:nvGrpSpPr>
            <p:grpSpPr bwMode="auto">
              <a:xfrm>
                <a:off x="0" y="2438"/>
                <a:ext cx="876" cy="576"/>
                <a:chOff x="0" y="2438"/>
                <a:chExt cx="876" cy="576"/>
              </a:xfrm>
            </p:grpSpPr>
            <p:sp>
              <p:nvSpPr>
                <p:cNvPr id="68653" name="Rectangle 46">
                  <a:extLst>
                    <a:ext uri="{FF2B5EF4-FFF2-40B4-BE49-F238E27FC236}">
                      <a16:creationId xmlns:a16="http://schemas.microsoft.com/office/drawing/2014/main" id="{01F38C52-84EA-4092-AE79-47F089A5185D}"/>
                    </a:ext>
                  </a:extLst>
                </p:cNvPr>
                <p:cNvSpPr>
                  <a:spLocks noChangeArrowheads="1"/>
                </p:cNvSpPr>
                <p:nvPr/>
              </p:nvSpPr>
              <p:spPr bwMode="auto">
                <a:xfrm>
                  <a:off x="28" y="2438"/>
                  <a:ext cx="8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400">
                      <a:latin typeface="Tahoma" panose="020B0604030504040204" pitchFamily="34" charset="0"/>
                      <a:cs typeface="Tahoma" panose="020B0604030504040204" pitchFamily="34" charset="0"/>
                    </a:rPr>
                    <a:t>Skutki podjętych działań</a:t>
                  </a:r>
                  <a:endParaRPr lang="pl-PL" altLang="pl-PL">
                    <a:latin typeface="Times New Roman" panose="02020603050405020304" pitchFamily="18" charset="0"/>
                  </a:endParaRPr>
                </a:p>
              </p:txBody>
            </p:sp>
            <p:sp>
              <p:nvSpPr>
                <p:cNvPr id="68654" name="Rectangle 47">
                  <a:extLst>
                    <a:ext uri="{FF2B5EF4-FFF2-40B4-BE49-F238E27FC236}">
                      <a16:creationId xmlns:a16="http://schemas.microsoft.com/office/drawing/2014/main" id="{D2F82E2F-45DE-4A73-AE58-1D37A355916C}"/>
                    </a:ext>
                  </a:extLst>
                </p:cNvPr>
                <p:cNvSpPr>
                  <a:spLocks noChangeArrowheads="1"/>
                </p:cNvSpPr>
                <p:nvPr/>
              </p:nvSpPr>
              <p:spPr bwMode="auto">
                <a:xfrm>
                  <a:off x="0" y="2438"/>
                  <a:ext cx="876"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29" name="Group 48">
                <a:extLst>
                  <a:ext uri="{FF2B5EF4-FFF2-40B4-BE49-F238E27FC236}">
                    <a16:creationId xmlns:a16="http://schemas.microsoft.com/office/drawing/2014/main" id="{614B072C-49C4-4703-9026-414F68DE22A6}"/>
                  </a:ext>
                </a:extLst>
              </p:cNvPr>
              <p:cNvGrpSpPr>
                <a:grpSpLocks/>
              </p:cNvGrpSpPr>
              <p:nvPr/>
            </p:nvGrpSpPr>
            <p:grpSpPr bwMode="auto">
              <a:xfrm>
                <a:off x="876" y="2438"/>
                <a:ext cx="206" cy="576"/>
                <a:chOff x="876" y="2438"/>
                <a:chExt cx="206" cy="576"/>
              </a:xfrm>
            </p:grpSpPr>
            <p:sp>
              <p:nvSpPr>
                <p:cNvPr id="68651" name="Rectangle 49">
                  <a:extLst>
                    <a:ext uri="{FF2B5EF4-FFF2-40B4-BE49-F238E27FC236}">
                      <a16:creationId xmlns:a16="http://schemas.microsoft.com/office/drawing/2014/main" id="{D86F2EB6-3F3A-4955-BD10-CF2F7D2AB27B}"/>
                    </a:ext>
                  </a:extLst>
                </p:cNvPr>
                <p:cNvSpPr>
                  <a:spLocks noChangeArrowheads="1"/>
                </p:cNvSpPr>
                <p:nvPr/>
              </p:nvSpPr>
              <p:spPr bwMode="auto">
                <a:xfrm>
                  <a:off x="904" y="2438"/>
                  <a:ext cx="15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spcBef>
                      <a:spcPct val="0"/>
                    </a:spcBef>
                    <a:buFontTx/>
                    <a:buNone/>
                  </a:pPr>
                  <a:endParaRPr lang="pl-PL" altLang="pl-PL">
                    <a:latin typeface="Times New Roman" panose="02020603050405020304" pitchFamily="18" charset="0"/>
                  </a:endParaRPr>
                </a:p>
              </p:txBody>
            </p:sp>
            <p:sp>
              <p:nvSpPr>
                <p:cNvPr id="68652" name="Rectangle 50">
                  <a:extLst>
                    <a:ext uri="{FF2B5EF4-FFF2-40B4-BE49-F238E27FC236}">
                      <a16:creationId xmlns:a16="http://schemas.microsoft.com/office/drawing/2014/main" id="{2361E88D-3D68-4414-BB6D-9EDF44BF7F09}"/>
                    </a:ext>
                  </a:extLst>
                </p:cNvPr>
                <p:cNvSpPr>
                  <a:spLocks noChangeArrowheads="1"/>
                </p:cNvSpPr>
                <p:nvPr/>
              </p:nvSpPr>
              <p:spPr bwMode="auto">
                <a:xfrm>
                  <a:off x="876" y="2438"/>
                  <a:ext cx="206"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30" name="Group 51">
                <a:extLst>
                  <a:ext uri="{FF2B5EF4-FFF2-40B4-BE49-F238E27FC236}">
                    <a16:creationId xmlns:a16="http://schemas.microsoft.com/office/drawing/2014/main" id="{B73213B3-08E3-4E7C-B357-87A1404F64B9}"/>
                  </a:ext>
                </a:extLst>
              </p:cNvPr>
              <p:cNvGrpSpPr>
                <a:grpSpLocks/>
              </p:cNvGrpSpPr>
              <p:nvPr/>
            </p:nvGrpSpPr>
            <p:grpSpPr bwMode="auto">
              <a:xfrm>
                <a:off x="1082" y="2438"/>
                <a:ext cx="2777" cy="576"/>
                <a:chOff x="1082" y="2438"/>
                <a:chExt cx="2777" cy="576"/>
              </a:xfrm>
            </p:grpSpPr>
            <p:sp>
              <p:nvSpPr>
                <p:cNvPr id="68649" name="Rectangle 52">
                  <a:extLst>
                    <a:ext uri="{FF2B5EF4-FFF2-40B4-BE49-F238E27FC236}">
                      <a16:creationId xmlns:a16="http://schemas.microsoft.com/office/drawing/2014/main" id="{AD4E8FA4-BE2C-45BA-8157-3FC6DBBCA0E2}"/>
                    </a:ext>
                  </a:extLst>
                </p:cNvPr>
                <p:cNvSpPr>
                  <a:spLocks noChangeArrowheads="1"/>
                </p:cNvSpPr>
                <p:nvPr/>
              </p:nvSpPr>
              <p:spPr bwMode="auto">
                <a:xfrm>
                  <a:off x="1110" y="2438"/>
                  <a:ext cx="272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400">
                      <a:latin typeface="Tahoma" panose="020B0604030504040204" pitchFamily="34" charset="0"/>
                      <a:cs typeface="Tahoma" panose="020B0604030504040204" pitchFamily="34" charset="0"/>
                    </a:rPr>
                    <a:t>Wyniki (rezultaty) - opis usług, które będą dostarczane założonym beneficjentom lub grupie docelowej. Wyniki (rezultaty) powinny dotyczyć głównych przyczyn problemów dotykających grupę docelową.</a:t>
                  </a:r>
                  <a:endParaRPr lang="pl-PL" altLang="pl-PL">
                    <a:latin typeface="Times New Roman" panose="02020603050405020304" pitchFamily="18" charset="0"/>
                  </a:endParaRPr>
                </a:p>
              </p:txBody>
            </p:sp>
            <p:sp>
              <p:nvSpPr>
                <p:cNvPr id="68650" name="Rectangle 53">
                  <a:extLst>
                    <a:ext uri="{FF2B5EF4-FFF2-40B4-BE49-F238E27FC236}">
                      <a16:creationId xmlns:a16="http://schemas.microsoft.com/office/drawing/2014/main" id="{C450A8A3-B007-4F73-90BF-C36046C798B6}"/>
                    </a:ext>
                  </a:extLst>
                </p:cNvPr>
                <p:cNvSpPr>
                  <a:spLocks noChangeArrowheads="1"/>
                </p:cNvSpPr>
                <p:nvPr/>
              </p:nvSpPr>
              <p:spPr bwMode="auto">
                <a:xfrm>
                  <a:off x="1082" y="2438"/>
                  <a:ext cx="2777"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31" name="Group 54">
                <a:extLst>
                  <a:ext uri="{FF2B5EF4-FFF2-40B4-BE49-F238E27FC236}">
                    <a16:creationId xmlns:a16="http://schemas.microsoft.com/office/drawing/2014/main" id="{9857E55D-DAC8-4824-AB7C-8E37D039910A}"/>
                  </a:ext>
                </a:extLst>
              </p:cNvPr>
              <p:cNvGrpSpPr>
                <a:grpSpLocks/>
              </p:cNvGrpSpPr>
              <p:nvPr/>
            </p:nvGrpSpPr>
            <p:grpSpPr bwMode="auto">
              <a:xfrm>
                <a:off x="0" y="3014"/>
                <a:ext cx="876" cy="403"/>
                <a:chOff x="0" y="3014"/>
                <a:chExt cx="876" cy="403"/>
              </a:xfrm>
            </p:grpSpPr>
            <p:sp>
              <p:nvSpPr>
                <p:cNvPr id="68647" name="Rectangle 55">
                  <a:extLst>
                    <a:ext uri="{FF2B5EF4-FFF2-40B4-BE49-F238E27FC236}">
                      <a16:creationId xmlns:a16="http://schemas.microsoft.com/office/drawing/2014/main" id="{CB7A13E7-AFFA-4BDE-9A09-137AA35E9A74}"/>
                    </a:ext>
                  </a:extLst>
                </p:cNvPr>
                <p:cNvSpPr>
                  <a:spLocks noChangeArrowheads="1"/>
                </p:cNvSpPr>
                <p:nvPr/>
              </p:nvSpPr>
              <p:spPr bwMode="auto">
                <a:xfrm>
                  <a:off x="28" y="3014"/>
                  <a:ext cx="8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lgn="ctr">
                    <a:spcBef>
                      <a:spcPct val="0"/>
                    </a:spcBef>
                    <a:buFontTx/>
                    <a:buNone/>
                  </a:pPr>
                  <a:endParaRPr lang="pl-PL" altLang="pl-PL">
                    <a:latin typeface="Times New Roman" panose="02020603050405020304" pitchFamily="18" charset="0"/>
                  </a:endParaRPr>
                </a:p>
              </p:txBody>
            </p:sp>
            <p:sp>
              <p:nvSpPr>
                <p:cNvPr id="68648" name="Rectangle 56">
                  <a:extLst>
                    <a:ext uri="{FF2B5EF4-FFF2-40B4-BE49-F238E27FC236}">
                      <a16:creationId xmlns:a16="http://schemas.microsoft.com/office/drawing/2014/main" id="{8F0AF49A-7624-4C8F-9127-A3C808AB6135}"/>
                    </a:ext>
                  </a:extLst>
                </p:cNvPr>
                <p:cNvSpPr>
                  <a:spLocks noChangeArrowheads="1"/>
                </p:cNvSpPr>
                <p:nvPr/>
              </p:nvSpPr>
              <p:spPr bwMode="auto">
                <a:xfrm>
                  <a:off x="0" y="3014"/>
                  <a:ext cx="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32" name="Group 57">
                <a:extLst>
                  <a:ext uri="{FF2B5EF4-FFF2-40B4-BE49-F238E27FC236}">
                    <a16:creationId xmlns:a16="http://schemas.microsoft.com/office/drawing/2014/main" id="{DC2A7BBE-3182-482F-8DA0-60EE09C44A8D}"/>
                  </a:ext>
                </a:extLst>
              </p:cNvPr>
              <p:cNvGrpSpPr>
                <a:grpSpLocks/>
              </p:cNvGrpSpPr>
              <p:nvPr/>
            </p:nvGrpSpPr>
            <p:grpSpPr bwMode="auto">
              <a:xfrm>
                <a:off x="876" y="3014"/>
                <a:ext cx="206" cy="403"/>
                <a:chOff x="876" y="3014"/>
                <a:chExt cx="206" cy="403"/>
              </a:xfrm>
            </p:grpSpPr>
            <p:sp>
              <p:nvSpPr>
                <p:cNvPr id="68645" name="Rectangle 58">
                  <a:extLst>
                    <a:ext uri="{FF2B5EF4-FFF2-40B4-BE49-F238E27FC236}">
                      <a16:creationId xmlns:a16="http://schemas.microsoft.com/office/drawing/2014/main" id="{5CE8AB6D-7187-4351-AA12-19DC9247D512}"/>
                    </a:ext>
                  </a:extLst>
                </p:cNvPr>
                <p:cNvSpPr>
                  <a:spLocks noChangeArrowheads="1"/>
                </p:cNvSpPr>
                <p:nvPr/>
              </p:nvSpPr>
              <p:spPr bwMode="auto">
                <a:xfrm>
                  <a:off x="904" y="3014"/>
                  <a:ext cx="15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spcBef>
                      <a:spcPct val="0"/>
                    </a:spcBef>
                    <a:buFontTx/>
                    <a:buNone/>
                  </a:pPr>
                  <a:endParaRPr lang="pl-PL" altLang="pl-PL">
                    <a:latin typeface="Times New Roman" panose="02020603050405020304" pitchFamily="18" charset="0"/>
                  </a:endParaRPr>
                </a:p>
              </p:txBody>
            </p:sp>
            <p:sp>
              <p:nvSpPr>
                <p:cNvPr id="68646" name="Rectangle 59">
                  <a:extLst>
                    <a:ext uri="{FF2B5EF4-FFF2-40B4-BE49-F238E27FC236}">
                      <a16:creationId xmlns:a16="http://schemas.microsoft.com/office/drawing/2014/main" id="{20075CAF-6E3C-4A14-9AAF-C9A4E204AC6E}"/>
                    </a:ext>
                  </a:extLst>
                </p:cNvPr>
                <p:cNvSpPr>
                  <a:spLocks noChangeArrowheads="1"/>
                </p:cNvSpPr>
                <p:nvPr/>
              </p:nvSpPr>
              <p:spPr bwMode="auto">
                <a:xfrm>
                  <a:off x="876" y="3014"/>
                  <a:ext cx="2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33" name="Group 60">
                <a:extLst>
                  <a:ext uri="{FF2B5EF4-FFF2-40B4-BE49-F238E27FC236}">
                    <a16:creationId xmlns:a16="http://schemas.microsoft.com/office/drawing/2014/main" id="{B7969C09-349F-48A4-AD82-B9E696AB4ECA}"/>
                  </a:ext>
                </a:extLst>
              </p:cNvPr>
              <p:cNvGrpSpPr>
                <a:grpSpLocks/>
              </p:cNvGrpSpPr>
              <p:nvPr/>
            </p:nvGrpSpPr>
            <p:grpSpPr bwMode="auto">
              <a:xfrm>
                <a:off x="1082" y="3014"/>
                <a:ext cx="2777" cy="403"/>
                <a:chOff x="1082" y="3014"/>
                <a:chExt cx="2777" cy="403"/>
              </a:xfrm>
            </p:grpSpPr>
            <p:sp>
              <p:nvSpPr>
                <p:cNvPr id="68643" name="Rectangle 61">
                  <a:extLst>
                    <a:ext uri="{FF2B5EF4-FFF2-40B4-BE49-F238E27FC236}">
                      <a16:creationId xmlns:a16="http://schemas.microsoft.com/office/drawing/2014/main" id="{4EFC2724-BE1F-4340-BF11-70462D439A6D}"/>
                    </a:ext>
                  </a:extLst>
                </p:cNvPr>
                <p:cNvSpPr>
                  <a:spLocks noChangeArrowheads="1"/>
                </p:cNvSpPr>
                <p:nvPr/>
              </p:nvSpPr>
              <p:spPr bwMode="auto">
                <a:xfrm>
                  <a:off x="1110" y="3014"/>
                  <a:ext cx="272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lgn="ctr">
                    <a:spcBef>
                      <a:spcPct val="0"/>
                    </a:spcBef>
                    <a:buFontTx/>
                    <a:buNone/>
                  </a:pPr>
                  <a:endParaRPr lang="pl-PL" altLang="pl-PL">
                    <a:latin typeface="Times New Roman" panose="02020603050405020304" pitchFamily="18" charset="0"/>
                  </a:endParaRPr>
                </a:p>
              </p:txBody>
            </p:sp>
            <p:sp>
              <p:nvSpPr>
                <p:cNvPr id="68644" name="Rectangle 62">
                  <a:extLst>
                    <a:ext uri="{FF2B5EF4-FFF2-40B4-BE49-F238E27FC236}">
                      <a16:creationId xmlns:a16="http://schemas.microsoft.com/office/drawing/2014/main" id="{877F79A2-37BD-4D50-8AE0-43E2CA103E2D}"/>
                    </a:ext>
                  </a:extLst>
                </p:cNvPr>
                <p:cNvSpPr>
                  <a:spLocks noChangeArrowheads="1"/>
                </p:cNvSpPr>
                <p:nvPr/>
              </p:nvSpPr>
              <p:spPr bwMode="auto">
                <a:xfrm>
                  <a:off x="1082" y="3014"/>
                  <a:ext cx="277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34" name="Group 63">
                <a:extLst>
                  <a:ext uri="{FF2B5EF4-FFF2-40B4-BE49-F238E27FC236}">
                    <a16:creationId xmlns:a16="http://schemas.microsoft.com/office/drawing/2014/main" id="{87FF7B3F-87D5-4C8B-8E58-F9ACF34FD134}"/>
                  </a:ext>
                </a:extLst>
              </p:cNvPr>
              <p:cNvGrpSpPr>
                <a:grpSpLocks/>
              </p:cNvGrpSpPr>
              <p:nvPr/>
            </p:nvGrpSpPr>
            <p:grpSpPr bwMode="auto">
              <a:xfrm>
                <a:off x="0" y="3417"/>
                <a:ext cx="876" cy="768"/>
                <a:chOff x="0" y="3417"/>
                <a:chExt cx="876" cy="768"/>
              </a:xfrm>
            </p:grpSpPr>
            <p:sp>
              <p:nvSpPr>
                <p:cNvPr id="68641" name="Rectangle 64">
                  <a:extLst>
                    <a:ext uri="{FF2B5EF4-FFF2-40B4-BE49-F238E27FC236}">
                      <a16:creationId xmlns:a16="http://schemas.microsoft.com/office/drawing/2014/main" id="{2735EB04-DF81-412C-B046-17001B39A229}"/>
                    </a:ext>
                  </a:extLst>
                </p:cNvPr>
                <p:cNvSpPr>
                  <a:spLocks noChangeArrowheads="1"/>
                </p:cNvSpPr>
                <p:nvPr/>
              </p:nvSpPr>
              <p:spPr bwMode="auto">
                <a:xfrm>
                  <a:off x="28" y="3417"/>
                  <a:ext cx="82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400">
                      <a:latin typeface="Tahoma" panose="020B0604030504040204" pitchFamily="34" charset="0"/>
                      <a:cs typeface="Tahoma" panose="020B0604030504040204" pitchFamily="34" charset="0"/>
                    </a:rPr>
                    <a:t>Zadania realizowane jako część projektu w celu osiągnięcia wyników</a:t>
                  </a:r>
                  <a:endParaRPr lang="pl-PL" altLang="pl-PL">
                    <a:latin typeface="Times New Roman" panose="02020603050405020304" pitchFamily="18" charset="0"/>
                  </a:endParaRPr>
                </a:p>
              </p:txBody>
            </p:sp>
            <p:sp>
              <p:nvSpPr>
                <p:cNvPr id="68642" name="Rectangle 65">
                  <a:extLst>
                    <a:ext uri="{FF2B5EF4-FFF2-40B4-BE49-F238E27FC236}">
                      <a16:creationId xmlns:a16="http://schemas.microsoft.com/office/drawing/2014/main" id="{50CCE3BE-63E0-4537-9068-3FF2EF6DA098}"/>
                    </a:ext>
                  </a:extLst>
                </p:cNvPr>
                <p:cNvSpPr>
                  <a:spLocks noChangeArrowheads="1"/>
                </p:cNvSpPr>
                <p:nvPr/>
              </p:nvSpPr>
              <p:spPr bwMode="auto">
                <a:xfrm>
                  <a:off x="0" y="3417"/>
                  <a:ext cx="876"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35" name="Group 66">
                <a:extLst>
                  <a:ext uri="{FF2B5EF4-FFF2-40B4-BE49-F238E27FC236}">
                    <a16:creationId xmlns:a16="http://schemas.microsoft.com/office/drawing/2014/main" id="{4946879C-AD53-4691-AA46-0E57CAED5CBA}"/>
                  </a:ext>
                </a:extLst>
              </p:cNvPr>
              <p:cNvGrpSpPr>
                <a:grpSpLocks/>
              </p:cNvGrpSpPr>
              <p:nvPr/>
            </p:nvGrpSpPr>
            <p:grpSpPr bwMode="auto">
              <a:xfrm>
                <a:off x="876" y="3417"/>
                <a:ext cx="206" cy="768"/>
                <a:chOff x="876" y="3417"/>
                <a:chExt cx="206" cy="768"/>
              </a:xfrm>
            </p:grpSpPr>
            <p:sp>
              <p:nvSpPr>
                <p:cNvPr id="68639" name="Rectangle 67">
                  <a:extLst>
                    <a:ext uri="{FF2B5EF4-FFF2-40B4-BE49-F238E27FC236}">
                      <a16:creationId xmlns:a16="http://schemas.microsoft.com/office/drawing/2014/main" id="{25F0E9A5-5A7F-4FB1-AABA-FB7E10E17F16}"/>
                    </a:ext>
                  </a:extLst>
                </p:cNvPr>
                <p:cNvSpPr>
                  <a:spLocks noChangeArrowheads="1"/>
                </p:cNvSpPr>
                <p:nvPr/>
              </p:nvSpPr>
              <p:spPr bwMode="auto">
                <a:xfrm>
                  <a:off x="904" y="3417"/>
                  <a:ext cx="15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a:latin typeface="Times New Roman" panose="02020603050405020304" pitchFamily="18" charset="0"/>
                      <a:cs typeface="Times New Roman" panose="02020603050405020304" pitchFamily="18" charset="0"/>
                    </a:rPr>
                    <a:t> </a:t>
                  </a:r>
                </a:p>
                <a:p>
                  <a:pPr>
                    <a:spcBef>
                      <a:spcPct val="0"/>
                    </a:spcBef>
                    <a:buFontTx/>
                    <a:buNone/>
                  </a:pPr>
                  <a:endParaRPr lang="pl-PL" altLang="pl-PL">
                    <a:latin typeface="Times New Roman" panose="02020603050405020304" pitchFamily="18" charset="0"/>
                  </a:endParaRPr>
                </a:p>
              </p:txBody>
            </p:sp>
            <p:sp>
              <p:nvSpPr>
                <p:cNvPr id="68640" name="Rectangle 68">
                  <a:extLst>
                    <a:ext uri="{FF2B5EF4-FFF2-40B4-BE49-F238E27FC236}">
                      <a16:creationId xmlns:a16="http://schemas.microsoft.com/office/drawing/2014/main" id="{C7D4D2AB-EDF0-4AB1-8AE4-4E64A70E17D6}"/>
                    </a:ext>
                  </a:extLst>
                </p:cNvPr>
                <p:cNvSpPr>
                  <a:spLocks noChangeArrowheads="1"/>
                </p:cNvSpPr>
                <p:nvPr/>
              </p:nvSpPr>
              <p:spPr bwMode="auto">
                <a:xfrm>
                  <a:off x="876" y="3417"/>
                  <a:ext cx="206"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nvGrpSpPr>
              <p:cNvPr id="68636" name="Group 69">
                <a:extLst>
                  <a:ext uri="{FF2B5EF4-FFF2-40B4-BE49-F238E27FC236}">
                    <a16:creationId xmlns:a16="http://schemas.microsoft.com/office/drawing/2014/main" id="{5F917BF5-A832-4541-860C-23FC0E7B4F77}"/>
                  </a:ext>
                </a:extLst>
              </p:cNvPr>
              <p:cNvGrpSpPr>
                <a:grpSpLocks/>
              </p:cNvGrpSpPr>
              <p:nvPr/>
            </p:nvGrpSpPr>
            <p:grpSpPr bwMode="auto">
              <a:xfrm>
                <a:off x="1082" y="3417"/>
                <a:ext cx="2777" cy="768"/>
                <a:chOff x="1082" y="3417"/>
                <a:chExt cx="2777" cy="768"/>
              </a:xfrm>
            </p:grpSpPr>
            <p:sp>
              <p:nvSpPr>
                <p:cNvPr id="68637" name="Rectangle 70">
                  <a:extLst>
                    <a:ext uri="{FF2B5EF4-FFF2-40B4-BE49-F238E27FC236}">
                      <a16:creationId xmlns:a16="http://schemas.microsoft.com/office/drawing/2014/main" id="{9A318BD6-1FD1-492F-B61E-92C785F55EE4}"/>
                    </a:ext>
                  </a:extLst>
                </p:cNvPr>
                <p:cNvSpPr>
                  <a:spLocks noChangeArrowheads="1"/>
                </p:cNvSpPr>
                <p:nvPr/>
              </p:nvSpPr>
              <p:spPr bwMode="auto">
                <a:xfrm>
                  <a:off x="1110" y="3417"/>
                  <a:ext cx="272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400">
                      <a:latin typeface="Tahoma" panose="020B0604030504040204" pitchFamily="34" charset="0"/>
                      <a:cs typeface="Tahoma" panose="020B0604030504040204" pitchFamily="34" charset="0"/>
                    </a:rPr>
                    <a:t>Działania - w jaki sposób dobra i usługi projektu będą dostarczane.</a:t>
                  </a:r>
                  <a:endParaRPr lang="pl-PL" altLang="pl-PL">
                    <a:latin typeface="Times New Roman" panose="02020603050405020304" pitchFamily="18" charset="0"/>
                  </a:endParaRPr>
                </a:p>
              </p:txBody>
            </p:sp>
            <p:sp>
              <p:nvSpPr>
                <p:cNvPr id="68638" name="Rectangle 71">
                  <a:extLst>
                    <a:ext uri="{FF2B5EF4-FFF2-40B4-BE49-F238E27FC236}">
                      <a16:creationId xmlns:a16="http://schemas.microsoft.com/office/drawing/2014/main" id="{FBB615F3-5508-451C-B0AD-3C0DFDD0CF52}"/>
                    </a:ext>
                  </a:extLst>
                </p:cNvPr>
                <p:cNvSpPr>
                  <a:spLocks noChangeArrowheads="1"/>
                </p:cNvSpPr>
                <p:nvPr/>
              </p:nvSpPr>
              <p:spPr bwMode="auto">
                <a:xfrm>
                  <a:off x="1082" y="3417"/>
                  <a:ext cx="2777"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grpSp>
        <p:sp>
          <p:nvSpPr>
            <p:cNvPr id="68615" name="Rectangle 72">
              <a:extLst>
                <a:ext uri="{FF2B5EF4-FFF2-40B4-BE49-F238E27FC236}">
                  <a16:creationId xmlns:a16="http://schemas.microsoft.com/office/drawing/2014/main" id="{ECE906C0-4C9C-420C-AD9B-0567E6D13324}"/>
                </a:ext>
              </a:extLst>
            </p:cNvPr>
            <p:cNvSpPr>
              <a:spLocks noChangeArrowheads="1"/>
            </p:cNvSpPr>
            <p:nvPr/>
          </p:nvSpPr>
          <p:spPr bwMode="auto">
            <a:xfrm>
              <a:off x="-2" y="-2"/>
              <a:ext cx="3863" cy="4189"/>
            </a:xfrm>
            <a:prstGeom prst="rect">
              <a:avLst/>
            </a:prstGeom>
            <a:noFill/>
            <a:ln w="793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sp>
        <p:nvSpPr>
          <p:cNvPr id="68613" name="Symbol zastępczy numeru slajdu 72">
            <a:extLst>
              <a:ext uri="{FF2B5EF4-FFF2-40B4-BE49-F238E27FC236}">
                <a16:creationId xmlns:a16="http://schemas.microsoft.com/office/drawing/2014/main" id="{9EC1C6F8-6570-403E-A623-ABCF0CA20F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A1249B-C355-4B0B-BACA-44822B35F6A6}" type="slidenum">
              <a:rPr lang="pl-PL" altLang="pl-PL" sz="1200" smtClean="0">
                <a:solidFill>
                  <a:srgbClr val="898989"/>
                </a:solidFill>
                <a:latin typeface="Arial" panose="020B0604020202020204" pitchFamily="34" charset="0"/>
              </a:rPr>
              <a:pPr>
                <a:spcBef>
                  <a:spcPct val="0"/>
                </a:spcBef>
                <a:buFontTx/>
                <a:buNone/>
              </a:pPr>
              <a:t>37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F8ACBAD9-88ED-42C7-8EED-74F66A610CA6}"/>
              </a:ext>
            </a:extLst>
          </p:cNvPr>
          <p:cNvSpPr>
            <a:spLocks noGrp="1" noChangeArrowheads="1"/>
          </p:cNvSpPr>
          <p:nvPr>
            <p:ph type="title"/>
          </p:nvPr>
        </p:nvSpPr>
        <p:spPr>
          <a:xfrm>
            <a:off x="481013" y="261938"/>
            <a:ext cx="8258175" cy="522287"/>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Przeniesienie celów z drzewa celów</a:t>
            </a:r>
          </a:p>
        </p:txBody>
      </p:sp>
      <p:pic>
        <p:nvPicPr>
          <p:cNvPr id="69635" name="Picture 4">
            <a:extLst>
              <a:ext uri="{FF2B5EF4-FFF2-40B4-BE49-F238E27FC236}">
                <a16:creationId xmlns:a16="http://schemas.microsoft.com/office/drawing/2014/main" id="{F9D52195-2229-42BB-8DB1-243A869D1C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5738" y="1500188"/>
            <a:ext cx="8655050" cy="3429000"/>
          </a:xfrm>
          <a:noFill/>
        </p:spPr>
      </p:pic>
      <p:sp>
        <p:nvSpPr>
          <p:cNvPr id="69636" name="Symbol zastępczy numeru slajdu 3">
            <a:extLst>
              <a:ext uri="{FF2B5EF4-FFF2-40B4-BE49-F238E27FC236}">
                <a16:creationId xmlns:a16="http://schemas.microsoft.com/office/drawing/2014/main" id="{41A60E3D-5C9F-46F7-A963-DD6ED62954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1D1605-A15B-43D1-9F84-4061DE86C377}" type="slidenum">
              <a:rPr lang="pl-PL" altLang="pl-PL" sz="1200" smtClean="0">
                <a:solidFill>
                  <a:srgbClr val="898989"/>
                </a:solidFill>
                <a:latin typeface="Arial" panose="020B0604020202020204" pitchFamily="34" charset="0"/>
              </a:rPr>
              <a:pPr>
                <a:spcBef>
                  <a:spcPct val="0"/>
                </a:spcBef>
                <a:buFontTx/>
                <a:buNone/>
              </a:pPr>
              <a:t>38</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a:extLst>
              <a:ext uri="{FF2B5EF4-FFF2-40B4-BE49-F238E27FC236}">
                <a16:creationId xmlns:a16="http://schemas.microsoft.com/office/drawing/2014/main" id="{246DFF1F-091E-4231-AA1D-182CFAFB7BB1}"/>
              </a:ext>
            </a:extLst>
          </p:cNvPr>
          <p:cNvSpPr>
            <a:spLocks noGrp="1" noChangeArrowheads="1"/>
          </p:cNvSpPr>
          <p:nvPr>
            <p:ph type="title"/>
          </p:nvPr>
        </p:nvSpPr>
        <p:spPr>
          <a:xfrm>
            <a:off x="481013" y="46038"/>
            <a:ext cx="8258175" cy="954087"/>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Matryca logiczna – ogólna sekwencja wypełniania</a:t>
            </a:r>
          </a:p>
        </p:txBody>
      </p:sp>
      <p:pic>
        <p:nvPicPr>
          <p:cNvPr id="70659" name="Picture 4">
            <a:extLst>
              <a:ext uri="{FF2B5EF4-FFF2-40B4-BE49-F238E27FC236}">
                <a16:creationId xmlns:a16="http://schemas.microsoft.com/office/drawing/2014/main" id="{08585D87-45A0-4EAA-A23F-111F2FE40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928813"/>
            <a:ext cx="7332662" cy="3125787"/>
          </a:xfrm>
          <a:noFill/>
        </p:spPr>
      </p:pic>
      <p:sp>
        <p:nvSpPr>
          <p:cNvPr id="70660" name="Symbol zastępczy numeru slajdu 3">
            <a:extLst>
              <a:ext uri="{FF2B5EF4-FFF2-40B4-BE49-F238E27FC236}">
                <a16:creationId xmlns:a16="http://schemas.microsoft.com/office/drawing/2014/main" id="{300A7641-694A-4E89-B4B1-F2EB19EFC6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F5D022-1F0C-48A5-AEC2-7E16E0D513E9}" type="slidenum">
              <a:rPr lang="pl-PL" altLang="pl-PL" sz="1200" smtClean="0">
                <a:solidFill>
                  <a:srgbClr val="898989"/>
                </a:solidFill>
                <a:latin typeface="Arial" panose="020B0604020202020204" pitchFamily="34" charset="0"/>
              </a:rPr>
              <a:pPr>
                <a:spcBef>
                  <a:spcPct val="0"/>
                </a:spcBef>
                <a:buFontTx/>
                <a:buNone/>
              </a:pPr>
              <a:t>39</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53B4603-60A9-4DB1-A172-C77DED0640E5}"/>
              </a:ext>
            </a:extLst>
          </p:cNvPr>
          <p:cNvSpPr>
            <a:spLocks noGrp="1" noChangeArrowheads="1"/>
          </p:cNvSpPr>
          <p:nvPr>
            <p:ph type="title"/>
          </p:nvPr>
        </p:nvSpPr>
        <p:spPr>
          <a:xfrm>
            <a:off x="250825" y="549275"/>
            <a:ext cx="8642350" cy="863600"/>
          </a:xfrm>
        </p:spPr>
        <p:txBody>
          <a:bodyPr>
            <a:normAutofit fontScale="90000"/>
          </a:bodyPr>
          <a:lstStyle/>
          <a:p>
            <a:pPr algn="l" eaLnBrk="1" hangingPunct="1"/>
            <a:r>
              <a:rPr lang="pl-PL" altLang="pl-PL" sz="2800" b="1" dirty="0">
                <a:solidFill>
                  <a:srgbClr val="FFC000"/>
                </a:solidFill>
                <a:latin typeface="Century Gothic" panose="020B0502020202020204" pitchFamily="34" charset="0"/>
                <a:ea typeface="+mn-ea"/>
                <a:cs typeface="Arial" pitchFamily="34" charset="0"/>
              </a:rPr>
              <a:t>DEFINICJA I PODSTAWOWE ZASADY PRZYGOTOWANIA SW</a:t>
            </a:r>
          </a:p>
        </p:txBody>
      </p:sp>
      <p:sp>
        <p:nvSpPr>
          <p:cNvPr id="16387" name="Rectangle 2">
            <a:extLst>
              <a:ext uri="{FF2B5EF4-FFF2-40B4-BE49-F238E27FC236}">
                <a16:creationId xmlns:a16="http://schemas.microsoft.com/office/drawing/2014/main" id="{291E7AF5-2EEE-432E-A698-0471F4A9F140}"/>
              </a:ext>
            </a:extLst>
          </p:cNvPr>
          <p:cNvSpPr>
            <a:spLocks noGrp="1" noChangeArrowheads="1"/>
          </p:cNvSpPr>
          <p:nvPr>
            <p:ph idx="1"/>
          </p:nvPr>
        </p:nvSpPr>
        <p:spPr>
          <a:xfrm>
            <a:off x="250825" y="1700213"/>
            <a:ext cx="8642350" cy="5111750"/>
          </a:xfrm>
        </p:spPr>
        <p:txBody>
          <a:bodyPr/>
          <a:lstStyle/>
          <a:p>
            <a:pPr marL="0" indent="0" algn="just" eaLnBrk="1" hangingPunct="1">
              <a:buFont typeface="Wingdings" panose="05000000000000000000" pitchFamily="2" charset="2"/>
              <a:buNone/>
            </a:pPr>
            <a:r>
              <a:rPr lang="pl-PL" altLang="pl-PL" sz="1600">
                <a:latin typeface="Tahoma" panose="020B0604030504040204" pitchFamily="34" charset="0"/>
                <a:cs typeface="Tahoma" panose="020B0604030504040204" pitchFamily="34" charset="0"/>
              </a:rPr>
              <a:t>Wykonanie studium wykonalności jest niezbędne dla każdego projektu inwestycyjnego ponieważ:</a:t>
            </a:r>
          </a:p>
          <a:p>
            <a:pPr marL="0" indent="0" algn="just" eaLnBrk="1" hangingPunct="1">
              <a:buFont typeface="Wingdings" panose="05000000000000000000" pitchFamily="2" charset="2"/>
              <a:buNone/>
            </a:pPr>
            <a:endParaRPr lang="pl-PL" altLang="pl-PL" sz="1600">
              <a:latin typeface="Tahoma" panose="020B0604030504040204" pitchFamily="34" charset="0"/>
              <a:cs typeface="Tahoma" panose="020B0604030504040204" pitchFamily="34" charset="0"/>
            </a:endParaRPr>
          </a:p>
          <a:p>
            <a:pPr marL="0" indent="0"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Pozwala na diagnozę rzeczywistych problemów i identyfikację rozwiązań prowadzących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do ich rozwiązania</a:t>
            </a:r>
          </a:p>
          <a:p>
            <a:pPr marL="0" indent="0"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Uzasadnia wybór opcji, której realizacja doprowadzi do rozwiązania zdiagnozowanych problemów</a:t>
            </a:r>
          </a:p>
          <a:p>
            <a:pPr marL="0" indent="0"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Umożliwia określenie właściwego zakresu rzeczowego projektu i wskazuje,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które z proponowanych rozwiązań jest najlepsze z technicznego i ekonomicznego punktu widzenia</a:t>
            </a:r>
          </a:p>
          <a:p>
            <a:pPr marL="0" indent="0"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Pozwala na analizę i wybór optymalnych rozwiązań instytucjonalnych</a:t>
            </a:r>
          </a:p>
          <a:p>
            <a:pPr marL="0" indent="0"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Wykazuje finansową i administracyjną wykonalność oraz trwałość projektu</a:t>
            </a:r>
          </a:p>
          <a:p>
            <a:pPr marL="0" indent="0"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Analizuje wykonalność projektu pod względem środowiskowym</a:t>
            </a:r>
          </a:p>
          <a:p>
            <a:pPr marL="0" indent="0"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Określa korzyści możliwe do uzyskania przez beneficjenta</a:t>
            </a:r>
          </a:p>
        </p:txBody>
      </p:sp>
      <p:sp>
        <p:nvSpPr>
          <p:cNvPr id="16388" name="Symbol zastępczy numeru slajdu 3">
            <a:extLst>
              <a:ext uri="{FF2B5EF4-FFF2-40B4-BE49-F238E27FC236}">
                <a16:creationId xmlns:a16="http://schemas.microsoft.com/office/drawing/2014/main" id="{0AE70CB9-7082-473B-A49D-A135D05EEF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ABA186-D83F-4251-A096-43B77DB9ACD4}" type="slidenum">
              <a:rPr lang="pl-PL" altLang="pl-PL" sz="1200" smtClean="0">
                <a:solidFill>
                  <a:srgbClr val="898989"/>
                </a:solidFill>
                <a:latin typeface="Arial" panose="020B0604020202020204" pitchFamily="34" charset="0"/>
              </a:rPr>
              <a:pPr>
                <a:spcBef>
                  <a:spcPct val="0"/>
                </a:spcBef>
                <a:buFontTx/>
                <a:buNone/>
              </a:pPr>
              <a:t>4</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37F7AC4-6C8D-48CF-AA01-900BBC1915EA}"/>
              </a:ext>
            </a:extLst>
          </p:cNvPr>
          <p:cNvSpPr>
            <a:spLocks noGrp="1" noChangeArrowheads="1"/>
          </p:cNvSpPr>
          <p:nvPr>
            <p:ph type="title"/>
          </p:nvPr>
        </p:nvSpPr>
        <p:spPr>
          <a:xfrm>
            <a:off x="357188" y="520700"/>
            <a:ext cx="8229600" cy="522288"/>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ZAPAMIĘTAJ</a:t>
            </a:r>
          </a:p>
        </p:txBody>
      </p:sp>
      <p:sp>
        <p:nvSpPr>
          <p:cNvPr id="171012" name="Rectangle 3">
            <a:extLst>
              <a:ext uri="{FF2B5EF4-FFF2-40B4-BE49-F238E27FC236}">
                <a16:creationId xmlns:a16="http://schemas.microsoft.com/office/drawing/2014/main" id="{F4261846-1883-49AD-8D12-9A7B63770D93}"/>
              </a:ext>
            </a:extLst>
          </p:cNvPr>
          <p:cNvSpPr>
            <a:spLocks noGrp="1" noChangeArrowheads="1"/>
          </p:cNvSpPr>
          <p:nvPr>
            <p:ph idx="1"/>
          </p:nvPr>
        </p:nvSpPr>
        <p:spPr>
          <a:xfrm>
            <a:off x="684213" y="2000250"/>
            <a:ext cx="7693025" cy="2595563"/>
          </a:xfrm>
        </p:spPr>
        <p:txBody>
          <a:bodyPr rtlCol="0">
            <a:noAutofit/>
          </a:bodyPr>
          <a:lstStyle/>
          <a:p>
            <a:pPr marL="548640" indent="-411480" algn="just" eaLnBrk="1" fontAlgn="auto" hangingPunct="1">
              <a:lnSpc>
                <a:spcPct val="150000"/>
              </a:lnSpc>
              <a:spcAft>
                <a:spcPts val="0"/>
              </a:spcAft>
              <a:buClr>
                <a:schemeClr val="tx1">
                  <a:shade val="95000"/>
                </a:schemeClr>
              </a:buClr>
              <a:defRPr/>
            </a:pPr>
            <a:r>
              <a:rPr lang="pl-PL" sz="2400" dirty="0">
                <a:latin typeface="Verdana" pitchFamily="34" charset="0"/>
              </a:rPr>
              <a:t>Równie ważny jak wynik (wypełniona tabela) jest </a:t>
            </a:r>
            <a:r>
              <a:rPr lang="pl-PL" sz="2400" u="sng" dirty="0">
                <a:latin typeface="Verdana" pitchFamily="34" charset="0"/>
              </a:rPr>
              <a:t>sam proces konstruowania matrycy</a:t>
            </a:r>
            <a:endParaRPr lang="pl-PL" sz="2400" dirty="0">
              <a:latin typeface="Verdana" pitchFamily="34" charset="0"/>
            </a:endParaRPr>
          </a:p>
        </p:txBody>
      </p:sp>
      <p:sp>
        <p:nvSpPr>
          <p:cNvPr id="71684" name="Symbol zastępczy numeru slajdu 3">
            <a:extLst>
              <a:ext uri="{FF2B5EF4-FFF2-40B4-BE49-F238E27FC236}">
                <a16:creationId xmlns:a16="http://schemas.microsoft.com/office/drawing/2014/main" id="{F715C8E3-27C3-4B9E-880D-45302C59C6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AEC1B9-406F-4AE6-8901-839C570D1925}" type="slidenum">
              <a:rPr lang="pl-PL" altLang="pl-PL" sz="1200" smtClean="0">
                <a:solidFill>
                  <a:srgbClr val="898989"/>
                </a:solidFill>
                <a:latin typeface="Arial" panose="020B0604020202020204" pitchFamily="34" charset="0"/>
              </a:rPr>
              <a:pPr>
                <a:spcBef>
                  <a:spcPct val="0"/>
                </a:spcBef>
                <a:buFontTx/>
                <a:buNone/>
              </a:pPr>
              <a:t>40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5">
            <a:extLst>
              <a:ext uri="{FF2B5EF4-FFF2-40B4-BE49-F238E27FC236}">
                <a16:creationId xmlns:a16="http://schemas.microsoft.com/office/drawing/2014/main" id="{1AA961D3-9D36-4E15-B548-EA72B171F1F5}"/>
              </a:ext>
            </a:extLst>
          </p:cNvPr>
          <p:cNvSpPr>
            <a:spLocks noGrp="1" noChangeArrowheads="1"/>
          </p:cNvSpPr>
          <p:nvPr>
            <p:ph type="title"/>
          </p:nvPr>
        </p:nvSpPr>
        <p:spPr>
          <a:xfrm>
            <a:off x="474663" y="261938"/>
            <a:ext cx="8270875" cy="522287"/>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I co dalej…</a:t>
            </a:r>
          </a:p>
        </p:txBody>
      </p:sp>
      <p:pic>
        <p:nvPicPr>
          <p:cNvPr id="74755" name="Picture 4">
            <a:extLst>
              <a:ext uri="{FF2B5EF4-FFF2-40B4-BE49-F238E27FC236}">
                <a16:creationId xmlns:a16="http://schemas.microsoft.com/office/drawing/2014/main" id="{F8A420FE-A337-41C3-B769-A320B486C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2138" y="1557338"/>
            <a:ext cx="8024812" cy="4371975"/>
          </a:xfrm>
          <a:noFill/>
        </p:spPr>
      </p:pic>
      <p:sp>
        <p:nvSpPr>
          <p:cNvPr id="74756" name="Symbol zastępczy numeru slajdu 3">
            <a:extLst>
              <a:ext uri="{FF2B5EF4-FFF2-40B4-BE49-F238E27FC236}">
                <a16:creationId xmlns:a16="http://schemas.microsoft.com/office/drawing/2014/main" id="{DE3534AE-A73B-4F5F-B59A-AF78F9BDCD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DB6186-57BC-47BE-9742-82398EA9CE56}" type="slidenum">
              <a:rPr lang="pl-PL" altLang="pl-PL" sz="1200" smtClean="0">
                <a:solidFill>
                  <a:srgbClr val="898989"/>
                </a:solidFill>
                <a:latin typeface="Arial" panose="020B0604020202020204" pitchFamily="34" charset="0"/>
              </a:rPr>
              <a:pPr>
                <a:spcBef>
                  <a:spcPct val="0"/>
                </a:spcBef>
                <a:buFontTx/>
                <a:buNone/>
              </a:pPr>
              <a:t>41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ytuł 1">
            <a:extLst>
              <a:ext uri="{FF2B5EF4-FFF2-40B4-BE49-F238E27FC236}">
                <a16:creationId xmlns:a16="http://schemas.microsoft.com/office/drawing/2014/main" id="{4815E99F-DB47-4A6F-81F8-8D520FB26E08}"/>
              </a:ext>
            </a:extLst>
          </p:cNvPr>
          <p:cNvSpPr>
            <a:spLocks noGrp="1"/>
          </p:cNvSpPr>
          <p:nvPr>
            <p:ph type="title"/>
          </p:nvPr>
        </p:nvSpPr>
        <p:spPr>
          <a:xfrm>
            <a:off x="457200" y="274638"/>
            <a:ext cx="8229600" cy="5818187"/>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Analiza finansowa</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96B685C-1ECF-4662-B81F-44006ED94EDC}"/>
              </a:ext>
            </a:extLst>
          </p:cNvPr>
          <p:cNvSpPr>
            <a:spLocks noGrp="1" noChangeArrowheads="1"/>
          </p:cNvSpPr>
          <p:nvPr>
            <p:ph type="title"/>
          </p:nvPr>
        </p:nvSpPr>
        <p:spPr>
          <a:xfrm>
            <a:off x="250825" y="549275"/>
            <a:ext cx="8642350" cy="868363"/>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WPROWADZENIE - TERMINOLOGIA</a:t>
            </a:r>
          </a:p>
        </p:txBody>
      </p:sp>
      <p:sp>
        <p:nvSpPr>
          <p:cNvPr id="76803" name="Rectangle 3">
            <a:extLst>
              <a:ext uri="{FF2B5EF4-FFF2-40B4-BE49-F238E27FC236}">
                <a16:creationId xmlns:a16="http://schemas.microsoft.com/office/drawing/2014/main" id="{F5A1BA39-8363-4903-BB94-62AA0DAF8707}"/>
              </a:ext>
            </a:extLst>
          </p:cNvPr>
          <p:cNvSpPr>
            <a:spLocks noGrp="1" noChangeArrowheads="1"/>
          </p:cNvSpPr>
          <p:nvPr>
            <p:ph idx="1"/>
          </p:nvPr>
        </p:nvSpPr>
        <p:spPr>
          <a:xfrm>
            <a:off x="250825" y="1711325"/>
            <a:ext cx="8642350" cy="4525963"/>
          </a:xfrm>
        </p:spPr>
        <p:txBody>
          <a:bodyPr/>
          <a:lstStyle/>
          <a:p>
            <a:pPr marL="0" indent="0" algn="just" eaLnBrk="1" hangingPunct="1">
              <a:lnSpc>
                <a:spcPct val="150000"/>
              </a:lnSpc>
              <a:buFont typeface="Wingdings" panose="05000000000000000000" pitchFamily="2" charset="2"/>
              <a:buNone/>
            </a:pPr>
            <a:r>
              <a:rPr lang="pl-PL" altLang="pl-PL" sz="1600">
                <a:latin typeface="Tahoma" panose="020B0604030504040204" pitchFamily="34" charset="0"/>
                <a:cs typeface="Tahoma" panose="020B0604030504040204" pitchFamily="34" charset="0"/>
              </a:rPr>
              <a:t>Narzędzia analityczne wykorzystywane przy sporządzaniu części finansowej i ekonomicznej studium wykonalności</a:t>
            </a:r>
          </a:p>
          <a:p>
            <a:pPr marL="0" indent="0"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trwałości finansowej</a:t>
            </a:r>
          </a:p>
          <a:p>
            <a:pPr marL="0" indent="0"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kosztów i korzyści (cost –benefits analysis)</a:t>
            </a:r>
          </a:p>
          <a:p>
            <a:pPr marL="0" indent="0"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wrażliwości i ryzyk</a:t>
            </a:r>
            <a:endParaRPr lang="en-GB" altLang="pl-PL" sz="1600">
              <a:latin typeface="Tahoma" panose="020B0604030504040204" pitchFamily="34" charset="0"/>
              <a:cs typeface="Tahoma" panose="020B0604030504040204" pitchFamily="34" charset="0"/>
            </a:endParaRPr>
          </a:p>
          <a:p>
            <a:pPr marL="0" indent="0"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efektywności kosztowej</a:t>
            </a:r>
          </a:p>
          <a:p>
            <a:pPr marL="0" indent="0"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skonsolidowana</a:t>
            </a:r>
            <a:endParaRPr lang="en-GB" altLang="pl-PL" sz="1600">
              <a:latin typeface="Tahoma" panose="020B0604030504040204" pitchFamily="34" charset="0"/>
              <a:cs typeface="Tahoma" panose="020B0604030504040204" pitchFamily="34" charset="0"/>
            </a:endParaRPr>
          </a:p>
        </p:txBody>
      </p:sp>
      <p:sp>
        <p:nvSpPr>
          <p:cNvPr id="76804" name="Symbol zastępczy numeru slajdu 3">
            <a:extLst>
              <a:ext uri="{FF2B5EF4-FFF2-40B4-BE49-F238E27FC236}">
                <a16:creationId xmlns:a16="http://schemas.microsoft.com/office/drawing/2014/main" id="{81FBB562-40E9-46EF-99C7-A8B30682D0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2F0097-9BFB-40FF-8A0E-900895CDE612}" type="slidenum">
              <a:rPr lang="pl-PL" altLang="pl-PL" sz="1200" smtClean="0">
                <a:solidFill>
                  <a:srgbClr val="898989"/>
                </a:solidFill>
                <a:latin typeface="Arial" panose="020B0604020202020204" pitchFamily="34" charset="0"/>
              </a:rPr>
              <a:pPr>
                <a:spcBef>
                  <a:spcPct val="0"/>
                </a:spcBef>
                <a:buFontTx/>
                <a:buNone/>
              </a:pPr>
              <a:t>43</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337CAF9-A688-42A9-8F02-8A35632E205B}"/>
              </a:ext>
            </a:extLst>
          </p:cNvPr>
          <p:cNvSpPr>
            <a:spLocks noGrp="1" noChangeArrowheads="1"/>
          </p:cNvSpPr>
          <p:nvPr>
            <p:ph type="title"/>
          </p:nvPr>
        </p:nvSpPr>
        <p:spPr>
          <a:xfrm>
            <a:off x="250825" y="549275"/>
            <a:ext cx="8642350" cy="868363"/>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ANALIZA TRWAŁOŚCI FINANSOWEJ</a:t>
            </a:r>
          </a:p>
        </p:txBody>
      </p:sp>
      <p:sp>
        <p:nvSpPr>
          <p:cNvPr id="77827" name="Rectangle 3">
            <a:extLst>
              <a:ext uri="{FF2B5EF4-FFF2-40B4-BE49-F238E27FC236}">
                <a16:creationId xmlns:a16="http://schemas.microsoft.com/office/drawing/2014/main" id="{9DD90F24-76FF-45ED-B145-5DA89D4AF489}"/>
              </a:ext>
            </a:extLst>
          </p:cNvPr>
          <p:cNvSpPr>
            <a:spLocks noGrp="1" noChangeArrowheads="1"/>
          </p:cNvSpPr>
          <p:nvPr>
            <p:ph idx="1"/>
          </p:nvPr>
        </p:nvSpPr>
        <p:spPr>
          <a:xfrm>
            <a:off x="250825" y="1711325"/>
            <a:ext cx="8642350" cy="4525963"/>
          </a:xfrm>
        </p:spPr>
        <p:txBody>
          <a:body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trwałości finansowej projektu polega na wykazaniu, że zasoby finansowe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na realizację analizowanego projektu zostały zapewnione i są one wystarczające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do sfinansowania kosztów projektu podczas jego realizacji, a następnie eksploatacji.</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trwałości finansowej projektu powinna obejmować co najmniej następujące działania:</a:t>
            </a:r>
          </a:p>
          <a:p>
            <a:pPr lvl="1" algn="just" eaLnBrk="1" hangingPunct="1">
              <a:lnSpc>
                <a:spcPct val="150000"/>
              </a:lnSpc>
            </a:pPr>
            <a:r>
              <a:rPr lang="pl-PL" altLang="pl-PL" sz="1600">
                <a:latin typeface="Tahoma" panose="020B0604030504040204" pitchFamily="34" charset="0"/>
                <a:cs typeface="Tahoma" panose="020B0604030504040204" pitchFamily="34" charset="0"/>
              </a:rPr>
              <a:t>analizę zasobów finansowych projektu,</a:t>
            </a:r>
          </a:p>
          <a:p>
            <a:pPr lvl="1" algn="just" eaLnBrk="1" hangingPunct="1">
              <a:lnSpc>
                <a:spcPct val="150000"/>
              </a:lnSpc>
            </a:pPr>
            <a:r>
              <a:rPr lang="pl-PL" altLang="pl-PL" sz="1600">
                <a:latin typeface="Tahoma" panose="020B0604030504040204" pitchFamily="34" charset="0"/>
                <a:cs typeface="Tahoma" panose="020B0604030504040204" pitchFamily="34" charset="0"/>
              </a:rPr>
              <a:t>analizę sytuacji finansowej beneficjenta/operatora.</a:t>
            </a:r>
          </a:p>
        </p:txBody>
      </p:sp>
      <p:sp>
        <p:nvSpPr>
          <p:cNvPr id="77828" name="Symbol zastępczy numeru slajdu 3">
            <a:extLst>
              <a:ext uri="{FF2B5EF4-FFF2-40B4-BE49-F238E27FC236}">
                <a16:creationId xmlns:a16="http://schemas.microsoft.com/office/drawing/2014/main" id="{D313686A-F638-4A33-8CAB-8B89266A22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7E3BC0-C344-4580-9BD5-01CC919ED833}" type="slidenum">
              <a:rPr lang="pl-PL" altLang="pl-PL" sz="1200" smtClean="0">
                <a:solidFill>
                  <a:srgbClr val="898989"/>
                </a:solidFill>
                <a:latin typeface="Arial" panose="020B0604020202020204" pitchFamily="34" charset="0"/>
              </a:rPr>
              <a:pPr>
                <a:spcBef>
                  <a:spcPct val="0"/>
                </a:spcBef>
                <a:buFontTx/>
                <a:buNone/>
              </a:pPr>
              <a:t>44</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5E617CBD-0B95-49C6-95D4-968DA96F9DF9}"/>
              </a:ext>
            </a:extLst>
          </p:cNvPr>
          <p:cNvSpPr>
            <a:spLocks noGrp="1" noChangeArrowheads="1"/>
          </p:cNvSpPr>
          <p:nvPr>
            <p:ph type="title"/>
          </p:nvPr>
        </p:nvSpPr>
        <p:spPr>
          <a:xfrm>
            <a:off x="250825" y="549275"/>
            <a:ext cx="8642350" cy="868363"/>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ANALIZA KOSZTÓW I KORZYŚCI </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(COST – BENEFITS ANALYSIS)</a:t>
            </a:r>
          </a:p>
        </p:txBody>
      </p:sp>
      <p:sp>
        <p:nvSpPr>
          <p:cNvPr id="78851" name="Rectangle 3">
            <a:extLst>
              <a:ext uri="{FF2B5EF4-FFF2-40B4-BE49-F238E27FC236}">
                <a16:creationId xmlns:a16="http://schemas.microsoft.com/office/drawing/2014/main" id="{2E58562F-5BD7-4225-A68A-9816C7EFECA0}"/>
              </a:ext>
            </a:extLst>
          </p:cNvPr>
          <p:cNvSpPr>
            <a:spLocks noGrp="1" noChangeArrowheads="1"/>
          </p:cNvSpPr>
          <p:nvPr>
            <p:ph idx="1"/>
          </p:nvPr>
        </p:nvSpPr>
        <p:spPr>
          <a:xfrm>
            <a:off x="250825" y="1666875"/>
            <a:ext cx="8642350" cy="4641850"/>
          </a:xfrm>
        </p:spPr>
        <p:txBody>
          <a:body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Schemat analityczny mający na celu ustalenie, czy lub w jakiej mierze dany projekt zasługuje na realizację z publicznego lub społecznego punktu widzenia. Analiza kosztów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i korzyści różni się od zwykłej oceny finansowej tym, że uwzględnia wszystkie zyski (korzyści) i straty (koszty), niezależnie od tego, kto je ponosi (również jako Analiza K/K)</a:t>
            </a:r>
          </a:p>
          <a:p>
            <a:pPr algn="just" eaLnBrk="1" hangingPunct="1">
              <a:lnSpc>
                <a:spcPct val="150000"/>
              </a:lnSpc>
              <a:buFont typeface="Arial" panose="020B0604020202020204" pitchFamily="34" charset="0"/>
              <a:buNone/>
            </a:pPr>
            <a:endParaRPr lang="pl-PL" altLang="pl-PL" sz="1600">
              <a:latin typeface="Tahoma" panose="020B0604030504040204" pitchFamily="34" charset="0"/>
              <a:cs typeface="Tahoma" panose="020B0604030504040204" pitchFamily="34" charset="0"/>
            </a:endParaRP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K/K przybiera często postać analizy ekonomicznej, w której koryguje się wyniki analizy finansowej o efekty fiskalne, efekty zewnętrzne oraz ceny rozrachunkowe. Wyniki analizy K/K można wyrazić na wiele sposobów, w tym w postaci wewnętrznej stopy zwrotu, bieżącej wartości netto i współczynnika korzyści-koszty</a:t>
            </a:r>
          </a:p>
          <a:p>
            <a:pPr algn="just" eaLnBrk="1" hangingPunct="1">
              <a:lnSpc>
                <a:spcPct val="150000"/>
              </a:lnSpc>
              <a:buFont typeface="Wingdings" panose="05000000000000000000" pitchFamily="2" charset="2"/>
              <a:buChar char="§"/>
            </a:pPr>
            <a:endParaRPr lang="pl-PL" altLang="pl-PL" sz="1600">
              <a:latin typeface="Tahoma" panose="020B0604030504040204" pitchFamily="34" charset="0"/>
              <a:cs typeface="Tahoma" panose="020B0604030504040204" pitchFamily="34" charset="0"/>
            </a:endParaRPr>
          </a:p>
        </p:txBody>
      </p:sp>
      <p:sp>
        <p:nvSpPr>
          <p:cNvPr id="78852" name="Symbol zastępczy numeru slajdu 3">
            <a:extLst>
              <a:ext uri="{FF2B5EF4-FFF2-40B4-BE49-F238E27FC236}">
                <a16:creationId xmlns:a16="http://schemas.microsoft.com/office/drawing/2014/main" id="{97DAA6FB-970C-4591-98F1-EABE948230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500B0E-046B-4709-BD1D-C03365889B4E}" type="slidenum">
              <a:rPr lang="pl-PL" altLang="pl-PL" sz="1200" smtClean="0">
                <a:solidFill>
                  <a:srgbClr val="898989"/>
                </a:solidFill>
                <a:latin typeface="Arial" panose="020B0604020202020204" pitchFamily="34" charset="0"/>
              </a:rPr>
              <a:pPr>
                <a:spcBef>
                  <a:spcPct val="0"/>
                </a:spcBef>
                <a:buFontTx/>
                <a:buNone/>
              </a:pPr>
              <a:t>45</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C9AB245-7D01-432F-B9F3-EDFBC094CCF0}"/>
              </a:ext>
            </a:extLst>
          </p:cNvPr>
          <p:cNvSpPr>
            <a:spLocks noGrp="1" noChangeArrowheads="1"/>
          </p:cNvSpPr>
          <p:nvPr>
            <p:ph type="title"/>
          </p:nvPr>
        </p:nvSpPr>
        <p:spPr>
          <a:xfrm>
            <a:off x="250825" y="549275"/>
            <a:ext cx="8642350" cy="868363"/>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ANALIZA KOSZTÓW I KORZYŚCI </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(COST – BENEFITS ANALYSIS)</a:t>
            </a:r>
          </a:p>
        </p:txBody>
      </p:sp>
      <p:sp>
        <p:nvSpPr>
          <p:cNvPr id="79875" name="Symbol zastępczy zawartości 2">
            <a:extLst>
              <a:ext uri="{FF2B5EF4-FFF2-40B4-BE49-F238E27FC236}">
                <a16:creationId xmlns:a16="http://schemas.microsoft.com/office/drawing/2014/main" id="{EAECB964-C929-4D4C-A63B-ACCBEBF8DB83}"/>
              </a:ext>
            </a:extLst>
          </p:cNvPr>
          <p:cNvSpPr>
            <a:spLocks noGrp="1"/>
          </p:cNvSpPr>
          <p:nvPr>
            <p:ph idx="1"/>
          </p:nvPr>
        </p:nvSpPr>
        <p:spPr>
          <a:xfrm>
            <a:off x="250825" y="1711325"/>
            <a:ext cx="8642350" cy="4525963"/>
          </a:xfrm>
        </p:spPr>
        <p:txBody>
          <a:bodyPr/>
          <a:lstStyle/>
          <a:p>
            <a:pPr algn="just" eaLnBrk="1" hangingPunct="1">
              <a:lnSpc>
                <a:spcPct val="14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Konieczność sporządzania analizy kosztów i korzyści jest uzasadniona możliwością oszacowania w ten sposób kosztów i korzyści projektu z punktu widzenia całej społeczności</a:t>
            </a:r>
          </a:p>
          <a:p>
            <a:pPr algn="just" eaLnBrk="1" hangingPunct="1">
              <a:lnSpc>
                <a:spcPct val="140000"/>
              </a:lnSpc>
              <a:buFont typeface="Arial" panose="020B0604020202020204" pitchFamily="34" charset="0"/>
              <a:buNone/>
            </a:pPr>
            <a:endParaRPr lang="pl-PL" altLang="pl-PL" sz="1600">
              <a:latin typeface="Tahoma" panose="020B0604030504040204" pitchFamily="34" charset="0"/>
              <a:cs typeface="Tahoma" panose="020B0604030504040204" pitchFamily="34" charset="0"/>
            </a:endParaRPr>
          </a:p>
          <a:p>
            <a:pPr algn="just" eaLnBrk="1" hangingPunct="1">
              <a:lnSpc>
                <a:spcPct val="14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 odniesieniu do korzyści nie dających się zmierzyć w jednostkach monetarnych, zalecane jest przeprowadzenie analizy jakościowej i ilościowej, poprzez wymienienie i opisanie wszystkich istotnych środowiskowych, gospodarczych i społecznych efektów projektu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oraz – jeśli to możliwe – zaprezentowanie ich w kategoriach ilościowych</a:t>
            </a:r>
          </a:p>
          <a:p>
            <a:pPr algn="just" eaLnBrk="1" hangingPunct="1">
              <a:lnSpc>
                <a:spcPct val="140000"/>
              </a:lnSpc>
              <a:buFont typeface="Arial" panose="020B0604020202020204" pitchFamily="34" charset="0"/>
              <a:buNone/>
            </a:pPr>
            <a:endParaRPr lang="pl-PL" altLang="pl-PL" sz="1600">
              <a:latin typeface="Tahoma" panose="020B0604030504040204" pitchFamily="34" charset="0"/>
              <a:cs typeface="Tahoma" panose="020B0604030504040204" pitchFamily="34" charset="0"/>
            </a:endParaRPr>
          </a:p>
          <a:p>
            <a:pPr algn="just" eaLnBrk="1" hangingPunct="1">
              <a:lnSpc>
                <a:spcPct val="14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Na ogół analizę kosztów i korzyści przeprowadza się w drodze przeprowadzenia analizy ekonomicznej, chyba, że zmierzenie korzyści projektu w kategoriach pieniężnych nie jest praktycznie możliwe</a:t>
            </a:r>
          </a:p>
        </p:txBody>
      </p:sp>
      <p:sp>
        <p:nvSpPr>
          <p:cNvPr id="79876" name="Symbol zastępczy numeru slajdu 3">
            <a:extLst>
              <a:ext uri="{FF2B5EF4-FFF2-40B4-BE49-F238E27FC236}">
                <a16:creationId xmlns:a16="http://schemas.microsoft.com/office/drawing/2014/main" id="{D73CA1E9-3744-45FC-A028-E10745DA45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5CD57C-E6F3-48CA-A067-EE82CA0B9926}" type="slidenum">
              <a:rPr lang="pl-PL" altLang="pl-PL" sz="1200" smtClean="0">
                <a:solidFill>
                  <a:srgbClr val="898989"/>
                </a:solidFill>
                <a:latin typeface="Arial" panose="020B0604020202020204" pitchFamily="34" charset="0"/>
              </a:rPr>
              <a:pPr>
                <a:spcBef>
                  <a:spcPct val="0"/>
                </a:spcBef>
                <a:buFontTx/>
                <a:buNone/>
              </a:pPr>
              <a:t>46</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7848F17-2F78-4AF1-80E8-95DF8060DB78}"/>
              </a:ext>
            </a:extLst>
          </p:cNvPr>
          <p:cNvSpPr>
            <a:spLocks noGrp="1" noChangeArrowheads="1"/>
          </p:cNvSpPr>
          <p:nvPr>
            <p:ph type="title"/>
          </p:nvPr>
        </p:nvSpPr>
        <p:spPr>
          <a:xfrm>
            <a:off x="250825" y="549275"/>
            <a:ext cx="8642350" cy="868363"/>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ANALIZA WRAŻLIWOŚCI I RYZYK</a:t>
            </a:r>
          </a:p>
        </p:txBody>
      </p:sp>
      <p:sp>
        <p:nvSpPr>
          <p:cNvPr id="80899" name="Rectangle 3">
            <a:extLst>
              <a:ext uri="{FF2B5EF4-FFF2-40B4-BE49-F238E27FC236}">
                <a16:creationId xmlns:a16="http://schemas.microsoft.com/office/drawing/2014/main" id="{3F415B06-A7C1-41ED-96C1-CBFB7BF3E750}"/>
              </a:ext>
            </a:extLst>
          </p:cNvPr>
          <p:cNvSpPr>
            <a:spLocks noGrp="1" noChangeArrowheads="1"/>
          </p:cNvSpPr>
          <p:nvPr>
            <p:ph idx="1"/>
          </p:nvPr>
        </p:nvSpPr>
        <p:spPr>
          <a:xfrm>
            <a:off x="250825" y="1700213"/>
            <a:ext cx="8642350" cy="4321175"/>
          </a:xfrm>
        </p:spPr>
        <p:txBody>
          <a:bodyPr/>
          <a:lstStyle/>
          <a:p>
            <a:pPr algn="just" eaLnBrk="1" hangingPunct="1">
              <a:buFont typeface="Wingdings" panose="05000000000000000000" pitchFamily="2" charset="2"/>
              <a:buChar char="§"/>
            </a:pPr>
            <a:r>
              <a:rPr lang="pl-PL" altLang="pl-PL" sz="1600" dirty="0">
                <a:latin typeface="Tahoma" panose="020B0604030504040204" pitchFamily="34" charset="0"/>
                <a:cs typeface="Tahoma" panose="020B0604030504040204" pitchFamily="34" charset="0"/>
              </a:rPr>
              <a:t>Analiza wrażliwości: </a:t>
            </a:r>
          </a:p>
          <a:p>
            <a:pPr lvl="1" algn="just" eaLnBrk="1" hangingPunct="1"/>
            <a:r>
              <a:rPr lang="pl-PL" altLang="pl-PL" sz="1600" dirty="0">
                <a:latin typeface="Tahoma" panose="020B0604030504040204" pitchFamily="34" charset="0"/>
                <a:cs typeface="Tahoma" panose="020B0604030504040204" pitchFamily="34" charset="0"/>
              </a:rPr>
              <a:t>technika analityczna umożliwiająca systematyczne badanie tego, co dzieje się </a:t>
            </a:r>
            <a:br>
              <a:rPr lang="pl-PL" altLang="pl-PL" sz="1600" dirty="0">
                <a:latin typeface="Tahoma" panose="020B0604030504040204" pitchFamily="34" charset="0"/>
                <a:cs typeface="Tahoma" panose="020B0604030504040204" pitchFamily="34" charset="0"/>
              </a:rPr>
            </a:br>
            <a:r>
              <a:rPr lang="pl-PL" altLang="pl-PL" sz="1600" dirty="0">
                <a:latin typeface="Tahoma" panose="020B0604030504040204" pitchFamily="34" charset="0"/>
                <a:cs typeface="Tahoma" panose="020B0604030504040204" pitchFamily="34" charset="0"/>
              </a:rPr>
              <a:t>z wynikami projektu w sytuacji, kiedy zdarzenia odbiegają od ich wartości szacunkowych ustalonych na etapie planowania i polega na określeniu wpływu zmiany pojedynczych zmiennych krytycznych o określoną procentowo wartość, na wartość finansowych i ekonomicznych wskaźników efektywności projektu, przy czym istotą analizy wrażliwości jest, iż zmianie poddawana być powinna tylko jedna zmienna, podczas gdy inne parametry powinny pozostać niezmienione</a:t>
            </a:r>
          </a:p>
          <a:p>
            <a:pPr algn="just" eaLnBrk="1" hangingPunct="1">
              <a:buFont typeface="Wingdings" panose="05000000000000000000" pitchFamily="2" charset="2"/>
              <a:buChar char="§"/>
            </a:pPr>
            <a:endParaRPr lang="pl-PL" altLang="pl-PL" sz="1600" dirty="0">
              <a:latin typeface="Tahoma" panose="020B0604030504040204" pitchFamily="34" charset="0"/>
              <a:cs typeface="Tahoma" panose="020B0604030504040204" pitchFamily="34" charset="0"/>
            </a:endParaRPr>
          </a:p>
          <a:p>
            <a:pPr algn="just" eaLnBrk="1" hangingPunct="1">
              <a:buFont typeface="Wingdings" panose="05000000000000000000" pitchFamily="2" charset="2"/>
              <a:buChar char="§"/>
            </a:pPr>
            <a:r>
              <a:rPr lang="pl-PL" altLang="pl-PL" sz="1600" dirty="0">
                <a:latin typeface="Tahoma" panose="020B0604030504040204" pitchFamily="34" charset="0"/>
                <a:cs typeface="Tahoma" panose="020B0604030504040204" pitchFamily="34" charset="0"/>
              </a:rPr>
              <a:t>Analiza ryzyk:</a:t>
            </a:r>
          </a:p>
          <a:p>
            <a:pPr lvl="1" algn="just" eaLnBrk="1" hangingPunct="1"/>
            <a:r>
              <a:rPr lang="pl-PL" altLang="pl-PL" sz="1600" dirty="0">
                <a:latin typeface="Tahoma" panose="020B0604030504040204" pitchFamily="34" charset="0"/>
                <a:cs typeface="Tahoma" panose="020B0604030504040204" pitchFamily="34" charset="0"/>
              </a:rPr>
              <a:t>badanie prawdopodobieństwa tego, że projekt wygeneruje określone wyniki, </a:t>
            </a:r>
            <a:br>
              <a:rPr lang="pl-PL" altLang="pl-PL" sz="1600" dirty="0">
                <a:latin typeface="Tahoma" panose="020B0604030504040204" pitchFamily="34" charset="0"/>
                <a:cs typeface="Tahoma" panose="020B0604030504040204" pitchFamily="34" charset="0"/>
              </a:rPr>
            </a:br>
            <a:r>
              <a:rPr lang="pl-PL" altLang="pl-PL" sz="1600" dirty="0">
                <a:latin typeface="Tahoma" panose="020B0604030504040204" pitchFamily="34" charset="0"/>
                <a:cs typeface="Tahoma" panose="020B0604030504040204" pitchFamily="34" charset="0"/>
              </a:rPr>
              <a:t>jak również ustalanie najbardziej prawdopodobnego przedziału odchyleń tych wyników od wartości reprezentującej najbardziej dokładny ich szacunek. Analiza ryzyka daje lepszą podstawę do oceny stopnia ryzykowności określonego projektu indywidualnego lub stosunkowego ryzyka obciągającego alternatywne Projekty </a:t>
            </a:r>
            <a:br>
              <a:rPr lang="pl-PL" altLang="pl-PL" sz="1600" dirty="0">
                <a:latin typeface="Tahoma" panose="020B0604030504040204" pitchFamily="34" charset="0"/>
                <a:cs typeface="Tahoma" panose="020B0604030504040204" pitchFamily="34" charset="0"/>
              </a:rPr>
            </a:br>
            <a:r>
              <a:rPr lang="pl-PL" altLang="pl-PL" sz="1600" dirty="0">
                <a:latin typeface="Tahoma" panose="020B0604030504040204" pitchFamily="34" charset="0"/>
                <a:cs typeface="Tahoma" panose="020B0604030504040204" pitchFamily="34" charset="0"/>
              </a:rPr>
              <a:t>niż analiza wrażliwości</a:t>
            </a:r>
          </a:p>
          <a:p>
            <a:pPr algn="just" eaLnBrk="1" hangingPunct="1"/>
            <a:endParaRPr lang="pl-PL" altLang="pl-PL" sz="1600" dirty="0">
              <a:latin typeface="Tahoma" panose="020B0604030504040204" pitchFamily="34" charset="0"/>
              <a:cs typeface="Tahoma" panose="020B0604030504040204" pitchFamily="34" charset="0"/>
            </a:endParaRPr>
          </a:p>
        </p:txBody>
      </p:sp>
      <p:sp>
        <p:nvSpPr>
          <p:cNvPr id="80900" name="Symbol zastępczy numeru slajdu 3">
            <a:extLst>
              <a:ext uri="{FF2B5EF4-FFF2-40B4-BE49-F238E27FC236}">
                <a16:creationId xmlns:a16="http://schemas.microsoft.com/office/drawing/2014/main" id="{F83F3B5F-F521-4FED-9B3E-11FFD00DFD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5A8698-47F3-42D7-AD1E-3AC7F30E5331}" type="slidenum">
              <a:rPr lang="pl-PL" altLang="pl-PL" sz="1200" smtClean="0">
                <a:solidFill>
                  <a:srgbClr val="898989"/>
                </a:solidFill>
                <a:latin typeface="Arial" panose="020B0604020202020204" pitchFamily="34" charset="0"/>
              </a:rPr>
              <a:pPr>
                <a:spcBef>
                  <a:spcPct val="0"/>
                </a:spcBef>
                <a:buFontTx/>
                <a:buNone/>
              </a:pPr>
              <a:t>47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44EBBE2-17BB-402C-9E41-31880D790DB4}"/>
              </a:ext>
            </a:extLst>
          </p:cNvPr>
          <p:cNvSpPr>
            <a:spLocks noGrp="1" noChangeArrowheads="1"/>
          </p:cNvSpPr>
          <p:nvPr>
            <p:ph type="title"/>
          </p:nvPr>
        </p:nvSpPr>
        <p:spPr>
          <a:xfrm>
            <a:off x="250825" y="549275"/>
            <a:ext cx="8642350" cy="868363"/>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ANALIZA EFEKTYWNOŚCI KOSZTOWEJ</a:t>
            </a:r>
          </a:p>
        </p:txBody>
      </p:sp>
      <p:sp>
        <p:nvSpPr>
          <p:cNvPr id="81923" name="Rectangle 3">
            <a:extLst>
              <a:ext uri="{FF2B5EF4-FFF2-40B4-BE49-F238E27FC236}">
                <a16:creationId xmlns:a16="http://schemas.microsoft.com/office/drawing/2014/main" id="{10D5184A-12BE-496A-9B1A-5360C3B83785}"/>
              </a:ext>
            </a:extLst>
          </p:cNvPr>
          <p:cNvSpPr>
            <a:spLocks noGrp="1" noChangeArrowheads="1"/>
          </p:cNvSpPr>
          <p:nvPr>
            <p:ph idx="1"/>
          </p:nvPr>
        </p:nvSpPr>
        <p:spPr>
          <a:xfrm>
            <a:off x="250825" y="1700213"/>
            <a:ext cx="8642350" cy="4713287"/>
          </a:xfrm>
        </p:spPr>
        <p:txBody>
          <a:body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Jest to metoda oceny projektów, którą stosuje się wtedy, gdy zmierzenie korzyści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w kategoriach pieniężnych nie jest praktycznie możliwe</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Polega ona zazwyczaj na wyliczeniu jednostkowego kosztu korzyści</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Warunkiem przeprowadzenia takiej analizy jest możliwość skwantyfikowania korzyści;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nie jest konieczne natomiast przypisanie korzyściom konkretnej ceny pieniężnej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lub ekonomicznej wartości</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kosztów i korzyści może zostać przeprowadzona przy zastosowaniu metodyki analizy efektywności kosztowej, w przypadku projektów, których korzyści nie mogą być zmierzone w kategoriach pieniężnych</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 związku z tym, analiza efektywności kosztowej jest szczególnym typem analizy kosztów i korzyści</a:t>
            </a:r>
          </a:p>
        </p:txBody>
      </p:sp>
      <p:sp>
        <p:nvSpPr>
          <p:cNvPr id="81924" name="Symbol zastępczy numeru slajdu 3">
            <a:extLst>
              <a:ext uri="{FF2B5EF4-FFF2-40B4-BE49-F238E27FC236}">
                <a16:creationId xmlns:a16="http://schemas.microsoft.com/office/drawing/2014/main" id="{E7E4815E-95A8-4927-8596-F5AA285015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7767F0-3673-4ABA-B709-C47762198710}" type="slidenum">
              <a:rPr lang="pl-PL" altLang="pl-PL" sz="1200" smtClean="0">
                <a:solidFill>
                  <a:srgbClr val="898989"/>
                </a:solidFill>
                <a:latin typeface="Arial" panose="020B0604020202020204" pitchFamily="34" charset="0"/>
              </a:rPr>
              <a:pPr>
                <a:spcBef>
                  <a:spcPct val="0"/>
                </a:spcBef>
                <a:buFontTx/>
                <a:buNone/>
              </a:pPr>
              <a:t>48</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19F52B0-587B-4989-80B7-1E175A1C9162}"/>
              </a:ext>
            </a:extLst>
          </p:cNvPr>
          <p:cNvSpPr>
            <a:spLocks noGrp="1" noChangeArrowheads="1"/>
          </p:cNvSpPr>
          <p:nvPr>
            <p:ph type="title"/>
          </p:nvPr>
        </p:nvSpPr>
        <p:spPr>
          <a:xfrm>
            <a:off x="250825" y="549275"/>
            <a:ext cx="8642350" cy="868363"/>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ANALIZA SKONSOLIDOWANA</a:t>
            </a:r>
          </a:p>
        </p:txBody>
      </p:sp>
      <p:sp>
        <p:nvSpPr>
          <p:cNvPr id="82947" name="Rectangle 3">
            <a:extLst>
              <a:ext uri="{FF2B5EF4-FFF2-40B4-BE49-F238E27FC236}">
                <a16:creationId xmlns:a16="http://schemas.microsoft.com/office/drawing/2014/main" id="{A5DC7A7E-C56E-47DB-B642-E610DDDACB68}"/>
              </a:ext>
            </a:extLst>
          </p:cNvPr>
          <p:cNvSpPr>
            <a:spLocks noGrp="1" noChangeArrowheads="1"/>
          </p:cNvSpPr>
          <p:nvPr>
            <p:ph idx="1"/>
          </p:nvPr>
        </p:nvSpPr>
        <p:spPr>
          <a:xfrm>
            <a:off x="250825" y="1700213"/>
            <a:ext cx="8642350" cy="4392612"/>
          </a:xfrm>
        </p:spPr>
        <p:txBody>
          <a:bodyPr>
            <a:normAutofit fontScale="92500" lnSpcReduction="20000"/>
          </a:bodyPr>
          <a:lstStyle/>
          <a:p>
            <a:pPr algn="just" eaLnBrk="1" hangingPunct="1">
              <a:lnSpc>
                <a:spcPct val="150000"/>
              </a:lnSpc>
              <a:buFont typeface="Wingdings" panose="05000000000000000000" pitchFamily="2" charset="2"/>
              <a:buChar char="§"/>
            </a:pPr>
            <a:r>
              <a:rPr lang="pl-PL" altLang="pl-PL" sz="1600" dirty="0">
                <a:latin typeface="Tahoma" panose="020B0604030504040204" pitchFamily="34" charset="0"/>
                <a:cs typeface="Tahoma" panose="020B0604030504040204" pitchFamily="34" charset="0"/>
              </a:rPr>
              <a:t>Szczególne podejście w ramach analizy finansowej, stosowane w przypadku projektów realizowanych w systemie kilku podmiotów, w których:</a:t>
            </a:r>
          </a:p>
          <a:p>
            <a:pPr lvl="1" algn="just" eaLnBrk="1" hangingPunct="1">
              <a:lnSpc>
                <a:spcPct val="150000"/>
              </a:lnSpc>
            </a:pPr>
            <a:r>
              <a:rPr lang="pl-PL" altLang="pl-PL" sz="1600" dirty="0">
                <a:latin typeface="Tahoma" panose="020B0604030504040204" pitchFamily="34" charset="0"/>
                <a:cs typeface="Tahoma" panose="020B0604030504040204" pitchFamily="34" charset="0"/>
              </a:rPr>
              <a:t>obok Beneficjenta występuje operator (system Beneficjent – operator), przy czym operator to podmiot odpowiedzialny za eksploatację majątku powstałego </a:t>
            </a:r>
            <a:br>
              <a:rPr lang="pl-PL" altLang="pl-PL" sz="1600" dirty="0">
                <a:latin typeface="Tahoma" panose="020B0604030504040204" pitchFamily="34" charset="0"/>
                <a:cs typeface="Tahoma" panose="020B0604030504040204" pitchFamily="34" charset="0"/>
              </a:rPr>
            </a:br>
            <a:r>
              <a:rPr lang="pl-PL" altLang="pl-PL" sz="1600" dirty="0">
                <a:latin typeface="Tahoma" panose="020B0604030504040204" pitchFamily="34" charset="0"/>
                <a:cs typeface="Tahoma" panose="020B0604030504040204" pitchFamily="34" charset="0"/>
              </a:rPr>
              <a:t>lub zmodernizowanego w wyniku zrealizowanych przez Beneficjenta umów związanych z przeprowadzanym projektem inwestycyjnym. Operator może stać się właścicielem majątku wytworzonego w ramach powyższych umów</a:t>
            </a:r>
          </a:p>
          <a:p>
            <a:pPr lvl="1" algn="just" eaLnBrk="1" hangingPunct="1">
              <a:lnSpc>
                <a:spcPct val="150000"/>
              </a:lnSpc>
            </a:pPr>
            <a:r>
              <a:rPr lang="pl-PL" altLang="pl-PL" sz="1600" dirty="0">
                <a:latin typeface="Tahoma" panose="020B0604030504040204" pitchFamily="34" charset="0"/>
                <a:cs typeface="Tahoma" panose="020B0604030504040204" pitchFamily="34" charset="0"/>
              </a:rPr>
              <a:t>występuje wiele podmiotów (system wielu podmiotów). W przypadku analizowania projektu, w którego realizację zaangażowany jest więcej niż jeden podmiot, rekomendowane jest przeprowadzenie analizy dla projektu oddzielnie z punktu widzenia każdego z tych podmiotów (np. gdy projekt budowy drogi jest realizowany przez kilka gmin), a następnie sporządzenie analizy skonsolidowanej (tzn. ujęcie przepływów wcześniej wyliczonych dla podmiotów zaangażowanych w realizację projektu i wyeliminowanie wzajemnych rozliczeń między tymi podmiotami związanych z realizacją projektu). </a:t>
            </a:r>
          </a:p>
        </p:txBody>
      </p:sp>
      <p:sp>
        <p:nvSpPr>
          <p:cNvPr id="82948" name="Symbol zastępczy numeru slajdu 3">
            <a:extLst>
              <a:ext uri="{FF2B5EF4-FFF2-40B4-BE49-F238E27FC236}">
                <a16:creationId xmlns:a16="http://schemas.microsoft.com/office/drawing/2014/main" id="{A9712BAD-4915-4EE6-A7C2-862EB5464B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D4CDA9-0506-476D-BCDB-80266CD60F40}" type="slidenum">
              <a:rPr lang="pl-PL" altLang="pl-PL" sz="1200" smtClean="0">
                <a:solidFill>
                  <a:srgbClr val="898989"/>
                </a:solidFill>
                <a:latin typeface="Arial" panose="020B0604020202020204" pitchFamily="34" charset="0"/>
              </a:rPr>
              <a:pPr>
                <a:spcBef>
                  <a:spcPct val="0"/>
                </a:spcBef>
                <a:buFontTx/>
                <a:buNone/>
              </a:pPr>
              <a:t>49</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882478C-1BE0-4006-9ADA-B68FAFEC952F}"/>
              </a:ext>
            </a:extLst>
          </p:cNvPr>
          <p:cNvSpPr>
            <a:spLocks noGrp="1" noChangeArrowheads="1"/>
          </p:cNvSpPr>
          <p:nvPr>
            <p:ph type="title"/>
          </p:nvPr>
        </p:nvSpPr>
        <p:spPr>
          <a:xfrm>
            <a:off x="250825" y="549275"/>
            <a:ext cx="8642350" cy="863600"/>
          </a:xfrm>
        </p:spPr>
        <p:txBody>
          <a:bodyPr>
            <a:normAutofit/>
          </a:bodyPr>
          <a:lstStyle/>
          <a:p>
            <a:pPr algn="l"/>
            <a:r>
              <a:rPr lang="pl-PL" altLang="pl-PL" sz="2500" b="1" dirty="0">
                <a:solidFill>
                  <a:srgbClr val="FFC000"/>
                </a:solidFill>
                <a:latin typeface="Century Gothic" panose="020B0502020202020204" pitchFamily="34" charset="0"/>
                <a:ea typeface="+mn-ea"/>
                <a:cs typeface="Arial" pitchFamily="34" charset="0"/>
              </a:rPr>
              <a:t>DEFINICJA I PODSTAWOWE ZASADY PRZYGOTOWANIA SW</a:t>
            </a:r>
          </a:p>
        </p:txBody>
      </p:sp>
      <p:sp>
        <p:nvSpPr>
          <p:cNvPr id="18435" name="Rectangle 3">
            <a:extLst>
              <a:ext uri="{FF2B5EF4-FFF2-40B4-BE49-F238E27FC236}">
                <a16:creationId xmlns:a16="http://schemas.microsoft.com/office/drawing/2014/main" id="{756BBEF5-62AB-49D7-9A06-2500EE081C60}"/>
              </a:ext>
            </a:extLst>
          </p:cNvPr>
          <p:cNvSpPr>
            <a:spLocks noGrp="1" noChangeArrowheads="1"/>
          </p:cNvSpPr>
          <p:nvPr>
            <p:ph idx="1"/>
          </p:nvPr>
        </p:nvSpPr>
        <p:spPr>
          <a:xfrm>
            <a:off x="250825" y="1700213"/>
            <a:ext cx="8642350" cy="4495800"/>
          </a:xfrm>
        </p:spPr>
        <p:txBody>
          <a:bodyPr/>
          <a:lstStyle/>
          <a:p>
            <a:pPr algn="ctr" eaLnBrk="1" hangingPunct="1">
              <a:lnSpc>
                <a:spcPct val="90000"/>
              </a:lnSpc>
              <a:buSzPct val="130000"/>
              <a:buFontTx/>
              <a:buNone/>
            </a:pPr>
            <a:r>
              <a:rPr lang="pl-PL" altLang="pl-PL" sz="1600">
                <a:latin typeface="Tahoma" panose="020B0604030504040204" pitchFamily="34" charset="0"/>
                <a:cs typeface="Tahoma" panose="020B0604030504040204" pitchFamily="34" charset="0"/>
              </a:rPr>
              <a:t>Studium wykonalności umożliwia zbadanie wszelkich uwarunkowań projektu:</a:t>
            </a:r>
          </a:p>
          <a:p>
            <a:pPr algn="ctr" eaLnBrk="1" hangingPunct="1">
              <a:lnSpc>
                <a:spcPct val="90000"/>
              </a:lnSpc>
              <a:buSzPct val="130000"/>
              <a:buFontTx/>
              <a:buNone/>
            </a:pPr>
            <a:endParaRPr lang="pl-PL" altLang="pl-PL" sz="1600">
              <a:latin typeface="Tahoma" panose="020B0604030504040204" pitchFamily="34" charset="0"/>
              <a:cs typeface="Tahoma" panose="020B0604030504040204" pitchFamily="34" charset="0"/>
            </a:endParaRPr>
          </a:p>
          <a:p>
            <a:pPr lvl="1" eaLnBrk="1" hangingPunct="1">
              <a:lnSpc>
                <a:spcPct val="80000"/>
              </a:lnSpc>
              <a:spcBef>
                <a:spcPct val="6000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Technicznych:	co trzeba zbudować i czy to się da to zbudować?</a:t>
            </a:r>
          </a:p>
          <a:p>
            <a:pPr lvl="1" eaLnBrk="1" hangingPunct="1">
              <a:lnSpc>
                <a:spcPct val="80000"/>
              </a:lnSpc>
              <a:spcBef>
                <a:spcPct val="6000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Organizacyjnych:	czy ma kto zorganizować projekt?</a:t>
            </a:r>
          </a:p>
          <a:p>
            <a:pPr lvl="1" eaLnBrk="1" hangingPunct="1">
              <a:lnSpc>
                <a:spcPct val="80000"/>
              </a:lnSpc>
              <a:spcBef>
                <a:spcPct val="6000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Prawnych:		od strony administracyjnej, 					                             zagospodarowania przestrzennego,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                              	własności nieruchomości.	</a:t>
            </a:r>
          </a:p>
          <a:p>
            <a:pPr lvl="1" eaLnBrk="1" hangingPunct="1">
              <a:lnSpc>
                <a:spcPct val="80000"/>
              </a:lnSpc>
              <a:spcBef>
                <a:spcPct val="6000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Finansowych:	ile to kosztuje i jakie są źródła sfinansowania? </a:t>
            </a:r>
          </a:p>
          <a:p>
            <a:pPr lvl="1" eaLnBrk="1" hangingPunct="1">
              <a:lnSpc>
                <a:spcPct val="80000"/>
              </a:lnSpc>
              <a:spcBef>
                <a:spcPct val="60000"/>
              </a:spcBef>
              <a:buFont typeface="Arial" panose="020B0604020202020204" pitchFamily="34" charset="0"/>
              <a:buNone/>
            </a:pPr>
            <a:r>
              <a:rPr lang="pl-PL" altLang="pl-PL" sz="1600">
                <a:latin typeface="Tahoma" panose="020B0604030504040204" pitchFamily="34" charset="0"/>
                <a:cs typeface="Tahoma" panose="020B0604030504040204" pitchFamily="34" charset="0"/>
              </a:rPr>
              <a:t>				Kto i jak to utrzyma?</a:t>
            </a:r>
          </a:p>
          <a:p>
            <a:pPr lvl="1" eaLnBrk="1" hangingPunct="1">
              <a:lnSpc>
                <a:spcPct val="80000"/>
              </a:lnSpc>
              <a:spcBef>
                <a:spcPct val="6000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Ekonomicznych: 	jakie są koszty i korzyści dla społeczeństwa?</a:t>
            </a:r>
          </a:p>
          <a:p>
            <a:pPr lvl="1" eaLnBrk="1" hangingPunct="1">
              <a:lnSpc>
                <a:spcPct val="80000"/>
              </a:lnSpc>
              <a:spcBef>
                <a:spcPct val="6000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Środowiskowych 	czy jest to wykonalne pod względem: 				                             środowiskowym?</a:t>
            </a:r>
          </a:p>
        </p:txBody>
      </p:sp>
      <p:sp>
        <p:nvSpPr>
          <p:cNvPr id="18436" name="Symbol zastępczy numeru slajdu 3">
            <a:extLst>
              <a:ext uri="{FF2B5EF4-FFF2-40B4-BE49-F238E27FC236}">
                <a16:creationId xmlns:a16="http://schemas.microsoft.com/office/drawing/2014/main" id="{CC0BD87F-2BFF-49BA-ABBC-5F52634669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1D8160-FF50-4A22-853B-AD6848D31439}" type="slidenum">
              <a:rPr lang="pl-PL" altLang="pl-PL" sz="1200" smtClean="0">
                <a:solidFill>
                  <a:srgbClr val="898989"/>
                </a:solidFill>
                <a:latin typeface="Arial" panose="020B0604020202020204" pitchFamily="34" charset="0"/>
              </a:rPr>
              <a:pPr>
                <a:spcBef>
                  <a:spcPct val="0"/>
                </a:spcBef>
                <a:buFontTx/>
                <a:buNone/>
              </a:pPr>
              <a:t>5</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5B2A00D-AC00-4245-8A0F-D6C091E07378}"/>
              </a:ext>
            </a:extLst>
          </p:cNvPr>
          <p:cNvSpPr>
            <a:spLocks noGrp="1" noChangeArrowheads="1"/>
          </p:cNvSpPr>
          <p:nvPr>
            <p:ph type="title"/>
          </p:nvPr>
        </p:nvSpPr>
        <p:spPr>
          <a:xfrm>
            <a:off x="250825" y="549275"/>
            <a:ext cx="8642350" cy="863600"/>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ANALIZA FINANSOWA – POJĘCIE </a:t>
            </a:r>
          </a:p>
        </p:txBody>
      </p:sp>
      <p:sp>
        <p:nvSpPr>
          <p:cNvPr id="86019" name="Rectangle 3">
            <a:extLst>
              <a:ext uri="{FF2B5EF4-FFF2-40B4-BE49-F238E27FC236}">
                <a16:creationId xmlns:a16="http://schemas.microsoft.com/office/drawing/2014/main" id="{B601F753-CF54-4AE4-9423-05F77DF6576A}"/>
              </a:ext>
            </a:extLst>
          </p:cNvPr>
          <p:cNvSpPr>
            <a:spLocks noGrp="1" noChangeArrowheads="1"/>
          </p:cNvSpPr>
          <p:nvPr>
            <p:ph idx="1"/>
          </p:nvPr>
        </p:nvSpPr>
        <p:spPr>
          <a:xfrm>
            <a:off x="250825" y="1711325"/>
            <a:ext cx="8642350" cy="4525963"/>
          </a:xfrm>
        </p:spPr>
        <p:txBody>
          <a:body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„Celem analizy finansowej jest wykazanie, iż zapewnione środki finansowe będą wystarczające na sfinansowanie kosztów projektu w okresie jego realizacji, a następnie eksploatacji” (zgodnie z wytycznymi)</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Analiza finansowa ma na celu wykorzystanie danych o prognozowanych przepływach pieniężnych w ramach projektu w celu wyliczenia odpowiednich wskaźników rentowności (stóp zwrotu)</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Ma odpowiedzieć na pytanie czy projekt wymaga współfinansowania (dotacja UE </a:t>
            </a:r>
            <a:br>
              <a:rPr lang="pl-PL" altLang="pl-PL" sz="1600">
                <a:latin typeface="Tahoma" panose="020B0604030504040204" pitchFamily="34" charset="0"/>
              </a:rPr>
            </a:br>
            <a:r>
              <a:rPr lang="pl-PL" altLang="pl-PL" sz="1600">
                <a:latin typeface="Tahoma" panose="020B0604030504040204" pitchFamily="34" charset="0"/>
              </a:rPr>
              <a:t>nie powinna przekraczać kwoty niezbędnej do zapewnienia równowagi finansowej projektu, tak aby uniknąć finansowania w wysokości większej niż to potrzebne)</a:t>
            </a:r>
          </a:p>
        </p:txBody>
      </p:sp>
      <p:sp>
        <p:nvSpPr>
          <p:cNvPr id="86020" name="Symbol zastępczy numeru slajdu 3">
            <a:extLst>
              <a:ext uri="{FF2B5EF4-FFF2-40B4-BE49-F238E27FC236}">
                <a16:creationId xmlns:a16="http://schemas.microsoft.com/office/drawing/2014/main" id="{9FB4811F-AB30-4A18-9946-2909E5B473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C68F84-EB61-4377-A826-2912E3E5255F}" type="slidenum">
              <a:rPr lang="pl-PL" altLang="pl-PL" sz="1200" smtClean="0">
                <a:solidFill>
                  <a:srgbClr val="898989"/>
                </a:solidFill>
                <a:latin typeface="Arial" panose="020B0604020202020204" pitchFamily="34" charset="0"/>
              </a:rPr>
              <a:pPr>
                <a:spcBef>
                  <a:spcPct val="0"/>
                </a:spcBef>
                <a:buFontTx/>
                <a:buNone/>
              </a:pPr>
              <a:t>50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1255E48-641F-4A25-B337-57EA3927663B}"/>
              </a:ext>
            </a:extLst>
          </p:cNvPr>
          <p:cNvSpPr>
            <a:spLocks noGrp="1" noChangeArrowheads="1"/>
          </p:cNvSpPr>
          <p:nvPr>
            <p:ph type="title"/>
          </p:nvPr>
        </p:nvSpPr>
        <p:spPr>
          <a:xfrm>
            <a:off x="250825" y="549275"/>
            <a:ext cx="8642350" cy="86360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ANALIZA FINANSOWA – PODSTAWOWE CECHY</a:t>
            </a:r>
          </a:p>
        </p:txBody>
      </p:sp>
      <p:sp>
        <p:nvSpPr>
          <p:cNvPr id="88067" name="Rectangle 3">
            <a:extLst>
              <a:ext uri="{FF2B5EF4-FFF2-40B4-BE49-F238E27FC236}">
                <a16:creationId xmlns:a16="http://schemas.microsoft.com/office/drawing/2014/main" id="{F2603ECD-29C2-4794-A30F-B5419B9D0A27}"/>
              </a:ext>
            </a:extLst>
          </p:cNvPr>
          <p:cNvSpPr>
            <a:spLocks noGrp="1" noChangeArrowheads="1"/>
          </p:cNvSpPr>
          <p:nvPr>
            <p:ph idx="1"/>
          </p:nvPr>
        </p:nvSpPr>
        <p:spPr>
          <a:xfrm>
            <a:off x="250825" y="1711325"/>
            <a:ext cx="8642350" cy="4525963"/>
          </a:xfrm>
        </p:spPr>
        <p:txBody>
          <a:body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Jest prowadzona z punktu widzenia podmiotu realizującego projekt, metodą przyrostu (różnica pomiędzy kontynuacją stanu obecnego, a stanem projektowym)</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Dotyczy przyszłości – musi zostać oparta o założenia</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Jest sporządzana w jednostkach pieniężnych [PLN, EUR]</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Jest oparta o rzeczywiste przepływy środków pieniężnych – cash flow (nie pieniężne pozycje rachunkowe – amortyzacja, rezerwy na pokrycie nieprzewidzianych wydatków – nie mogą być przedmiotem analizy) </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kosztów i korzyści – podstawowa metoda analizy</a:t>
            </a:r>
          </a:p>
          <a:p>
            <a:pPr eaLnBrk="1" hangingPunct="1">
              <a:lnSpc>
                <a:spcPct val="80000"/>
              </a:lnSpc>
              <a:buFont typeface="Wingdings" panose="05000000000000000000" pitchFamily="2" charset="2"/>
              <a:buChar char="§"/>
            </a:pPr>
            <a:endParaRPr lang="pl-PL" altLang="pl-PL" sz="1600">
              <a:latin typeface="Tahoma" panose="020B0604030504040204" pitchFamily="34" charset="0"/>
              <a:cs typeface="Tahoma" panose="020B0604030504040204" pitchFamily="34" charset="0"/>
            </a:endParaRPr>
          </a:p>
        </p:txBody>
      </p:sp>
      <p:sp>
        <p:nvSpPr>
          <p:cNvPr id="88068" name="Symbol zastępczy numeru slajdu 3">
            <a:extLst>
              <a:ext uri="{FF2B5EF4-FFF2-40B4-BE49-F238E27FC236}">
                <a16:creationId xmlns:a16="http://schemas.microsoft.com/office/drawing/2014/main" id="{EF665F66-2AAE-4CA5-A6CE-ABD008F37F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A4DD09-8C1D-41E2-9687-CF99B05F611A}" type="slidenum">
              <a:rPr lang="pl-PL" altLang="pl-PL" sz="1200" smtClean="0">
                <a:solidFill>
                  <a:srgbClr val="898989"/>
                </a:solidFill>
                <a:latin typeface="Arial" panose="020B0604020202020204" pitchFamily="34" charset="0"/>
              </a:rPr>
              <a:pPr>
                <a:spcBef>
                  <a:spcPct val="0"/>
                </a:spcBef>
                <a:buFontTx/>
                <a:buNone/>
              </a:pPr>
              <a:t>51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6222DA7-152B-4A1D-BB1D-6E390DE7CB9F}"/>
              </a:ext>
            </a:extLst>
          </p:cNvPr>
          <p:cNvSpPr>
            <a:spLocks noGrp="1" noChangeArrowheads="1"/>
          </p:cNvSpPr>
          <p:nvPr>
            <p:ph type="title"/>
          </p:nvPr>
        </p:nvSpPr>
        <p:spPr>
          <a:xfrm>
            <a:off x="250825" y="549275"/>
            <a:ext cx="8642350" cy="86360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ANALIZA FINANSOWA – PODSTAWY EKONOMICZNE </a:t>
            </a:r>
          </a:p>
        </p:txBody>
      </p:sp>
      <p:sp>
        <p:nvSpPr>
          <p:cNvPr id="90115" name="Rectangle 3">
            <a:extLst>
              <a:ext uri="{FF2B5EF4-FFF2-40B4-BE49-F238E27FC236}">
                <a16:creationId xmlns:a16="http://schemas.microsoft.com/office/drawing/2014/main" id="{88B62AB5-B933-47AE-842E-793CD3FBA4D8}"/>
              </a:ext>
            </a:extLst>
          </p:cNvPr>
          <p:cNvSpPr>
            <a:spLocks noGrp="1" noChangeArrowheads="1"/>
          </p:cNvSpPr>
          <p:nvPr>
            <p:ph idx="1"/>
          </p:nvPr>
        </p:nvSpPr>
        <p:spPr>
          <a:xfrm>
            <a:off x="250825" y="1719263"/>
            <a:ext cx="8642350" cy="2141537"/>
          </a:xfrm>
        </p:spPr>
        <p:txBody>
          <a:bodyPr/>
          <a:lstStyle/>
          <a:p>
            <a:pPr algn="just" eaLnBrk="1" hangingPunct="1">
              <a:buFont typeface="Wingdings" panose="05000000000000000000" pitchFamily="2" charset="2"/>
              <a:buNone/>
              <a:tabLst>
                <a:tab pos="4305300" algn="l"/>
              </a:tabLst>
            </a:pPr>
            <a:r>
              <a:rPr lang="pl-PL" altLang="pl-PL" sz="1600" b="1">
                <a:latin typeface="Tahoma" panose="020B0604030504040204" pitchFamily="34" charset="0"/>
                <a:cs typeface="Tahoma" panose="020B0604030504040204" pitchFamily="34" charset="0"/>
              </a:rPr>
              <a:t>Rozróżnienie pomiędzy nakładami, kosztami, wydatkami</a:t>
            </a:r>
          </a:p>
          <a:p>
            <a:pPr algn="just" eaLnBrk="1" hangingPunct="1">
              <a:buFont typeface="Wingdings" panose="05000000000000000000" pitchFamily="2" charset="2"/>
              <a:buChar char="§"/>
              <a:tabLst>
                <a:tab pos="4305300" algn="l"/>
              </a:tabLst>
            </a:pPr>
            <a:r>
              <a:rPr lang="pl-PL" altLang="pl-PL" sz="1600">
                <a:latin typeface="Tahoma" panose="020B0604030504040204" pitchFamily="34" charset="0"/>
                <a:cs typeface="Tahoma" panose="020B0604030504040204" pitchFamily="34" charset="0"/>
              </a:rPr>
              <a:t>Aktywa – środki trwałe, należności, gotówka</a:t>
            </a:r>
          </a:p>
          <a:p>
            <a:pPr algn="just" eaLnBrk="1" hangingPunct="1">
              <a:buFont typeface="Wingdings" panose="05000000000000000000" pitchFamily="2" charset="2"/>
              <a:buChar char="§"/>
              <a:tabLst>
                <a:tab pos="4305300" algn="l"/>
              </a:tabLst>
            </a:pPr>
            <a:r>
              <a:rPr lang="pl-PL" altLang="pl-PL" sz="1600">
                <a:latin typeface="Tahoma" panose="020B0604030504040204" pitchFamily="34" charset="0"/>
                <a:cs typeface="Tahoma" panose="020B0604030504040204" pitchFamily="34" charset="0"/>
              </a:rPr>
              <a:t>W momencie realizacji inwestycji (zakupu urządzenia, nieruchomości) zamieniamy jedne aktywa na inne, nie występują koszty – chociaż mamy wydatki</a:t>
            </a:r>
          </a:p>
          <a:p>
            <a:pPr algn="just" eaLnBrk="1" hangingPunct="1">
              <a:buFont typeface="Wingdings" panose="05000000000000000000" pitchFamily="2" charset="2"/>
              <a:buChar char="§"/>
              <a:tabLst>
                <a:tab pos="4305300" algn="l"/>
              </a:tabLst>
            </a:pPr>
            <a:r>
              <a:rPr lang="pl-PL" altLang="pl-PL" sz="1600">
                <a:latin typeface="Tahoma" panose="020B0604030504040204" pitchFamily="34" charset="0"/>
                <a:cs typeface="Tahoma" panose="020B0604030504040204" pitchFamily="34" charset="0"/>
              </a:rPr>
              <a:t>W rachunkowości - koszty związane ze środkami trwałymi uznaje się dopiero wówczas, kiedy majątek podlega amortyzacji (odpisy amotyzacyjne nie wiążą się z wydatkiem,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są niezależne od nakładów na naprawy itp.) </a:t>
            </a:r>
          </a:p>
          <a:p>
            <a:pPr algn="just" eaLnBrk="1" hangingPunct="1">
              <a:tabLst>
                <a:tab pos="4305300" algn="l"/>
              </a:tabLst>
            </a:pPr>
            <a:endParaRPr lang="pl-PL" altLang="pl-PL" sz="1400">
              <a:latin typeface="Tahoma" panose="020B0604030504040204" pitchFamily="34" charset="0"/>
              <a:cs typeface="Tahoma" panose="020B0604030504040204" pitchFamily="34" charset="0"/>
            </a:endParaRPr>
          </a:p>
          <a:p>
            <a:pPr lvl="1" algn="just" eaLnBrk="1" hangingPunct="1">
              <a:tabLst>
                <a:tab pos="4305300" algn="l"/>
              </a:tabLst>
            </a:pPr>
            <a:endParaRPr lang="pl-PL" altLang="pl-PL" sz="1400" b="1">
              <a:latin typeface="Tahoma" panose="020B0604030504040204" pitchFamily="34" charset="0"/>
              <a:cs typeface="Tahoma" panose="020B0604030504040204" pitchFamily="34" charset="0"/>
            </a:endParaRPr>
          </a:p>
        </p:txBody>
      </p:sp>
      <p:sp>
        <p:nvSpPr>
          <p:cNvPr id="90116" name="Symbol zastępczy numeru slajdu 4">
            <a:extLst>
              <a:ext uri="{FF2B5EF4-FFF2-40B4-BE49-F238E27FC236}">
                <a16:creationId xmlns:a16="http://schemas.microsoft.com/office/drawing/2014/main" id="{068EFE5E-03F6-4961-A486-60BB275AC6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0C31BE-A47E-48F4-B6B2-D95A8FA72EAC}" type="slidenum">
              <a:rPr lang="pl-PL" altLang="pl-PL" sz="1200" smtClean="0">
                <a:solidFill>
                  <a:srgbClr val="898989"/>
                </a:solidFill>
                <a:latin typeface="Arial" panose="020B0604020202020204" pitchFamily="34" charset="0"/>
              </a:rPr>
              <a:pPr>
                <a:spcBef>
                  <a:spcPct val="0"/>
                </a:spcBef>
                <a:buFontTx/>
                <a:buNone/>
              </a:pPr>
              <a:t>52</a:t>
            </a:fld>
            <a:endParaRPr lang="pl-PL" altLang="pl-PL" sz="1200">
              <a:solidFill>
                <a:srgbClr val="898989"/>
              </a:solidFill>
              <a:latin typeface="Arial" panose="020B0604020202020204" pitchFamily="34" charset="0"/>
            </a:endParaRPr>
          </a:p>
        </p:txBody>
      </p:sp>
      <p:graphicFrame>
        <p:nvGraphicFramePr>
          <p:cNvPr id="10" name="Tabela 9">
            <a:extLst>
              <a:ext uri="{FF2B5EF4-FFF2-40B4-BE49-F238E27FC236}">
                <a16:creationId xmlns:a16="http://schemas.microsoft.com/office/drawing/2014/main" id="{759BD492-862C-4415-A4BD-B2FCB9493D8D}"/>
              </a:ext>
            </a:extLst>
          </p:cNvPr>
          <p:cNvGraphicFramePr>
            <a:graphicFrameLocks noGrp="1"/>
          </p:cNvGraphicFramePr>
          <p:nvPr/>
        </p:nvGraphicFramePr>
        <p:xfrm>
          <a:off x="611560" y="3879056"/>
          <a:ext cx="6276108" cy="1854200"/>
        </p:xfrm>
        <a:graphic>
          <a:graphicData uri="http://schemas.openxmlformats.org/drawingml/2006/table">
            <a:tbl>
              <a:tblPr firstRow="1" bandRow="1">
                <a:tableStyleId>{3C2FFA5D-87B4-456A-9821-1D502468CF0F}</a:tableStyleId>
              </a:tblPr>
              <a:tblGrid>
                <a:gridCol w="1569027">
                  <a:extLst>
                    <a:ext uri="{9D8B030D-6E8A-4147-A177-3AD203B41FA5}">
                      <a16:colId xmlns:a16="http://schemas.microsoft.com/office/drawing/2014/main" val="20000"/>
                    </a:ext>
                  </a:extLst>
                </a:gridCol>
                <a:gridCol w="1569027">
                  <a:extLst>
                    <a:ext uri="{9D8B030D-6E8A-4147-A177-3AD203B41FA5}">
                      <a16:colId xmlns:a16="http://schemas.microsoft.com/office/drawing/2014/main" val="20001"/>
                    </a:ext>
                  </a:extLst>
                </a:gridCol>
                <a:gridCol w="1569027">
                  <a:extLst>
                    <a:ext uri="{9D8B030D-6E8A-4147-A177-3AD203B41FA5}">
                      <a16:colId xmlns:a16="http://schemas.microsoft.com/office/drawing/2014/main" val="20002"/>
                    </a:ext>
                  </a:extLst>
                </a:gridCol>
                <a:gridCol w="1569027">
                  <a:extLst>
                    <a:ext uri="{9D8B030D-6E8A-4147-A177-3AD203B41FA5}">
                      <a16:colId xmlns:a16="http://schemas.microsoft.com/office/drawing/2014/main" val="20003"/>
                    </a:ext>
                  </a:extLst>
                </a:gridCol>
              </a:tblGrid>
              <a:tr h="370840">
                <a:tc>
                  <a:txBody>
                    <a:bodyPr/>
                    <a:lstStyle/>
                    <a:p>
                      <a:endParaRPr lang="en-GB" dirty="0">
                        <a:latin typeface="Tahoma" pitchFamily="34" charset="0"/>
                        <a:ea typeface="Tahoma" pitchFamily="34" charset="0"/>
                        <a:cs typeface="Tahoma" pitchFamily="34" charset="0"/>
                      </a:endParaRPr>
                    </a:p>
                  </a:txBody>
                  <a:tcPr/>
                </a:tc>
                <a:tc>
                  <a:txBody>
                    <a:bodyPr/>
                    <a:lstStyle/>
                    <a:p>
                      <a:r>
                        <a:rPr lang="pl-PL" dirty="0"/>
                        <a:t>Nakłady</a:t>
                      </a:r>
                      <a:endParaRPr lang="en-GB" dirty="0">
                        <a:latin typeface="Tahoma" pitchFamily="34" charset="0"/>
                        <a:ea typeface="Tahoma" pitchFamily="34" charset="0"/>
                        <a:cs typeface="Tahoma" pitchFamily="34" charset="0"/>
                      </a:endParaRPr>
                    </a:p>
                  </a:txBody>
                  <a:tcPr/>
                </a:tc>
                <a:tc>
                  <a:txBody>
                    <a:bodyPr/>
                    <a:lstStyle/>
                    <a:p>
                      <a:r>
                        <a:rPr lang="pl-PL" dirty="0"/>
                        <a:t>Koszty </a:t>
                      </a:r>
                      <a:endParaRPr lang="en-GB" dirty="0">
                        <a:latin typeface="Tahoma" pitchFamily="34" charset="0"/>
                        <a:ea typeface="Tahoma" pitchFamily="34" charset="0"/>
                        <a:cs typeface="Tahoma" pitchFamily="34" charset="0"/>
                      </a:endParaRPr>
                    </a:p>
                  </a:txBody>
                  <a:tcPr/>
                </a:tc>
                <a:tc>
                  <a:txBody>
                    <a:bodyPr/>
                    <a:lstStyle/>
                    <a:p>
                      <a:r>
                        <a:rPr lang="pl-PL" dirty="0"/>
                        <a:t>Wydatki</a:t>
                      </a:r>
                      <a:endParaRPr lang="en-GB" dirty="0">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0"/>
                  </a:ext>
                </a:extLst>
              </a:tr>
              <a:tr h="370840">
                <a:tc>
                  <a:txBody>
                    <a:bodyPr/>
                    <a:lstStyle/>
                    <a:p>
                      <a:r>
                        <a:rPr lang="pl-PL" dirty="0"/>
                        <a:t>2015</a:t>
                      </a:r>
                      <a:endParaRPr lang="en-GB" dirty="0">
                        <a:latin typeface="Tahoma" pitchFamily="34" charset="0"/>
                        <a:ea typeface="Tahoma" pitchFamily="34" charset="0"/>
                        <a:cs typeface="Tahoma" pitchFamily="34" charset="0"/>
                      </a:endParaRPr>
                    </a:p>
                  </a:txBody>
                  <a:tcPr/>
                </a:tc>
                <a:tc>
                  <a:txBody>
                    <a:bodyPr/>
                    <a:lstStyle/>
                    <a:p>
                      <a:r>
                        <a:rPr lang="pl-PL" dirty="0"/>
                        <a:t>100</a:t>
                      </a:r>
                      <a:endParaRPr lang="en-GB" dirty="0">
                        <a:latin typeface="Tahoma" pitchFamily="34" charset="0"/>
                        <a:ea typeface="Tahoma" pitchFamily="34" charset="0"/>
                        <a:cs typeface="Tahoma" pitchFamily="34" charset="0"/>
                      </a:endParaRPr>
                    </a:p>
                  </a:txBody>
                  <a:tcPr/>
                </a:tc>
                <a:tc>
                  <a:txBody>
                    <a:bodyPr/>
                    <a:lstStyle/>
                    <a:p>
                      <a:endParaRPr lang="en-GB" dirty="0">
                        <a:latin typeface="Tahoma" pitchFamily="34" charset="0"/>
                        <a:ea typeface="Tahoma" pitchFamily="34" charset="0"/>
                        <a:cs typeface="Tahoma" pitchFamily="34" charset="0"/>
                      </a:endParaRPr>
                    </a:p>
                  </a:txBody>
                  <a:tcPr/>
                </a:tc>
                <a:tc>
                  <a:txBody>
                    <a:bodyPr/>
                    <a:lstStyle/>
                    <a:p>
                      <a:r>
                        <a:rPr lang="pl-PL" dirty="0"/>
                        <a:t>100</a:t>
                      </a:r>
                      <a:endParaRPr lang="en-GB" dirty="0">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1"/>
                  </a:ext>
                </a:extLst>
              </a:tr>
              <a:tr h="370840">
                <a:tc>
                  <a:txBody>
                    <a:bodyPr/>
                    <a:lstStyle/>
                    <a:p>
                      <a:r>
                        <a:rPr lang="pl-PL" dirty="0"/>
                        <a:t>2016</a:t>
                      </a:r>
                      <a:endParaRPr lang="en-GB" dirty="0">
                        <a:latin typeface="Tahoma" pitchFamily="34" charset="0"/>
                        <a:ea typeface="Tahoma" pitchFamily="34" charset="0"/>
                        <a:cs typeface="Tahoma" pitchFamily="34" charset="0"/>
                      </a:endParaRPr>
                    </a:p>
                  </a:txBody>
                  <a:tcPr/>
                </a:tc>
                <a:tc>
                  <a:txBody>
                    <a:bodyPr/>
                    <a:lstStyle/>
                    <a:p>
                      <a:endParaRPr lang="en-GB" dirty="0">
                        <a:latin typeface="Tahoma" pitchFamily="34" charset="0"/>
                        <a:ea typeface="Tahoma" pitchFamily="34" charset="0"/>
                        <a:cs typeface="Tahoma" pitchFamily="34" charset="0"/>
                      </a:endParaRPr>
                    </a:p>
                  </a:txBody>
                  <a:tcPr/>
                </a:tc>
                <a:tc>
                  <a:txBody>
                    <a:bodyPr/>
                    <a:lstStyle/>
                    <a:p>
                      <a:r>
                        <a:rPr lang="pl-PL" dirty="0"/>
                        <a:t>20 + 5 (oper.)</a:t>
                      </a:r>
                      <a:endParaRPr lang="en-GB" dirty="0">
                        <a:latin typeface="Tahoma" pitchFamily="34" charset="0"/>
                        <a:ea typeface="Tahoma" pitchFamily="34" charset="0"/>
                        <a:cs typeface="Tahoma" pitchFamily="34" charset="0"/>
                      </a:endParaRPr>
                    </a:p>
                  </a:txBody>
                  <a:tcPr/>
                </a:tc>
                <a:tc>
                  <a:txBody>
                    <a:bodyPr/>
                    <a:lstStyle/>
                    <a:p>
                      <a:r>
                        <a:rPr lang="pl-PL" dirty="0"/>
                        <a:t>5</a:t>
                      </a:r>
                      <a:endParaRPr lang="en-GB" dirty="0">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2"/>
                  </a:ext>
                </a:extLst>
              </a:tr>
              <a:tr h="370840">
                <a:tc>
                  <a:txBody>
                    <a:bodyPr/>
                    <a:lstStyle/>
                    <a:p>
                      <a:r>
                        <a:rPr lang="pl-PL" dirty="0"/>
                        <a:t>2017</a:t>
                      </a:r>
                      <a:endParaRPr lang="en-GB" dirty="0">
                        <a:latin typeface="Tahoma" pitchFamily="34" charset="0"/>
                        <a:ea typeface="Tahoma" pitchFamily="34" charset="0"/>
                        <a:cs typeface="Tahoma" pitchFamily="34" charset="0"/>
                      </a:endParaRPr>
                    </a:p>
                  </a:txBody>
                  <a:tcPr/>
                </a:tc>
                <a:tc>
                  <a:txBody>
                    <a:bodyPr/>
                    <a:lstStyle/>
                    <a:p>
                      <a:r>
                        <a:rPr lang="pl-PL" dirty="0"/>
                        <a:t>10</a:t>
                      </a:r>
                      <a:endParaRPr lang="en-GB" dirty="0">
                        <a:latin typeface="Tahoma" pitchFamily="34" charset="0"/>
                        <a:ea typeface="Tahoma" pitchFamily="34" charset="0"/>
                        <a:cs typeface="Tahoma" pitchFamily="34" charset="0"/>
                      </a:endParaRPr>
                    </a:p>
                  </a:txBody>
                  <a:tcPr/>
                </a:tc>
                <a:tc>
                  <a:txBody>
                    <a:bodyPr/>
                    <a:lstStyle/>
                    <a:p>
                      <a:r>
                        <a:rPr lang="pl-PL" dirty="0"/>
                        <a:t>20 +5</a:t>
                      </a:r>
                      <a:endParaRPr lang="en-GB" dirty="0">
                        <a:latin typeface="Tahoma" pitchFamily="34" charset="0"/>
                        <a:ea typeface="Tahoma" pitchFamily="34" charset="0"/>
                        <a:cs typeface="Tahoma" pitchFamily="34" charset="0"/>
                      </a:endParaRPr>
                    </a:p>
                  </a:txBody>
                  <a:tcPr/>
                </a:tc>
                <a:tc>
                  <a:txBody>
                    <a:bodyPr/>
                    <a:lstStyle/>
                    <a:p>
                      <a:r>
                        <a:rPr lang="pl-PL" dirty="0"/>
                        <a:t>15</a:t>
                      </a:r>
                      <a:endParaRPr lang="en-GB" dirty="0">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3"/>
                  </a:ext>
                </a:extLst>
              </a:tr>
              <a:tr h="370840">
                <a:tc>
                  <a:txBody>
                    <a:bodyPr/>
                    <a:lstStyle/>
                    <a:p>
                      <a:r>
                        <a:rPr lang="pl-PL" dirty="0"/>
                        <a:t>2018</a:t>
                      </a:r>
                      <a:endParaRPr lang="en-GB" dirty="0">
                        <a:latin typeface="Tahoma" pitchFamily="34" charset="0"/>
                        <a:ea typeface="Tahoma" pitchFamily="34" charset="0"/>
                        <a:cs typeface="Tahoma" pitchFamily="34" charset="0"/>
                      </a:endParaRPr>
                    </a:p>
                  </a:txBody>
                  <a:tcPr/>
                </a:tc>
                <a:tc>
                  <a:txBody>
                    <a:bodyPr/>
                    <a:lstStyle/>
                    <a:p>
                      <a:endParaRPr lang="en-GB" dirty="0">
                        <a:latin typeface="Tahoma" pitchFamily="34" charset="0"/>
                        <a:ea typeface="Tahoma" pitchFamily="34" charset="0"/>
                        <a:cs typeface="Tahoma" pitchFamily="34" charset="0"/>
                      </a:endParaRPr>
                    </a:p>
                  </a:txBody>
                  <a:tcPr/>
                </a:tc>
                <a:tc>
                  <a:txBody>
                    <a:bodyPr/>
                    <a:lstStyle/>
                    <a:p>
                      <a:r>
                        <a:rPr lang="pl-PL" dirty="0"/>
                        <a:t>24 +5 …</a:t>
                      </a:r>
                      <a:endParaRPr lang="en-GB" dirty="0">
                        <a:latin typeface="Tahoma" pitchFamily="34" charset="0"/>
                        <a:ea typeface="Tahoma" pitchFamily="34" charset="0"/>
                        <a:cs typeface="Tahoma" pitchFamily="34" charset="0"/>
                      </a:endParaRPr>
                    </a:p>
                  </a:txBody>
                  <a:tcPr/>
                </a:tc>
                <a:tc>
                  <a:txBody>
                    <a:bodyPr/>
                    <a:lstStyle/>
                    <a:p>
                      <a:r>
                        <a:rPr lang="pl-PL" dirty="0"/>
                        <a:t>5</a:t>
                      </a:r>
                      <a:endParaRPr lang="en-GB" dirty="0">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E43BA7D-A029-4E64-9807-29A088B05E19}"/>
              </a:ext>
            </a:extLst>
          </p:cNvPr>
          <p:cNvSpPr>
            <a:spLocks noGrp="1" noChangeArrowheads="1"/>
          </p:cNvSpPr>
          <p:nvPr>
            <p:ph type="title"/>
          </p:nvPr>
        </p:nvSpPr>
        <p:spPr>
          <a:xfrm>
            <a:off x="250825" y="549275"/>
            <a:ext cx="8642350" cy="86360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ETAPY PROWADZENIA ANALIZY FINANSOWEJ </a:t>
            </a:r>
          </a:p>
        </p:txBody>
      </p:sp>
      <p:sp>
        <p:nvSpPr>
          <p:cNvPr id="92163" name="Rectangle 3">
            <a:extLst>
              <a:ext uri="{FF2B5EF4-FFF2-40B4-BE49-F238E27FC236}">
                <a16:creationId xmlns:a16="http://schemas.microsoft.com/office/drawing/2014/main" id="{3A59AB4D-1A50-46DE-92B1-9CD4EBC78D91}"/>
              </a:ext>
            </a:extLst>
          </p:cNvPr>
          <p:cNvSpPr>
            <a:spLocks noGrp="1" noChangeArrowheads="1"/>
          </p:cNvSpPr>
          <p:nvPr>
            <p:ph idx="1"/>
          </p:nvPr>
        </p:nvSpPr>
        <p:spPr>
          <a:xfrm>
            <a:off x="250825" y="1700213"/>
            <a:ext cx="8642350" cy="2665412"/>
          </a:xfrm>
        </p:spPr>
        <p:txBody>
          <a:bodyPr/>
          <a:lstStyle/>
          <a:p>
            <a:pPr marL="360363" indent="-360363" algn="just" eaLnBrk="1" hangingPunct="1">
              <a:lnSpc>
                <a:spcPct val="150000"/>
              </a:lnSpc>
              <a:buFontTx/>
              <a:buAutoNum type="arabicPeriod"/>
            </a:pPr>
            <a:r>
              <a:rPr lang="pl-PL" altLang="pl-PL" sz="1600">
                <a:latin typeface="Tahoma" panose="020B0604030504040204" pitchFamily="34" charset="0"/>
                <a:cs typeface="Tahoma" panose="020B0604030504040204" pitchFamily="34" charset="0"/>
              </a:rPr>
              <a:t>Określenie założeń do analizy finansowej</a:t>
            </a:r>
          </a:p>
          <a:p>
            <a:pPr marL="360363" indent="-360363" algn="just" eaLnBrk="1" hangingPunct="1">
              <a:lnSpc>
                <a:spcPct val="150000"/>
              </a:lnSpc>
              <a:buFontTx/>
              <a:buAutoNum type="arabicPeriod"/>
            </a:pPr>
            <a:r>
              <a:rPr lang="pl-PL" altLang="pl-PL" sz="1600">
                <a:latin typeface="Tahoma" panose="020B0604030504040204" pitchFamily="34" charset="0"/>
                <a:cs typeface="Tahoma" panose="020B0604030504040204" pitchFamily="34" charset="0"/>
              </a:rPr>
              <a:t>Ustalenie wartości wskaźników efektywności finansowej – dokonanie oceny finansowej rentowności inwestycji (FNPV/C, FRR/C, FNPV/K, FRR/K)</a:t>
            </a:r>
          </a:p>
          <a:p>
            <a:pPr marL="360363" indent="-360363" algn="just" eaLnBrk="1" hangingPunct="1">
              <a:lnSpc>
                <a:spcPct val="150000"/>
              </a:lnSpc>
              <a:buFontTx/>
              <a:buAutoNum type="arabicPeriod"/>
            </a:pPr>
            <a:r>
              <a:rPr lang="pl-PL" altLang="pl-PL" sz="1600">
                <a:latin typeface="Tahoma" panose="020B0604030504040204" pitchFamily="34" charset="0"/>
                <a:cs typeface="Tahoma" panose="020B0604030504040204" pitchFamily="34" charset="0"/>
              </a:rPr>
              <a:t>Określenie rzeczywistego (właściwego) poziomu dofinansowania </a:t>
            </a:r>
          </a:p>
          <a:p>
            <a:pPr marL="360363" indent="-360363" algn="just" eaLnBrk="1" hangingPunct="1">
              <a:lnSpc>
                <a:spcPct val="150000"/>
              </a:lnSpc>
              <a:buFontTx/>
              <a:buAutoNum type="arabicPeriod"/>
            </a:pPr>
            <a:r>
              <a:rPr lang="pl-PL" altLang="pl-PL" sz="1600">
                <a:latin typeface="Tahoma" panose="020B0604030504040204" pitchFamily="34" charset="0"/>
                <a:cs typeface="Tahoma" panose="020B0604030504040204" pitchFamily="34" charset="0"/>
              </a:rPr>
              <a:t>Analiza finansowej trwałości projektu (realizacja i eksploatacja)</a:t>
            </a:r>
          </a:p>
        </p:txBody>
      </p:sp>
      <p:sp>
        <p:nvSpPr>
          <p:cNvPr id="92164" name="Symbol zastępczy numeru slajdu 3">
            <a:extLst>
              <a:ext uri="{FF2B5EF4-FFF2-40B4-BE49-F238E27FC236}">
                <a16:creationId xmlns:a16="http://schemas.microsoft.com/office/drawing/2014/main" id="{4D4DF06A-1431-488E-A545-CA137A1E2E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F59A6D-6E69-4BA1-916F-57E2E9967FE7}" type="slidenum">
              <a:rPr lang="pl-PL" altLang="pl-PL" sz="1200" smtClean="0">
                <a:solidFill>
                  <a:srgbClr val="898989"/>
                </a:solidFill>
                <a:latin typeface="Arial" panose="020B0604020202020204" pitchFamily="34" charset="0"/>
              </a:rPr>
              <a:pPr>
                <a:spcBef>
                  <a:spcPct val="0"/>
                </a:spcBef>
                <a:buFontTx/>
                <a:buNone/>
              </a:pPr>
              <a:t>53</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54B63FE-FD57-4FB6-8333-1C13E5CDB4F4}"/>
              </a:ext>
            </a:extLst>
          </p:cNvPr>
          <p:cNvSpPr>
            <a:spLocks noGrp="1" noChangeArrowheads="1"/>
          </p:cNvSpPr>
          <p:nvPr>
            <p:ph type="title"/>
          </p:nvPr>
        </p:nvSpPr>
        <p:spPr>
          <a:xfrm>
            <a:off x="250825" y="549275"/>
            <a:ext cx="8589963" cy="86360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1 – ZAŁOŻENIA DO ANALIZY FINANSOWEJ </a:t>
            </a:r>
          </a:p>
        </p:txBody>
      </p:sp>
      <p:sp>
        <p:nvSpPr>
          <p:cNvPr id="94211" name="Rectangle 3">
            <a:extLst>
              <a:ext uri="{FF2B5EF4-FFF2-40B4-BE49-F238E27FC236}">
                <a16:creationId xmlns:a16="http://schemas.microsoft.com/office/drawing/2014/main" id="{7854FD3C-0B40-4A87-B1DD-B3BDB3701ED1}"/>
              </a:ext>
            </a:extLst>
          </p:cNvPr>
          <p:cNvSpPr>
            <a:spLocks noGrp="1" noChangeArrowheads="1"/>
          </p:cNvSpPr>
          <p:nvPr>
            <p:ph idx="1"/>
          </p:nvPr>
        </p:nvSpPr>
        <p:spPr>
          <a:xfrm>
            <a:off x="250825" y="1668463"/>
            <a:ext cx="8642350" cy="4713287"/>
          </a:xfrm>
        </p:spPr>
        <p:txBody>
          <a:bodyPr/>
          <a:lstStyle/>
          <a:p>
            <a:pPr algn="ctr" eaLnBrk="1" hangingPunct="1">
              <a:buFont typeface="Wingdings" panose="05000000000000000000" pitchFamily="2" charset="2"/>
              <a:buNone/>
            </a:pPr>
            <a:endParaRPr lang="pl-PL" altLang="pl-PL" sz="1600" b="1" u="sng">
              <a:latin typeface="Tahoma" panose="020B0604030504040204" pitchFamily="34" charset="0"/>
            </a:endParaRPr>
          </a:p>
          <a:p>
            <a:pPr algn="ctr" eaLnBrk="1" hangingPunct="1">
              <a:buFont typeface="Wingdings" panose="05000000000000000000" pitchFamily="2" charset="2"/>
              <a:buNone/>
            </a:pPr>
            <a:r>
              <a:rPr lang="pl-PL" altLang="pl-PL" sz="1600" b="1" u="sng">
                <a:latin typeface="Tahoma" panose="020B0604030504040204" pitchFamily="34" charset="0"/>
              </a:rPr>
              <a:t>Horyzont czasowy</a:t>
            </a:r>
          </a:p>
          <a:p>
            <a:pPr algn="ctr" eaLnBrk="1" hangingPunct="1">
              <a:buFont typeface="Wingdings" panose="05000000000000000000" pitchFamily="2" charset="2"/>
              <a:buNone/>
            </a:pPr>
            <a:endParaRPr lang="pl-PL" altLang="pl-PL" sz="1600">
              <a:latin typeface="Tahoma" panose="020B0604030504040204" pitchFamily="34" charset="0"/>
            </a:endParaRP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Okres na który prowadzona jest analiza</a:t>
            </a:r>
          </a:p>
          <a:p>
            <a:pPr lvl="1" algn="just" eaLnBrk="1" hangingPunct="1">
              <a:lnSpc>
                <a:spcPct val="150000"/>
              </a:lnSpc>
            </a:pPr>
            <a:r>
              <a:rPr lang="pl-PL" altLang="pl-PL" sz="1600">
                <a:latin typeface="Tahoma" panose="020B0604030504040204" pitchFamily="34" charset="0"/>
              </a:rPr>
              <a:t>Okres życia powstałej infrastruktury (według wytycznych do SW)</a:t>
            </a:r>
          </a:p>
        </p:txBody>
      </p:sp>
      <p:sp>
        <p:nvSpPr>
          <p:cNvPr id="94212" name="Symbol zastępczy numeru slajdu 3">
            <a:extLst>
              <a:ext uri="{FF2B5EF4-FFF2-40B4-BE49-F238E27FC236}">
                <a16:creationId xmlns:a16="http://schemas.microsoft.com/office/drawing/2014/main" id="{57E1CB71-A6F9-4D43-AEC2-EB55F18BC7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2C0629-063D-410A-87BC-3224340CB1B7}" type="slidenum">
              <a:rPr lang="pl-PL" altLang="pl-PL" sz="1200" smtClean="0">
                <a:solidFill>
                  <a:srgbClr val="898989"/>
                </a:solidFill>
                <a:latin typeface="Arial" panose="020B0604020202020204" pitchFamily="34" charset="0"/>
              </a:rPr>
              <a:pPr>
                <a:spcBef>
                  <a:spcPct val="0"/>
                </a:spcBef>
                <a:buFontTx/>
                <a:buNone/>
              </a:pPr>
              <a:t>54</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918DC46-FC4D-4F0B-A6F3-7244DDC61223}"/>
              </a:ext>
            </a:extLst>
          </p:cNvPr>
          <p:cNvSpPr>
            <a:spLocks noGrp="1" noChangeArrowheads="1"/>
          </p:cNvSpPr>
          <p:nvPr>
            <p:ph type="title"/>
          </p:nvPr>
        </p:nvSpPr>
        <p:spPr>
          <a:xfrm>
            <a:off x="250825" y="549275"/>
            <a:ext cx="8589963" cy="86360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1 – ZAŁOŻENIA DO ANALIZY FINANSOWEJ </a:t>
            </a:r>
          </a:p>
        </p:txBody>
      </p:sp>
      <p:sp>
        <p:nvSpPr>
          <p:cNvPr id="96259" name="Rectangle 3">
            <a:extLst>
              <a:ext uri="{FF2B5EF4-FFF2-40B4-BE49-F238E27FC236}">
                <a16:creationId xmlns:a16="http://schemas.microsoft.com/office/drawing/2014/main" id="{BBE42697-7ECF-4831-9996-C129FCC44B00}"/>
              </a:ext>
            </a:extLst>
          </p:cNvPr>
          <p:cNvSpPr>
            <a:spLocks noGrp="1" noChangeArrowheads="1"/>
          </p:cNvSpPr>
          <p:nvPr>
            <p:ph idx="1"/>
          </p:nvPr>
        </p:nvSpPr>
        <p:spPr>
          <a:xfrm>
            <a:off x="250825" y="1701800"/>
            <a:ext cx="8642350" cy="3311525"/>
          </a:xfrm>
        </p:spPr>
        <p:txBody>
          <a:bodyPr/>
          <a:lstStyle/>
          <a:p>
            <a:pPr algn="ctr" eaLnBrk="1" hangingPunct="1">
              <a:lnSpc>
                <a:spcPct val="90000"/>
              </a:lnSpc>
              <a:buFont typeface="Wingdings" panose="05000000000000000000" pitchFamily="2" charset="2"/>
              <a:buNone/>
            </a:pPr>
            <a:r>
              <a:rPr lang="pl-PL" altLang="pl-PL" sz="1600" b="1" u="sng">
                <a:latin typeface="Tahoma" panose="020B0604030504040204" pitchFamily="34" charset="0"/>
                <a:cs typeface="Tahoma" panose="020B0604030504040204" pitchFamily="34" charset="0"/>
              </a:rPr>
              <a:t>Jednostka miary</a:t>
            </a:r>
          </a:p>
          <a:p>
            <a:pPr eaLnBrk="1" hangingPunct="1">
              <a:lnSpc>
                <a:spcPct val="150000"/>
              </a:lnSpc>
              <a:buFont typeface="Wingdings" panose="05000000000000000000" pitchFamily="2" charset="2"/>
              <a:buNone/>
            </a:pPr>
            <a:r>
              <a:rPr lang="pl-PL" altLang="pl-PL" sz="1600" b="1">
                <a:latin typeface="Tahoma" panose="020B0604030504040204" pitchFamily="34" charset="0"/>
                <a:cs typeface="Tahoma" panose="020B0604030504040204" pitchFamily="34" charset="0"/>
              </a:rPr>
              <a:t>a) Ceny</a:t>
            </a:r>
            <a:endParaRPr lang="pl-PL" altLang="pl-PL" sz="1600" b="1" u="sng">
              <a:latin typeface="Tahoma" panose="020B0604030504040204" pitchFamily="34" charset="0"/>
              <a:cs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finansowa może zostać wykonana w cenach stałych (nie uwzględniamy wpływu  inflacji na ceny)</a:t>
            </a:r>
          </a:p>
          <a:p>
            <a:pPr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Fakt nie uwzględnienia inflacji nie oznacza, że ceny w całym okresie projekcji pozostaną takie same (np. koszty robocizny)</a:t>
            </a:r>
          </a:p>
          <a:p>
            <a:pPr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Wpływ PKB na ceny – wzrost PKB wpływa na zmianę  struktury popytu</a:t>
            </a:r>
          </a:p>
          <a:p>
            <a:pPr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Koszty i przychody operacyjne powinny być wyrażone bez podatku VAT</a:t>
            </a:r>
          </a:p>
        </p:txBody>
      </p:sp>
      <p:sp>
        <p:nvSpPr>
          <p:cNvPr id="96260" name="Symbol zastępczy numeru slajdu 3">
            <a:extLst>
              <a:ext uri="{FF2B5EF4-FFF2-40B4-BE49-F238E27FC236}">
                <a16:creationId xmlns:a16="http://schemas.microsoft.com/office/drawing/2014/main" id="{50A66BE2-5297-4CDD-A28A-82CEC221D8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D63FA5-2BD8-4F47-B5E8-57F3F2C41741}" type="slidenum">
              <a:rPr lang="pl-PL" altLang="pl-PL" sz="1200" smtClean="0">
                <a:solidFill>
                  <a:srgbClr val="898989"/>
                </a:solidFill>
                <a:latin typeface="Arial" panose="020B0604020202020204" pitchFamily="34" charset="0"/>
              </a:rPr>
              <a:pPr>
                <a:spcBef>
                  <a:spcPct val="0"/>
                </a:spcBef>
                <a:buFontTx/>
                <a:buNone/>
              </a:pPr>
              <a:t>55</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4F377AC-A4AC-43CC-A3F8-CBBE9EA36C9E}"/>
              </a:ext>
            </a:extLst>
          </p:cNvPr>
          <p:cNvSpPr>
            <a:spLocks noGrp="1" noChangeArrowheads="1"/>
          </p:cNvSpPr>
          <p:nvPr>
            <p:ph type="title"/>
          </p:nvPr>
        </p:nvSpPr>
        <p:spPr>
          <a:xfrm>
            <a:off x="250825" y="549275"/>
            <a:ext cx="8589963" cy="86360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1 – ZAŁOŻENIA DO ANALIZY FINANSOWEJ </a:t>
            </a:r>
          </a:p>
        </p:txBody>
      </p:sp>
      <p:sp>
        <p:nvSpPr>
          <p:cNvPr id="49154" name="Rectangle 3">
            <a:extLst>
              <a:ext uri="{FF2B5EF4-FFF2-40B4-BE49-F238E27FC236}">
                <a16:creationId xmlns:a16="http://schemas.microsoft.com/office/drawing/2014/main" id="{4439D1D8-30FA-486F-9306-91D1F7D24CD6}"/>
              </a:ext>
            </a:extLst>
          </p:cNvPr>
          <p:cNvSpPr>
            <a:spLocks noGrp="1" noChangeArrowheads="1"/>
          </p:cNvSpPr>
          <p:nvPr>
            <p:ph idx="1"/>
          </p:nvPr>
        </p:nvSpPr>
        <p:spPr>
          <a:xfrm>
            <a:off x="250825" y="1700213"/>
            <a:ext cx="8785225" cy="3168650"/>
          </a:xfrm>
        </p:spPr>
        <p:txBody>
          <a:bodyPr rtlCol="0">
            <a:normAutofit fontScale="92500" lnSpcReduction="20000"/>
          </a:bodyPr>
          <a:lstStyle/>
          <a:p>
            <a:pPr eaLnBrk="1" fontAlgn="auto" hangingPunct="1">
              <a:lnSpc>
                <a:spcPct val="150000"/>
              </a:lnSpc>
              <a:spcAft>
                <a:spcPts val="0"/>
              </a:spcAft>
              <a:buFont typeface="Wingdings" pitchFamily="2" charset="2"/>
              <a:buNone/>
              <a:defRPr/>
            </a:pPr>
            <a:r>
              <a:rPr lang="pl-PL" sz="1600" b="1" u="sng">
                <a:latin typeface="Tahoma" pitchFamily="34" charset="0"/>
              </a:rPr>
              <a:t>b) Czas</a:t>
            </a:r>
          </a:p>
          <a:p>
            <a:pPr eaLnBrk="1" fontAlgn="auto" hangingPunct="1">
              <a:lnSpc>
                <a:spcPct val="150000"/>
              </a:lnSpc>
              <a:spcAft>
                <a:spcPts val="0"/>
              </a:spcAft>
              <a:buFont typeface="Wingdings" pitchFamily="2" charset="2"/>
              <a:buChar char="§"/>
              <a:defRPr/>
            </a:pPr>
            <a:r>
              <a:rPr lang="pl-PL" sz="1600">
                <a:latin typeface="Tahoma" pitchFamily="34" charset="0"/>
              </a:rPr>
              <a:t>Wpływy/wypływy dzisiaj są więcej warte niż w przyszłości</a:t>
            </a:r>
          </a:p>
          <a:p>
            <a:pPr eaLnBrk="1" fontAlgn="auto" hangingPunct="1">
              <a:lnSpc>
                <a:spcPct val="150000"/>
              </a:lnSpc>
              <a:spcAft>
                <a:spcPts val="0"/>
              </a:spcAft>
              <a:buFont typeface="Wingdings" pitchFamily="2" charset="2"/>
              <a:buChar char="§"/>
              <a:defRPr/>
            </a:pPr>
            <a:r>
              <a:rPr lang="pl-PL" sz="1600">
                <a:latin typeface="Tahoma" pitchFamily="34" charset="0"/>
              </a:rPr>
              <a:t>Przy ocenie projektów należy uwzględnić wartość pieniądza w czasie  - proces zwany dyskontem </a:t>
            </a:r>
          </a:p>
          <a:p>
            <a:pPr eaLnBrk="1" fontAlgn="auto" hangingPunct="1">
              <a:lnSpc>
                <a:spcPct val="150000"/>
              </a:lnSpc>
              <a:spcAft>
                <a:spcPts val="0"/>
              </a:spcAft>
              <a:buFont typeface="Wingdings" pitchFamily="2" charset="2"/>
              <a:buChar char="§"/>
              <a:defRPr/>
            </a:pPr>
            <a:endParaRPr lang="pl-PL" sz="1600">
              <a:latin typeface="Tahoma" pitchFamily="34" charset="0"/>
            </a:endParaRPr>
          </a:p>
          <a:p>
            <a:pPr eaLnBrk="1" fontAlgn="auto" hangingPunct="1">
              <a:lnSpc>
                <a:spcPct val="150000"/>
              </a:lnSpc>
              <a:spcAft>
                <a:spcPts val="0"/>
              </a:spcAft>
              <a:buFont typeface="Wingdings" pitchFamily="2" charset="2"/>
              <a:buChar char="§"/>
              <a:defRPr/>
            </a:pPr>
            <a:r>
              <a:rPr lang="pl-PL" sz="1600">
                <a:latin typeface="Tahoma" pitchFamily="34" charset="0"/>
              </a:rPr>
              <a:t>PV = FV</a:t>
            </a:r>
            <a:r>
              <a:rPr lang="pl-PL" sz="1600" baseline="-25000">
                <a:latin typeface="Tahoma" pitchFamily="34" charset="0"/>
              </a:rPr>
              <a:t>t</a:t>
            </a:r>
            <a:r>
              <a:rPr lang="pl-PL" sz="1600">
                <a:latin typeface="Tahoma" pitchFamily="34" charset="0"/>
              </a:rPr>
              <a:t> / (1+d)</a:t>
            </a:r>
            <a:r>
              <a:rPr lang="pl-PL" sz="1600" baseline="30000">
                <a:latin typeface="Tahoma" pitchFamily="34" charset="0"/>
              </a:rPr>
              <a:t>t</a:t>
            </a:r>
          </a:p>
          <a:p>
            <a:pPr eaLnBrk="1" fontAlgn="auto" hangingPunct="1">
              <a:lnSpc>
                <a:spcPct val="150000"/>
              </a:lnSpc>
              <a:spcAft>
                <a:spcPts val="0"/>
              </a:spcAft>
              <a:buFont typeface="Wingdings" pitchFamily="2" charset="2"/>
              <a:buNone/>
              <a:defRPr/>
            </a:pPr>
            <a:r>
              <a:rPr lang="pl-PL" sz="1600">
                <a:latin typeface="Tahoma" pitchFamily="34" charset="0"/>
              </a:rPr>
              <a:t>         d</a:t>
            </a:r>
            <a:r>
              <a:rPr lang="en-GB" sz="1600">
                <a:latin typeface="Tahoma" pitchFamily="34" charset="0"/>
              </a:rPr>
              <a:t> </a:t>
            </a:r>
            <a:r>
              <a:rPr lang="pl-PL" sz="1600">
                <a:latin typeface="Tahoma" pitchFamily="34" charset="0"/>
              </a:rPr>
              <a:t> - stopa dyskontowa</a:t>
            </a:r>
            <a:endParaRPr lang="en-GB" sz="1600">
              <a:latin typeface="Tahoma" pitchFamily="34" charset="0"/>
            </a:endParaRPr>
          </a:p>
          <a:p>
            <a:pPr eaLnBrk="1" fontAlgn="auto" hangingPunct="1">
              <a:lnSpc>
                <a:spcPct val="150000"/>
              </a:lnSpc>
              <a:spcAft>
                <a:spcPts val="0"/>
              </a:spcAft>
              <a:buFont typeface="Wingdings" pitchFamily="2" charset="2"/>
              <a:buNone/>
              <a:defRPr/>
            </a:pPr>
            <a:r>
              <a:rPr lang="en-GB" sz="1600">
                <a:latin typeface="Tahoma" pitchFamily="34" charset="0"/>
              </a:rPr>
              <a:t>	</a:t>
            </a:r>
            <a:r>
              <a:rPr lang="pl-PL" sz="1600">
                <a:latin typeface="Tahoma" pitchFamily="34" charset="0"/>
              </a:rPr>
              <a:t>      FV</a:t>
            </a:r>
            <a:r>
              <a:rPr lang="pl-PL" sz="1600" baseline="-25000">
                <a:latin typeface="Tahoma" pitchFamily="34" charset="0"/>
              </a:rPr>
              <a:t>t</a:t>
            </a:r>
            <a:r>
              <a:rPr lang="en-GB" sz="1600">
                <a:latin typeface="Tahoma" pitchFamily="34" charset="0"/>
              </a:rPr>
              <a:t> </a:t>
            </a:r>
            <a:r>
              <a:rPr lang="pl-PL" sz="1600">
                <a:latin typeface="Tahoma" pitchFamily="34" charset="0"/>
              </a:rPr>
              <a:t> - przepływ w okresie </a:t>
            </a:r>
            <a:r>
              <a:rPr lang="en-GB" sz="1600" i="1">
                <a:latin typeface="Tahoma" pitchFamily="34" charset="0"/>
              </a:rPr>
              <a:t>t</a:t>
            </a:r>
            <a:endParaRPr lang="en-GB" sz="1600">
              <a:latin typeface="Tahoma" pitchFamily="34" charset="0"/>
            </a:endParaRPr>
          </a:p>
          <a:p>
            <a:pPr eaLnBrk="1" fontAlgn="auto" hangingPunct="1">
              <a:lnSpc>
                <a:spcPct val="150000"/>
              </a:lnSpc>
              <a:spcAft>
                <a:spcPts val="0"/>
              </a:spcAft>
              <a:buFont typeface="Wingdings" pitchFamily="2" charset="2"/>
              <a:buNone/>
              <a:defRPr/>
            </a:pPr>
            <a:r>
              <a:rPr lang="en-GB" sz="1600">
                <a:latin typeface="Tahoma" pitchFamily="34" charset="0"/>
              </a:rPr>
              <a:t>	</a:t>
            </a:r>
            <a:r>
              <a:rPr lang="pl-PL" sz="1600">
                <a:latin typeface="Tahoma" pitchFamily="34" charset="0"/>
              </a:rPr>
              <a:t>      PV – obecna wartość przyszłych przepływów    </a:t>
            </a:r>
          </a:p>
          <a:p>
            <a:pPr eaLnBrk="1" fontAlgn="auto" hangingPunct="1">
              <a:lnSpc>
                <a:spcPct val="150000"/>
              </a:lnSpc>
              <a:spcAft>
                <a:spcPts val="0"/>
              </a:spcAft>
              <a:buFont typeface="Wingdings" pitchFamily="2" charset="2"/>
              <a:buNone/>
              <a:defRPr/>
            </a:pPr>
            <a:r>
              <a:rPr lang="pl-PL" sz="1600">
                <a:latin typeface="Tahoma" pitchFamily="34" charset="0"/>
              </a:rPr>
              <a:t>                    gotówkowych w okresie </a:t>
            </a:r>
            <a:r>
              <a:rPr lang="en-GB" sz="1600" i="1">
                <a:latin typeface="Tahoma" pitchFamily="34" charset="0"/>
              </a:rPr>
              <a:t>t</a:t>
            </a:r>
            <a:endParaRPr lang="pl-PL" sz="1600">
              <a:latin typeface="Tahoma" pitchFamily="34" charset="0"/>
            </a:endParaRPr>
          </a:p>
        </p:txBody>
      </p:sp>
      <p:sp>
        <p:nvSpPr>
          <p:cNvPr id="98308" name="Symbol zastępczy numeru slajdu 4">
            <a:extLst>
              <a:ext uri="{FF2B5EF4-FFF2-40B4-BE49-F238E27FC236}">
                <a16:creationId xmlns:a16="http://schemas.microsoft.com/office/drawing/2014/main" id="{1CD2A5DF-8631-4FBB-800A-8587EA1F0B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78BCF9-A21A-490F-BD16-D7DFB65CD8D4}" type="slidenum">
              <a:rPr lang="pl-PL" altLang="pl-PL" sz="1200" smtClean="0">
                <a:solidFill>
                  <a:srgbClr val="898989"/>
                </a:solidFill>
                <a:latin typeface="Arial" panose="020B0604020202020204" pitchFamily="34" charset="0"/>
              </a:rPr>
              <a:pPr>
                <a:spcBef>
                  <a:spcPct val="0"/>
                </a:spcBef>
                <a:buFontTx/>
                <a:buNone/>
              </a:pPr>
              <a:t>56</a:t>
            </a:fld>
            <a:endParaRPr lang="pl-PL" altLang="pl-PL" sz="1200">
              <a:solidFill>
                <a:srgbClr val="898989"/>
              </a:solidFill>
              <a:latin typeface="Arial" panose="020B0604020202020204" pitchFamily="34" charset="0"/>
            </a:endParaRPr>
          </a:p>
        </p:txBody>
      </p:sp>
      <p:sp>
        <p:nvSpPr>
          <p:cNvPr id="98309" name="Rectangle 4">
            <a:extLst>
              <a:ext uri="{FF2B5EF4-FFF2-40B4-BE49-F238E27FC236}">
                <a16:creationId xmlns:a16="http://schemas.microsoft.com/office/drawing/2014/main" id="{8FFBF340-B2A2-468A-8458-47CB4AC5219F}"/>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B23D648F-DFEE-48AF-9744-E8A580C22908}"/>
              </a:ext>
            </a:extLst>
          </p:cNvPr>
          <p:cNvSpPr>
            <a:spLocks noGrp="1" noChangeArrowheads="1"/>
          </p:cNvSpPr>
          <p:nvPr>
            <p:ph type="title"/>
          </p:nvPr>
        </p:nvSpPr>
        <p:spPr>
          <a:xfrm>
            <a:off x="250825" y="549275"/>
            <a:ext cx="8589963" cy="86360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1 – ZAŁOŻENIA DO ANALIZY FINANSOWEJ </a:t>
            </a:r>
          </a:p>
        </p:txBody>
      </p:sp>
      <p:sp>
        <p:nvSpPr>
          <p:cNvPr id="100355" name="Rectangle 3">
            <a:extLst>
              <a:ext uri="{FF2B5EF4-FFF2-40B4-BE49-F238E27FC236}">
                <a16:creationId xmlns:a16="http://schemas.microsoft.com/office/drawing/2014/main" id="{64D13FBA-4B8D-4BB1-90C8-1468367C7CC1}"/>
              </a:ext>
            </a:extLst>
          </p:cNvPr>
          <p:cNvSpPr>
            <a:spLocks noGrp="1" noChangeArrowheads="1"/>
          </p:cNvSpPr>
          <p:nvPr>
            <p:ph idx="1"/>
          </p:nvPr>
        </p:nvSpPr>
        <p:spPr>
          <a:xfrm>
            <a:off x="250825" y="1700212"/>
            <a:ext cx="8589963" cy="4537099"/>
          </a:xfrm>
        </p:spPr>
        <p:txBody>
          <a:bodyPr>
            <a:normAutofit lnSpcReduction="10000"/>
          </a:bodyPr>
          <a:lstStyle/>
          <a:p>
            <a:pPr algn="ctr" eaLnBrk="1" hangingPunct="1">
              <a:lnSpc>
                <a:spcPct val="150000"/>
              </a:lnSpc>
              <a:buFont typeface="Wingdings" panose="05000000000000000000" pitchFamily="2" charset="2"/>
              <a:buNone/>
            </a:pPr>
            <a:r>
              <a:rPr lang="pl-PL" altLang="pl-PL" sz="1600" b="1" u="sng" dirty="0">
                <a:latin typeface="Tahoma" panose="020B0604030504040204" pitchFamily="34" charset="0"/>
              </a:rPr>
              <a:t>Stopa dyskontowa</a:t>
            </a:r>
          </a:p>
          <a:p>
            <a:pPr algn="ctr" eaLnBrk="1" hangingPunct="1">
              <a:lnSpc>
                <a:spcPct val="150000"/>
              </a:lnSpc>
              <a:buFont typeface="Wingdings" panose="05000000000000000000" pitchFamily="2" charset="2"/>
              <a:buNone/>
            </a:pPr>
            <a:endParaRPr lang="pl-PL" altLang="pl-PL" sz="1600" b="1" u="sng" dirty="0">
              <a:latin typeface="Tahoma" panose="020B0604030504040204" pitchFamily="34" charset="0"/>
            </a:endParaRPr>
          </a:p>
          <a:p>
            <a:pPr eaLnBrk="1" hangingPunct="1">
              <a:lnSpc>
                <a:spcPct val="150000"/>
              </a:lnSpc>
              <a:buFont typeface="Wingdings" panose="05000000000000000000" pitchFamily="2" charset="2"/>
              <a:buNone/>
            </a:pPr>
            <a:r>
              <a:rPr lang="pl-PL" altLang="pl-PL" sz="1600" b="1" u="sng" dirty="0">
                <a:latin typeface="Tahoma" panose="020B0604030504040204" pitchFamily="34" charset="0"/>
              </a:rPr>
              <a:t>Wybór odpowiedniej stopy dyskontowej</a:t>
            </a:r>
          </a:p>
          <a:p>
            <a:pPr algn="just" eaLnBrk="1" hangingPunct="1">
              <a:lnSpc>
                <a:spcPct val="150000"/>
              </a:lnSpc>
              <a:buFont typeface="Wingdings" panose="05000000000000000000" pitchFamily="2" charset="2"/>
              <a:buChar char="§"/>
            </a:pPr>
            <a:r>
              <a:rPr lang="pl-PL" altLang="pl-PL" sz="1600" dirty="0">
                <a:latin typeface="Tahoma" panose="020B0604030504040204" pitchFamily="34" charset="0"/>
              </a:rPr>
              <a:t>Dyskonto przyszłych przepływów gotówkowych</a:t>
            </a:r>
            <a:r>
              <a:rPr lang="en-GB" altLang="pl-PL" sz="1600" dirty="0">
                <a:latin typeface="Tahoma" panose="020B0604030504040204" pitchFamily="34" charset="0"/>
              </a:rPr>
              <a:t> </a:t>
            </a:r>
            <a:r>
              <a:rPr lang="pl-PL" altLang="pl-PL" sz="1600" dirty="0">
                <a:latin typeface="Tahoma" panose="020B0604030504040204" pitchFamily="34" charset="0"/>
              </a:rPr>
              <a:t>daje możliwość oszacowania ich na chwilę obecną</a:t>
            </a:r>
          </a:p>
          <a:p>
            <a:pPr algn="just" eaLnBrk="1" hangingPunct="1">
              <a:lnSpc>
                <a:spcPct val="150000"/>
              </a:lnSpc>
              <a:buFont typeface="Wingdings" panose="05000000000000000000" pitchFamily="2" charset="2"/>
              <a:buChar char="§"/>
            </a:pPr>
            <a:r>
              <a:rPr lang="pl-PL" altLang="pl-PL" sz="1600" dirty="0">
                <a:latin typeface="Tahoma" panose="020B0604030504040204" pitchFamily="34" charset="0"/>
              </a:rPr>
              <a:t>Stopa przy której dyskontuje się przyszłe przepływy gotówkowe jest równa stopie jaką można uzyskać przy alternatywnej inwestycji </a:t>
            </a:r>
            <a:r>
              <a:rPr lang="en-GB" altLang="pl-PL" sz="1600" dirty="0">
                <a:latin typeface="Tahoma" panose="020B0604030504040204" pitchFamily="34" charset="0"/>
              </a:rPr>
              <a:t> </a:t>
            </a:r>
            <a:r>
              <a:rPr lang="pl-PL" altLang="pl-PL" sz="1600" dirty="0">
                <a:latin typeface="Tahoma" panose="020B0604030504040204" pitchFamily="34" charset="0"/>
              </a:rPr>
              <a:t>(tzw. koszt kapitału utraconych możliwości)</a:t>
            </a:r>
          </a:p>
          <a:p>
            <a:pPr algn="just" eaLnBrk="1" hangingPunct="1">
              <a:lnSpc>
                <a:spcPct val="150000"/>
              </a:lnSpc>
              <a:buFont typeface="Wingdings" panose="05000000000000000000" pitchFamily="2" charset="2"/>
              <a:buChar char="§"/>
            </a:pPr>
            <a:r>
              <a:rPr lang="pl-PL" altLang="pl-PL" sz="1600" dirty="0">
                <a:latin typeface="Tahoma" panose="020B0604030504040204" pitchFamily="34" charset="0"/>
              </a:rPr>
              <a:t>Standardowo stosowana praktyka polega na użyciu realnej stopy zwrotu </a:t>
            </a:r>
            <a:r>
              <a:rPr lang="en-GB" altLang="pl-PL" sz="1600" dirty="0">
                <a:latin typeface="Tahoma" panose="020B0604030504040204" pitchFamily="34" charset="0"/>
              </a:rPr>
              <a:t>(</a:t>
            </a:r>
            <a:r>
              <a:rPr lang="pl-PL" altLang="pl-PL" sz="1600" dirty="0" err="1">
                <a:latin typeface="Tahoma" panose="020B0604030504040204" pitchFamily="34" charset="0"/>
              </a:rPr>
              <a:t>tj</a:t>
            </a:r>
            <a:r>
              <a:rPr lang="en-GB" altLang="pl-PL" sz="1600" dirty="0">
                <a:latin typeface="Tahoma" panose="020B0604030504040204" pitchFamily="34" charset="0"/>
              </a:rPr>
              <a:t>. </a:t>
            </a:r>
            <a:r>
              <a:rPr lang="pl-PL" altLang="pl-PL" sz="1600" dirty="0">
                <a:latin typeface="Tahoma" panose="020B0604030504040204" pitchFamily="34" charset="0"/>
              </a:rPr>
              <a:t>nominalnej stopy zwrotu pomniejszonej o oczekiwaną inflację</a:t>
            </a:r>
            <a:r>
              <a:rPr lang="en-GB" altLang="pl-PL" sz="1600" dirty="0">
                <a:latin typeface="Tahoma" panose="020B0604030504040204" pitchFamily="34" charset="0"/>
              </a:rPr>
              <a:t>) </a:t>
            </a:r>
            <a:r>
              <a:rPr lang="pl-PL" altLang="pl-PL" sz="1600" dirty="0">
                <a:latin typeface="Tahoma" panose="020B0604030504040204" pitchFamily="34" charset="0"/>
              </a:rPr>
              <a:t>z obligacji państwowych o okresie wykupu </a:t>
            </a:r>
            <a:r>
              <a:rPr lang="en-GB" altLang="pl-PL" sz="1600" dirty="0">
                <a:latin typeface="Tahoma" panose="020B0604030504040204" pitchFamily="34" charset="0"/>
              </a:rPr>
              <a:t> </a:t>
            </a:r>
            <a:r>
              <a:rPr lang="pl-PL" altLang="pl-PL" sz="1600" dirty="0">
                <a:latin typeface="Tahoma" panose="020B0604030504040204" pitchFamily="34" charset="0"/>
              </a:rPr>
              <a:t>równym horyzontowi czasowemu projektu</a:t>
            </a:r>
          </a:p>
          <a:p>
            <a:pPr algn="just" eaLnBrk="1" hangingPunct="1">
              <a:lnSpc>
                <a:spcPct val="150000"/>
              </a:lnSpc>
              <a:buFont typeface="Wingdings" panose="05000000000000000000" pitchFamily="2" charset="2"/>
              <a:buChar char="§"/>
            </a:pPr>
            <a:r>
              <a:rPr lang="pl-PL" altLang="pl-PL" sz="1600" dirty="0">
                <a:latin typeface="Tahoma" panose="020B0604030504040204" pitchFamily="34" charset="0"/>
              </a:rPr>
              <a:t>Do sporządzenia analizy finansowej dla funduszy UE przyjmujemy stopę dyskontową podaną przez Instytucję Zarządzającą</a:t>
            </a:r>
          </a:p>
        </p:txBody>
      </p:sp>
      <p:sp>
        <p:nvSpPr>
          <p:cNvPr id="100356" name="Symbol zastępczy numeru slajdu 3">
            <a:extLst>
              <a:ext uri="{FF2B5EF4-FFF2-40B4-BE49-F238E27FC236}">
                <a16:creationId xmlns:a16="http://schemas.microsoft.com/office/drawing/2014/main" id="{4AA643DA-7AB9-4BBE-BA2A-E16C6ADEA1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A902D7-3AA1-44D2-A20F-7CDFCA2B8081}" type="slidenum">
              <a:rPr lang="pl-PL" altLang="pl-PL" sz="1200" smtClean="0">
                <a:solidFill>
                  <a:srgbClr val="898989"/>
                </a:solidFill>
                <a:latin typeface="Arial" panose="020B0604020202020204" pitchFamily="34" charset="0"/>
              </a:rPr>
              <a:pPr>
                <a:spcBef>
                  <a:spcPct val="0"/>
                </a:spcBef>
                <a:buFontTx/>
                <a:buNone/>
              </a:pPr>
              <a:t>57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DDBEF0D3-125C-4E12-9D57-4E4493622F34}"/>
              </a:ext>
            </a:extLst>
          </p:cNvPr>
          <p:cNvSpPr>
            <a:spLocks noGrp="1" noChangeArrowheads="1"/>
          </p:cNvSpPr>
          <p:nvPr>
            <p:ph type="title"/>
          </p:nvPr>
        </p:nvSpPr>
        <p:spPr>
          <a:xfrm>
            <a:off x="250825" y="549275"/>
            <a:ext cx="8589963" cy="86360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ANALIZA FINANSOWA </a:t>
            </a:r>
          </a:p>
        </p:txBody>
      </p:sp>
      <p:sp>
        <p:nvSpPr>
          <p:cNvPr id="53250" name="Rectangle 3">
            <a:extLst>
              <a:ext uri="{FF2B5EF4-FFF2-40B4-BE49-F238E27FC236}">
                <a16:creationId xmlns:a16="http://schemas.microsoft.com/office/drawing/2014/main" id="{E75B690F-033F-432B-B684-15B3B66896DB}"/>
              </a:ext>
            </a:extLst>
          </p:cNvPr>
          <p:cNvSpPr>
            <a:spLocks noGrp="1" noChangeArrowheads="1"/>
          </p:cNvSpPr>
          <p:nvPr>
            <p:ph idx="1"/>
          </p:nvPr>
        </p:nvSpPr>
        <p:spPr>
          <a:xfrm>
            <a:off x="250825" y="1700213"/>
            <a:ext cx="8642350" cy="1944687"/>
          </a:xfrm>
        </p:spPr>
        <p:txBody>
          <a:bodyPr rtlCol="0">
            <a:normAutofit fontScale="92500" lnSpcReduction="10000"/>
          </a:bodyPr>
          <a:lstStyle/>
          <a:p>
            <a:pPr marL="989013" indent="-544513" algn="ctr" eaLnBrk="1" fontAlgn="auto" hangingPunct="1">
              <a:lnSpc>
                <a:spcPct val="150000"/>
              </a:lnSpc>
              <a:spcAft>
                <a:spcPts val="0"/>
              </a:spcAft>
              <a:buFont typeface="Wingdings" pitchFamily="2" charset="2"/>
              <a:buNone/>
              <a:tabLst>
                <a:tab pos="715963" algn="l"/>
              </a:tabLst>
              <a:defRPr/>
            </a:pPr>
            <a:endParaRPr lang="pl-PL" sz="1600" b="1" u="sng">
              <a:solidFill>
                <a:schemeClr val="bg1"/>
              </a:solidFill>
              <a:latin typeface="Tahoma" pitchFamily="34" charset="0"/>
              <a:cs typeface="Tahoma" pitchFamily="34" charset="0"/>
            </a:endParaRPr>
          </a:p>
          <a:p>
            <a:pPr marL="989013" indent="-544513" algn="ctr" eaLnBrk="1" fontAlgn="auto" hangingPunct="1">
              <a:lnSpc>
                <a:spcPct val="150000"/>
              </a:lnSpc>
              <a:spcAft>
                <a:spcPts val="0"/>
              </a:spcAft>
              <a:buFont typeface="Wingdings" pitchFamily="2" charset="2"/>
              <a:buNone/>
              <a:tabLst>
                <a:tab pos="715963" algn="l"/>
              </a:tabLst>
              <a:defRPr/>
            </a:pPr>
            <a:r>
              <a:rPr lang="pl-PL" sz="1600" b="1" u="sng">
                <a:latin typeface="Tahoma" pitchFamily="34" charset="0"/>
                <a:cs typeface="Tahoma" pitchFamily="34" charset="0"/>
              </a:rPr>
              <a:t>Baza do porównania</a:t>
            </a:r>
          </a:p>
          <a:p>
            <a:pPr marL="989013" indent="-544513" algn="ctr" eaLnBrk="1" fontAlgn="auto" hangingPunct="1">
              <a:lnSpc>
                <a:spcPct val="150000"/>
              </a:lnSpc>
              <a:spcAft>
                <a:spcPts val="0"/>
              </a:spcAft>
              <a:buFont typeface="Wingdings" pitchFamily="2" charset="2"/>
              <a:buNone/>
              <a:tabLst>
                <a:tab pos="715963" algn="l"/>
              </a:tabLst>
              <a:defRPr/>
            </a:pPr>
            <a:endParaRPr lang="pl-PL" sz="1600" b="1" u="sng">
              <a:latin typeface="Tahoma" pitchFamily="34" charset="0"/>
              <a:cs typeface="Tahoma" pitchFamily="34" charset="0"/>
            </a:endParaRPr>
          </a:p>
          <a:p>
            <a:pPr marL="989013" indent="-544513" eaLnBrk="1" fontAlgn="auto" hangingPunct="1">
              <a:lnSpc>
                <a:spcPct val="150000"/>
              </a:lnSpc>
              <a:spcAft>
                <a:spcPts val="0"/>
              </a:spcAft>
              <a:buFont typeface="Wingdings" pitchFamily="2" charset="2"/>
              <a:buChar char="§"/>
              <a:tabLst>
                <a:tab pos="715963" algn="l"/>
              </a:tabLst>
              <a:defRPr/>
            </a:pPr>
            <a:r>
              <a:rPr lang="pl-PL" sz="1600">
                <a:latin typeface="Tahoma" pitchFamily="34" charset="0"/>
                <a:cs typeface="Tahoma" pitchFamily="34" charset="0"/>
              </a:rPr>
              <a:t>Analizę finansową prowadzimy w stosunku do kontynuacji stanu obecnego </a:t>
            </a:r>
          </a:p>
          <a:p>
            <a:pPr marL="989013" indent="-544513" eaLnBrk="1" fontAlgn="auto" hangingPunct="1">
              <a:lnSpc>
                <a:spcPct val="150000"/>
              </a:lnSpc>
              <a:spcAft>
                <a:spcPts val="0"/>
              </a:spcAft>
              <a:buFont typeface="Wingdings" pitchFamily="2" charset="2"/>
              <a:buChar char="§"/>
              <a:tabLst>
                <a:tab pos="715963" algn="l"/>
              </a:tabLst>
              <a:defRPr/>
            </a:pPr>
            <a:r>
              <a:rPr lang="pl-PL" sz="1600">
                <a:latin typeface="Tahoma" pitchFamily="34" charset="0"/>
                <a:cs typeface="Tahoma" pitchFamily="34" charset="0"/>
              </a:rPr>
              <a:t>Projekt = stan obecny – stan projektowany</a:t>
            </a:r>
            <a:endParaRPr lang="en-US" sz="1600">
              <a:latin typeface="Tahoma" pitchFamily="34" charset="0"/>
              <a:cs typeface="Tahoma" pitchFamily="34" charset="0"/>
            </a:endParaRPr>
          </a:p>
          <a:p>
            <a:pPr marL="989013" indent="-544513" eaLnBrk="1" fontAlgn="auto" hangingPunct="1">
              <a:lnSpc>
                <a:spcPct val="150000"/>
              </a:lnSpc>
              <a:spcAft>
                <a:spcPts val="0"/>
              </a:spcAft>
              <a:tabLst>
                <a:tab pos="715963" algn="l"/>
              </a:tabLst>
              <a:defRPr/>
            </a:pPr>
            <a:endParaRPr lang="pl-PL" sz="1600">
              <a:latin typeface="Tahoma" pitchFamily="34" charset="0"/>
              <a:cs typeface="Tahoma" pitchFamily="34" charset="0"/>
            </a:endParaRPr>
          </a:p>
          <a:p>
            <a:pPr marL="989013" indent="-544513" eaLnBrk="1" fontAlgn="auto" hangingPunct="1">
              <a:lnSpc>
                <a:spcPct val="150000"/>
              </a:lnSpc>
              <a:spcAft>
                <a:spcPts val="0"/>
              </a:spcAft>
              <a:tabLst>
                <a:tab pos="715963" algn="l"/>
              </a:tabLst>
              <a:defRPr/>
            </a:pPr>
            <a:endParaRPr lang="pl-PL" sz="1600">
              <a:latin typeface="Tahoma" pitchFamily="34" charset="0"/>
              <a:cs typeface="Tahoma" pitchFamily="34" charset="0"/>
            </a:endParaRPr>
          </a:p>
          <a:p>
            <a:pPr marL="989013" indent="-544513" eaLnBrk="1" fontAlgn="auto" hangingPunct="1">
              <a:lnSpc>
                <a:spcPct val="150000"/>
              </a:lnSpc>
              <a:spcAft>
                <a:spcPts val="0"/>
              </a:spcAft>
              <a:buFont typeface="Wingdings" pitchFamily="2" charset="2"/>
              <a:buNone/>
              <a:tabLst>
                <a:tab pos="715963" algn="l"/>
              </a:tabLst>
              <a:defRPr/>
            </a:pPr>
            <a:endParaRPr lang="pl-PL" sz="1600">
              <a:latin typeface="Tahoma" pitchFamily="34" charset="0"/>
              <a:cs typeface="Tahoma" pitchFamily="34" charset="0"/>
            </a:endParaRPr>
          </a:p>
        </p:txBody>
      </p:sp>
      <p:sp>
        <p:nvSpPr>
          <p:cNvPr id="102404" name="Symbol zastępczy numeru slajdu 3">
            <a:extLst>
              <a:ext uri="{FF2B5EF4-FFF2-40B4-BE49-F238E27FC236}">
                <a16:creationId xmlns:a16="http://schemas.microsoft.com/office/drawing/2014/main" id="{F48F5966-60D8-4D78-B1F6-175F068B6A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B6ADDE-55A1-4AAA-8B80-F65445304106}" type="slidenum">
              <a:rPr lang="pl-PL" altLang="pl-PL" sz="1200" smtClean="0">
                <a:solidFill>
                  <a:srgbClr val="898989"/>
                </a:solidFill>
                <a:latin typeface="Arial" panose="020B0604020202020204" pitchFamily="34" charset="0"/>
              </a:rPr>
              <a:pPr>
                <a:spcBef>
                  <a:spcPct val="0"/>
                </a:spcBef>
                <a:buFontTx/>
                <a:buNone/>
              </a:pPr>
              <a:t>58</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CB5E88D-7598-4F9C-BA1E-EB74F2B2269B}"/>
              </a:ext>
            </a:extLst>
          </p:cNvPr>
          <p:cNvSpPr>
            <a:spLocks noGrp="1" noChangeArrowheads="1"/>
          </p:cNvSpPr>
          <p:nvPr>
            <p:ph type="title"/>
          </p:nvPr>
        </p:nvSpPr>
        <p:spPr>
          <a:xfrm>
            <a:off x="250825" y="466725"/>
            <a:ext cx="8642350" cy="946150"/>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ETAP 2 - USTALENIE WARTOŚCI WSKAŹNIKÓW EFEKTYWNOŚCI FINANSOWEJ</a:t>
            </a:r>
          </a:p>
        </p:txBody>
      </p:sp>
      <p:sp>
        <p:nvSpPr>
          <p:cNvPr id="104451" name="Rectangle 3">
            <a:extLst>
              <a:ext uri="{FF2B5EF4-FFF2-40B4-BE49-F238E27FC236}">
                <a16:creationId xmlns:a16="http://schemas.microsoft.com/office/drawing/2014/main" id="{58CD4891-B3F5-4767-9D23-70F8FA56EBB7}"/>
              </a:ext>
            </a:extLst>
          </p:cNvPr>
          <p:cNvSpPr>
            <a:spLocks noGrp="1" noChangeArrowheads="1"/>
          </p:cNvSpPr>
          <p:nvPr>
            <p:ph idx="1"/>
          </p:nvPr>
        </p:nvSpPr>
        <p:spPr>
          <a:xfrm>
            <a:off x="250825" y="1700213"/>
            <a:ext cx="8642350" cy="4570412"/>
          </a:xfrm>
        </p:spPr>
        <p:txBody>
          <a:bodyPr/>
          <a:lstStyle/>
          <a:p>
            <a:pPr eaLnBrk="1" hangingPunct="1">
              <a:lnSpc>
                <a:spcPct val="80000"/>
              </a:lnSpc>
              <a:buFont typeface="Wingdings" panose="05000000000000000000" pitchFamily="2" charset="2"/>
              <a:buNone/>
            </a:pPr>
            <a:r>
              <a:rPr lang="pl-PL" altLang="pl-PL" sz="1600" b="1" u="sng">
                <a:latin typeface="Tahoma" panose="020B0604030504040204" pitchFamily="34" charset="0"/>
              </a:rPr>
              <a:t>Przepływy gotówkowe</a:t>
            </a:r>
          </a:p>
          <a:p>
            <a:pPr eaLnBrk="1" hangingPunct="1">
              <a:lnSpc>
                <a:spcPct val="80000"/>
              </a:lnSpc>
              <a:buFont typeface="Wingdings" panose="05000000000000000000" pitchFamily="2" charset="2"/>
              <a:buNone/>
            </a:pPr>
            <a:endParaRPr lang="pl-PL" altLang="pl-PL" sz="1600" b="1" u="sng">
              <a:latin typeface="Tahoma" panose="020B0604030504040204" pitchFamily="34" charset="0"/>
            </a:endParaRP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Przepływy gotówkowe – wpływy/wypływy</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Przepływy gotówkowe są podstawą określenia wskaźników rentowności</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Prognoza przyszłych przepływów gotówkowych projektu musi zostać wykonana </a:t>
            </a:r>
            <a:br>
              <a:rPr lang="pl-PL" altLang="pl-PL" sz="1600">
                <a:latin typeface="Tahoma" panose="020B0604030504040204" pitchFamily="34" charset="0"/>
              </a:rPr>
            </a:br>
            <a:r>
              <a:rPr lang="pl-PL" altLang="pl-PL" sz="1600">
                <a:latin typeface="Tahoma" panose="020B0604030504040204" pitchFamily="34" charset="0"/>
              </a:rPr>
              <a:t>dla rocznych przedziałów czasowych dla całego horyzontu czasowego</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Przyszłe okresy gotówkowe muszą zawierać informacje o przychodach i wydatkach projektu w ujęciu pieniężnym</a:t>
            </a:r>
          </a:p>
          <a:p>
            <a:pPr eaLnBrk="1" hangingPunct="1">
              <a:lnSpc>
                <a:spcPct val="80000"/>
              </a:lnSpc>
              <a:buFont typeface="Wingdings" panose="05000000000000000000" pitchFamily="2" charset="2"/>
              <a:buNone/>
            </a:pPr>
            <a:endParaRPr lang="pl-PL" altLang="pl-PL" sz="1600">
              <a:latin typeface="Tahoma" panose="020B0604030504040204" pitchFamily="34" charset="0"/>
            </a:endParaRPr>
          </a:p>
        </p:txBody>
      </p:sp>
      <p:sp>
        <p:nvSpPr>
          <p:cNvPr id="104452" name="Symbol zastępczy numeru slajdu 3">
            <a:extLst>
              <a:ext uri="{FF2B5EF4-FFF2-40B4-BE49-F238E27FC236}">
                <a16:creationId xmlns:a16="http://schemas.microsoft.com/office/drawing/2014/main" id="{E6C9C8E1-9B48-4E7B-9E6C-4E37D65227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589607-2426-49E4-95F5-E52000DEBE4E}" type="slidenum">
              <a:rPr lang="pl-PL" altLang="pl-PL" sz="1200" smtClean="0">
                <a:solidFill>
                  <a:srgbClr val="898989"/>
                </a:solidFill>
                <a:latin typeface="Arial" panose="020B0604020202020204" pitchFamily="34" charset="0"/>
              </a:rPr>
              <a:pPr>
                <a:spcBef>
                  <a:spcPct val="0"/>
                </a:spcBef>
                <a:buFontTx/>
                <a:buNone/>
              </a:pPr>
              <a:t>59</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68EBA4D-BFD3-4850-8299-5222F8CFCF71}"/>
              </a:ext>
            </a:extLst>
          </p:cNvPr>
          <p:cNvSpPr>
            <a:spLocks noGrp="1" noChangeArrowheads="1"/>
          </p:cNvSpPr>
          <p:nvPr>
            <p:ph type="title"/>
          </p:nvPr>
        </p:nvSpPr>
        <p:spPr>
          <a:xfrm>
            <a:off x="250825" y="549275"/>
            <a:ext cx="8642350" cy="863600"/>
          </a:xfrm>
        </p:spPr>
        <p:txBody>
          <a:bodyPr>
            <a:normAutofit/>
          </a:bodyPr>
          <a:lstStyle/>
          <a:p>
            <a:pPr algn="l"/>
            <a:r>
              <a:rPr lang="pl-PL" altLang="pl-PL" sz="2500" b="1" dirty="0">
                <a:solidFill>
                  <a:srgbClr val="FFC000"/>
                </a:solidFill>
                <a:latin typeface="Century Gothic" panose="020B0502020202020204" pitchFamily="34" charset="0"/>
                <a:ea typeface="+mn-ea"/>
                <a:cs typeface="Arial" pitchFamily="34" charset="0"/>
              </a:rPr>
              <a:t>DEFINICJA I PODSTAWOWE ZASADY PRZYGOTOWANIA SW</a:t>
            </a:r>
          </a:p>
        </p:txBody>
      </p:sp>
      <p:sp>
        <p:nvSpPr>
          <p:cNvPr id="20483" name="Rectangle 3">
            <a:extLst>
              <a:ext uri="{FF2B5EF4-FFF2-40B4-BE49-F238E27FC236}">
                <a16:creationId xmlns:a16="http://schemas.microsoft.com/office/drawing/2014/main" id="{5D583C3A-AE24-4489-B560-FE980784EC3A}"/>
              </a:ext>
            </a:extLst>
          </p:cNvPr>
          <p:cNvSpPr>
            <a:spLocks noGrp="1" noChangeArrowheads="1"/>
          </p:cNvSpPr>
          <p:nvPr>
            <p:ph idx="1"/>
          </p:nvPr>
        </p:nvSpPr>
        <p:spPr>
          <a:xfrm>
            <a:off x="250825" y="1693863"/>
            <a:ext cx="8642350" cy="4759325"/>
          </a:xfrm>
        </p:spPr>
        <p:txBody>
          <a:bodyPr/>
          <a:lstStyle/>
          <a:p>
            <a:pPr algn="ctr" eaLnBrk="1" hangingPunct="1">
              <a:buFont typeface="Wingdings" panose="05000000000000000000" pitchFamily="2" charset="2"/>
              <a:buNone/>
            </a:pPr>
            <a:r>
              <a:rPr lang="pl-PL" altLang="pl-PL" sz="1500" b="1">
                <a:latin typeface="Tahoma" panose="020B0604030504040204" pitchFamily="34" charset="0"/>
                <a:cs typeface="Tahoma" panose="020B0604030504040204" pitchFamily="34" charset="0"/>
              </a:rPr>
              <a:t>Funkcje i cele Studium Wykonalności </a:t>
            </a:r>
          </a:p>
          <a:p>
            <a:pPr algn="ctr" eaLnBrk="1" hangingPunct="1">
              <a:buFont typeface="Wingdings" panose="05000000000000000000" pitchFamily="2" charset="2"/>
              <a:buNone/>
            </a:pPr>
            <a:endParaRPr lang="pl-PL" altLang="pl-PL" sz="1500" b="1">
              <a:latin typeface="Tahoma" panose="020B0604030504040204" pitchFamily="34" charset="0"/>
              <a:cs typeface="Tahoma" panose="020B0604030504040204" pitchFamily="34" charset="0"/>
            </a:endParaRPr>
          </a:p>
          <a:p>
            <a:pPr algn="just" eaLnBrk="1" hangingPunct="1">
              <a:buClr>
                <a:schemeClr val="tx1"/>
              </a:buClr>
              <a:buSzPct val="130000"/>
              <a:buFont typeface="Wingdings" panose="05000000000000000000" pitchFamily="2" charset="2"/>
              <a:buChar char="§"/>
            </a:pPr>
            <a:r>
              <a:rPr lang="pl-PL" altLang="pl-PL" sz="1500">
                <a:latin typeface="Tahoma" panose="020B0604030504040204" pitchFamily="34" charset="0"/>
                <a:cs typeface="Tahoma" panose="020B0604030504040204" pitchFamily="34" charset="0"/>
              </a:rPr>
              <a:t>wewnętrzne (dla inwestora):</a:t>
            </a:r>
          </a:p>
          <a:p>
            <a:pPr lvl="1" algn="just" eaLnBrk="1" hangingPunct="1">
              <a:buClr>
                <a:schemeClr val="tx1"/>
              </a:buClr>
              <a:buSzPct val="130000"/>
              <a:buFont typeface="Wingdings" panose="05000000000000000000" pitchFamily="2" charset="2"/>
              <a:buChar char="§"/>
            </a:pPr>
            <a:r>
              <a:rPr lang="pl-PL" altLang="pl-PL" sz="1500">
                <a:latin typeface="Tahoma" panose="020B0604030504040204" pitchFamily="34" charset="0"/>
                <a:cs typeface="Tahoma" panose="020B0604030504040204" pitchFamily="34" charset="0"/>
              </a:rPr>
              <a:t>wybór najlepszego wariantu realizacji inwestycji i optymalizacja jego zakresu</a:t>
            </a:r>
          </a:p>
          <a:p>
            <a:pPr lvl="1" algn="just" eaLnBrk="1" hangingPunct="1">
              <a:buClr>
                <a:schemeClr val="tx1"/>
              </a:buClr>
              <a:buSzPct val="130000"/>
              <a:buFont typeface="Wingdings" panose="05000000000000000000" pitchFamily="2" charset="2"/>
              <a:buChar char="§"/>
            </a:pPr>
            <a:r>
              <a:rPr lang="pl-PL" altLang="pl-PL" sz="1500">
                <a:latin typeface="Tahoma" panose="020B0604030504040204" pitchFamily="34" charset="0"/>
                <a:cs typeface="Tahoma" panose="020B0604030504040204" pitchFamily="34" charset="0"/>
              </a:rPr>
              <a:t>sprawdzenie, czy przy wybranej technologii/założeniach projekt jest wykonalny</a:t>
            </a:r>
          </a:p>
          <a:p>
            <a:pPr lvl="1" algn="just" eaLnBrk="1" hangingPunct="1">
              <a:buClr>
                <a:schemeClr val="tx1"/>
              </a:buClr>
              <a:buSzPct val="130000"/>
              <a:buFont typeface="Wingdings" panose="05000000000000000000" pitchFamily="2" charset="2"/>
              <a:buChar char="§"/>
            </a:pPr>
            <a:r>
              <a:rPr lang="pl-PL" altLang="pl-PL" sz="1500">
                <a:latin typeface="Tahoma" panose="020B0604030504040204" pitchFamily="34" charset="0"/>
                <a:cs typeface="Tahoma" panose="020B0604030504040204" pitchFamily="34" charset="0"/>
              </a:rPr>
              <a:t>przy nastawieniu komercyjnym - możliwość podjęcia decyzji, czy projekt w ogóle realizować (czy jest na tyle opłacalny)</a:t>
            </a:r>
          </a:p>
          <a:p>
            <a:pPr lvl="1" algn="just" eaLnBrk="1" hangingPunct="1">
              <a:buClr>
                <a:schemeClr val="tx1"/>
              </a:buClr>
              <a:buSzPct val="130000"/>
              <a:buFont typeface="Arial" panose="020B0604020202020204" pitchFamily="34" charset="0"/>
              <a:buNone/>
            </a:pPr>
            <a:endParaRPr lang="pl-PL" altLang="pl-PL" sz="1500">
              <a:latin typeface="Tahoma" panose="020B0604030504040204" pitchFamily="34" charset="0"/>
              <a:cs typeface="Tahoma" panose="020B0604030504040204" pitchFamily="34" charset="0"/>
            </a:endParaRPr>
          </a:p>
          <a:p>
            <a:pPr algn="just" eaLnBrk="1" hangingPunct="1">
              <a:buClr>
                <a:schemeClr val="tx1"/>
              </a:buClr>
              <a:buSzPct val="130000"/>
              <a:buFont typeface="Wingdings" panose="05000000000000000000" pitchFamily="2" charset="2"/>
              <a:buChar char="§"/>
            </a:pPr>
            <a:r>
              <a:rPr lang="pl-PL" altLang="pl-PL" sz="1500">
                <a:latin typeface="Tahoma" panose="020B0604030504040204" pitchFamily="34" charset="0"/>
                <a:cs typeface="Tahoma" panose="020B0604030504040204" pitchFamily="34" charset="0"/>
              </a:rPr>
              <a:t>zewnętrzne (dla instytucji oceniającej):</a:t>
            </a:r>
          </a:p>
          <a:p>
            <a:pPr lvl="1" algn="just" eaLnBrk="1" hangingPunct="1">
              <a:buClr>
                <a:schemeClr val="tx1"/>
              </a:buClr>
              <a:buSzPct val="130000"/>
              <a:buFont typeface="Wingdings" panose="05000000000000000000" pitchFamily="2" charset="2"/>
              <a:buChar char="§"/>
            </a:pPr>
            <a:r>
              <a:rPr lang="pl-PL" altLang="pl-PL" sz="1500">
                <a:latin typeface="Tahoma" panose="020B0604030504040204" pitchFamily="34" charset="0"/>
                <a:cs typeface="Tahoma" panose="020B0604030504040204" pitchFamily="34" charset="0"/>
              </a:rPr>
              <a:t>umożliwienie wyboru efektywniejszych rozwiązań</a:t>
            </a:r>
          </a:p>
          <a:p>
            <a:pPr lvl="1" algn="just" eaLnBrk="1" hangingPunct="1">
              <a:buClr>
                <a:schemeClr val="tx1"/>
              </a:buClr>
              <a:buSzPct val="130000"/>
              <a:buFont typeface="Wingdings" panose="05000000000000000000" pitchFamily="2" charset="2"/>
              <a:buChar char="§"/>
            </a:pPr>
            <a:r>
              <a:rPr lang="pl-PL" altLang="pl-PL" sz="1500">
                <a:latin typeface="Tahoma" panose="020B0604030504040204" pitchFamily="34" charset="0"/>
                <a:cs typeface="Tahoma" panose="020B0604030504040204" pitchFamily="34" charset="0"/>
              </a:rPr>
              <a:t>sprawdzenie czy przy projekt jest wykonalny, czy nie ma ryzyka utraty płynności finansowej </a:t>
            </a:r>
            <a:br>
              <a:rPr lang="pl-PL" altLang="pl-PL" sz="1500">
                <a:latin typeface="Tahoma" panose="020B0604030504040204" pitchFamily="34" charset="0"/>
                <a:cs typeface="Tahoma" panose="020B0604030504040204" pitchFamily="34" charset="0"/>
              </a:rPr>
            </a:br>
            <a:r>
              <a:rPr lang="pl-PL" altLang="pl-PL" sz="1500">
                <a:latin typeface="Tahoma" panose="020B0604030504040204" pitchFamily="34" charset="0"/>
                <a:cs typeface="Tahoma" panose="020B0604030504040204" pitchFamily="34" charset="0"/>
              </a:rPr>
              <a:t>na etapie realizacji i eksploatacji</a:t>
            </a:r>
          </a:p>
          <a:p>
            <a:pPr lvl="1" algn="just" eaLnBrk="1" hangingPunct="1">
              <a:buClr>
                <a:schemeClr val="tx1"/>
              </a:buClr>
              <a:buSzPct val="130000"/>
              <a:buFont typeface="Wingdings" panose="05000000000000000000" pitchFamily="2" charset="2"/>
              <a:buChar char="§"/>
            </a:pPr>
            <a:r>
              <a:rPr lang="pl-PL" altLang="pl-PL" sz="1500">
                <a:latin typeface="Tahoma" panose="020B0604030504040204" pitchFamily="34" charset="0"/>
                <a:cs typeface="Tahoma" panose="020B0604030504040204" pitchFamily="34" charset="0"/>
              </a:rPr>
              <a:t>Weryfikacja stopnia przygotowania projektu i wykonalności założonego harmonogramu</a:t>
            </a:r>
          </a:p>
          <a:p>
            <a:pPr lvl="1" algn="just" eaLnBrk="1" hangingPunct="1">
              <a:buClr>
                <a:schemeClr val="tx1"/>
              </a:buClr>
              <a:buSzPct val="130000"/>
              <a:buFont typeface="Wingdings" panose="05000000000000000000" pitchFamily="2" charset="2"/>
              <a:buChar char="§"/>
            </a:pPr>
            <a:r>
              <a:rPr lang="pl-PL" altLang="pl-PL" sz="1500">
                <a:latin typeface="Tahoma" panose="020B0604030504040204" pitchFamily="34" charset="0"/>
                <a:cs typeface="Tahoma" panose="020B0604030504040204" pitchFamily="34" charset="0"/>
              </a:rPr>
              <a:t>optymalizacja wysokości dotacji i rozdysponowania środków finansowanych pomiędzy projekty</a:t>
            </a:r>
            <a:endParaRPr lang="en-US" altLang="pl-PL" sz="1500">
              <a:latin typeface="Tahoma" panose="020B0604030504040204" pitchFamily="34" charset="0"/>
              <a:cs typeface="Tahoma" panose="020B0604030504040204" pitchFamily="34" charset="0"/>
            </a:endParaRPr>
          </a:p>
          <a:p>
            <a:pPr eaLnBrk="1" hangingPunct="1">
              <a:buFont typeface="Wingdings" panose="05000000000000000000" pitchFamily="2" charset="2"/>
              <a:buNone/>
            </a:pPr>
            <a:endParaRPr lang="pl-PL" altLang="pl-PL" sz="1500">
              <a:latin typeface="Tahoma" panose="020B0604030504040204" pitchFamily="34" charset="0"/>
              <a:cs typeface="Tahoma" panose="020B0604030504040204" pitchFamily="34" charset="0"/>
            </a:endParaRPr>
          </a:p>
        </p:txBody>
      </p:sp>
      <p:sp>
        <p:nvSpPr>
          <p:cNvPr id="20484" name="Symbol zastępczy numeru slajdu 3">
            <a:extLst>
              <a:ext uri="{FF2B5EF4-FFF2-40B4-BE49-F238E27FC236}">
                <a16:creationId xmlns:a16="http://schemas.microsoft.com/office/drawing/2014/main" id="{D67D4909-32B7-4DDE-911F-D1629AD3B4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3220A20-A2DD-409C-9133-28546E80A843}" type="slidenum">
              <a:rPr lang="pl-PL" altLang="pl-PL" sz="1200" smtClean="0">
                <a:solidFill>
                  <a:srgbClr val="898989"/>
                </a:solidFill>
                <a:latin typeface="Arial" panose="020B0604020202020204" pitchFamily="34" charset="0"/>
              </a:rPr>
              <a:pPr>
                <a:spcBef>
                  <a:spcPct val="0"/>
                </a:spcBef>
                <a:buFontTx/>
                <a:buNone/>
              </a:pPr>
              <a:t>6</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ADDFC47-4A20-45DD-847D-3B19DB6CA413}"/>
              </a:ext>
            </a:extLst>
          </p:cNvPr>
          <p:cNvSpPr>
            <a:spLocks noGrp="1" noChangeArrowheads="1"/>
          </p:cNvSpPr>
          <p:nvPr>
            <p:ph type="title"/>
          </p:nvPr>
        </p:nvSpPr>
        <p:spPr>
          <a:xfrm>
            <a:off x="250825" y="466725"/>
            <a:ext cx="8642350" cy="94615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2 - USTALENIE WARTOŚCI WSKAŹNIKÓW EFEKTYWNOŚCI FINANSOWEJ</a:t>
            </a:r>
          </a:p>
        </p:txBody>
      </p:sp>
      <p:sp>
        <p:nvSpPr>
          <p:cNvPr id="106499" name="Rectangle 3">
            <a:extLst>
              <a:ext uri="{FF2B5EF4-FFF2-40B4-BE49-F238E27FC236}">
                <a16:creationId xmlns:a16="http://schemas.microsoft.com/office/drawing/2014/main" id="{40AD7313-7871-45A3-9C32-4D3F619F0F5D}"/>
              </a:ext>
            </a:extLst>
          </p:cNvPr>
          <p:cNvSpPr>
            <a:spLocks noGrp="1" noChangeArrowheads="1"/>
          </p:cNvSpPr>
          <p:nvPr>
            <p:ph idx="1"/>
          </p:nvPr>
        </p:nvSpPr>
        <p:spPr>
          <a:xfrm>
            <a:off x="179388" y="1700213"/>
            <a:ext cx="8713787" cy="4249737"/>
          </a:xfrm>
        </p:spPr>
        <p:txBody>
          <a:bodyPr/>
          <a:lstStyle/>
          <a:p>
            <a:pPr eaLnBrk="1" hangingPunct="1">
              <a:buFont typeface="Wingdings" panose="05000000000000000000" pitchFamily="2" charset="2"/>
              <a:buNone/>
            </a:pPr>
            <a:r>
              <a:rPr lang="pl-PL" altLang="pl-PL" sz="1600" b="1" u="sng">
                <a:latin typeface="Tahoma" panose="020B0604030504040204" pitchFamily="34" charset="0"/>
              </a:rPr>
              <a:t>Finansowe wypływy gotówkowe zawierają:</a:t>
            </a:r>
          </a:p>
          <a:p>
            <a:pPr eaLnBrk="1" hangingPunct="1">
              <a:buFont typeface="Wingdings" panose="05000000000000000000" pitchFamily="2" charset="2"/>
              <a:buNone/>
            </a:pPr>
            <a:endParaRPr lang="pl-PL" altLang="pl-PL" sz="1600" b="1" u="sng">
              <a:latin typeface="Tahoma" panose="020B0604030504040204" pitchFamily="34" charset="0"/>
            </a:endParaRPr>
          </a:p>
          <a:p>
            <a:pPr eaLnBrk="1" hangingPunct="1">
              <a:buFont typeface="Wingdings" panose="05000000000000000000" pitchFamily="2" charset="2"/>
              <a:buChar char="§"/>
            </a:pPr>
            <a:r>
              <a:rPr lang="pl-PL" altLang="pl-PL" sz="1600">
                <a:latin typeface="Tahoma" panose="020B0604030504040204" pitchFamily="34" charset="0"/>
              </a:rPr>
              <a:t>Koszty inwestycyjne </a:t>
            </a:r>
          </a:p>
          <a:p>
            <a:pPr eaLnBrk="1" hangingPunct="1">
              <a:buFont typeface="Wingdings" panose="05000000000000000000" pitchFamily="2" charset="2"/>
              <a:buChar char="§"/>
            </a:pPr>
            <a:r>
              <a:rPr lang="pl-PL" altLang="pl-PL" sz="1600">
                <a:latin typeface="Tahoma" panose="020B0604030504040204" pitchFamily="34" charset="0"/>
              </a:rPr>
              <a:t>Koszty operacyjne</a:t>
            </a:r>
          </a:p>
          <a:p>
            <a:pPr eaLnBrk="1" hangingPunct="1">
              <a:buFont typeface="Wingdings" panose="05000000000000000000" pitchFamily="2" charset="2"/>
              <a:buNone/>
            </a:pPr>
            <a:endParaRPr lang="pl-PL" altLang="pl-PL" sz="1600">
              <a:latin typeface="Tahoma" panose="020B0604030504040204" pitchFamily="34" charset="0"/>
            </a:endParaRPr>
          </a:p>
          <a:p>
            <a:pPr algn="ctr" eaLnBrk="1" hangingPunct="1">
              <a:buFont typeface="Wingdings" panose="05000000000000000000" pitchFamily="2" charset="2"/>
              <a:buNone/>
            </a:pPr>
            <a:r>
              <a:rPr lang="pl-PL" altLang="pl-PL" sz="1600" i="1" u="sng">
                <a:latin typeface="Tahoma" panose="020B0604030504040204" pitchFamily="34" charset="0"/>
              </a:rPr>
              <a:t>Wypływy gotówkowe nie zawierają: amortyzacji, rezerw na przyszłe wydatki odtworzeniowe, zobowiązań warunkowych, kosztów utopionych</a:t>
            </a:r>
          </a:p>
          <a:p>
            <a:pPr algn="ctr" eaLnBrk="1" hangingPunct="1">
              <a:buFont typeface="Wingdings" panose="05000000000000000000" pitchFamily="2" charset="2"/>
              <a:buNone/>
            </a:pPr>
            <a:endParaRPr lang="pl-PL" altLang="pl-PL" sz="1600" i="1" u="sng">
              <a:latin typeface="Tahoma" panose="020B0604030504040204" pitchFamily="34" charset="0"/>
            </a:endParaRPr>
          </a:p>
          <a:p>
            <a:pPr algn="ctr" eaLnBrk="1" hangingPunct="1">
              <a:buFont typeface="Arial" panose="020B0604020202020204" pitchFamily="34" charset="0"/>
              <a:buNone/>
            </a:pPr>
            <a:r>
              <a:rPr lang="pl-PL" altLang="pl-PL" sz="1600"/>
              <a:t>Amortyzacja – inwestycja kapitałowa będzie odnowiona na koniec okresu życia projektu. Nie jest wypływem. Uwzględnienie amortyzacji jako koszt powoduje podwójne policzenie kosztów inwestycyjnych projektu.</a:t>
            </a:r>
          </a:p>
          <a:p>
            <a:pPr algn="ctr" eaLnBrk="1" hangingPunct="1">
              <a:buFont typeface="Wingdings" panose="05000000000000000000" pitchFamily="2" charset="2"/>
              <a:buNone/>
            </a:pPr>
            <a:endParaRPr lang="pl-PL" altLang="pl-PL" sz="1600">
              <a:latin typeface="Tahoma" panose="020B0604030504040204" pitchFamily="34" charset="0"/>
            </a:endParaRPr>
          </a:p>
        </p:txBody>
      </p:sp>
      <p:sp>
        <p:nvSpPr>
          <p:cNvPr id="106500" name="Symbol zastępczy numeru slajdu 3">
            <a:extLst>
              <a:ext uri="{FF2B5EF4-FFF2-40B4-BE49-F238E27FC236}">
                <a16:creationId xmlns:a16="http://schemas.microsoft.com/office/drawing/2014/main" id="{54FBE63A-8C01-42E9-951C-6B3DE0B124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7A1005-C6E9-44C8-A172-843021F470EF}" type="slidenum">
              <a:rPr lang="pl-PL" altLang="pl-PL" sz="1200" smtClean="0">
                <a:solidFill>
                  <a:srgbClr val="898989"/>
                </a:solidFill>
                <a:latin typeface="Arial" panose="020B0604020202020204" pitchFamily="34" charset="0"/>
              </a:rPr>
              <a:pPr>
                <a:spcBef>
                  <a:spcPct val="0"/>
                </a:spcBef>
                <a:buFontTx/>
                <a:buNone/>
              </a:pPr>
              <a:t>60</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EBB5D68-B7E5-4765-A153-0F7B944FF1B0}"/>
              </a:ext>
            </a:extLst>
          </p:cNvPr>
          <p:cNvSpPr>
            <a:spLocks noGrp="1" noChangeArrowheads="1"/>
          </p:cNvSpPr>
          <p:nvPr>
            <p:ph type="title"/>
          </p:nvPr>
        </p:nvSpPr>
        <p:spPr>
          <a:xfrm>
            <a:off x="250825" y="466725"/>
            <a:ext cx="8642350" cy="94615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2 - USTALENIE WARTOŚCI WSKAŹNIKÓW EFEKTYWNOŚCI FINANSOWEJ</a:t>
            </a:r>
          </a:p>
        </p:txBody>
      </p:sp>
      <p:sp>
        <p:nvSpPr>
          <p:cNvPr id="108547" name="Rectangle 3">
            <a:extLst>
              <a:ext uri="{FF2B5EF4-FFF2-40B4-BE49-F238E27FC236}">
                <a16:creationId xmlns:a16="http://schemas.microsoft.com/office/drawing/2014/main" id="{BC151EE4-EB53-431F-AD7C-CB777E802DAE}"/>
              </a:ext>
            </a:extLst>
          </p:cNvPr>
          <p:cNvSpPr>
            <a:spLocks noGrp="1" noChangeArrowheads="1"/>
          </p:cNvSpPr>
          <p:nvPr>
            <p:ph idx="1"/>
          </p:nvPr>
        </p:nvSpPr>
        <p:spPr>
          <a:xfrm>
            <a:off x="250825" y="1700213"/>
            <a:ext cx="8589963" cy="4033837"/>
          </a:xfrm>
        </p:spPr>
        <p:txBody>
          <a:bodyPr/>
          <a:lstStyle/>
          <a:p>
            <a:pPr eaLnBrk="1" hangingPunct="1">
              <a:lnSpc>
                <a:spcPct val="150000"/>
              </a:lnSpc>
              <a:buFont typeface="Wingdings" panose="05000000000000000000" pitchFamily="2" charset="2"/>
              <a:buNone/>
            </a:pPr>
            <a:r>
              <a:rPr lang="pl-PL" altLang="pl-PL" sz="1600" b="1" u="sng">
                <a:latin typeface="Tahoma" panose="020B0604030504040204" pitchFamily="34" charset="0"/>
                <a:cs typeface="Tahoma" panose="020B0604030504040204" pitchFamily="34" charset="0"/>
              </a:rPr>
              <a:t>Finansowe wpływy gotówkowe zawierają:</a:t>
            </a:r>
          </a:p>
          <a:p>
            <a:pPr eaLnBrk="1" hangingPunct="1">
              <a:lnSpc>
                <a:spcPct val="150000"/>
              </a:lnSpc>
              <a:buFont typeface="Wingdings" panose="05000000000000000000" pitchFamily="2" charset="2"/>
              <a:buNone/>
            </a:pPr>
            <a:endParaRPr lang="pl-PL" altLang="pl-PL" sz="1600" b="1" u="sng">
              <a:latin typeface="Tahoma" panose="020B0604030504040204" pitchFamily="34" charset="0"/>
              <a:cs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przychody ze sprzedaży produktów i usług</a:t>
            </a:r>
            <a:endParaRPr lang="en-GB" altLang="pl-PL" sz="1600">
              <a:latin typeface="Tahoma" panose="020B0604030504040204" pitchFamily="34" charset="0"/>
              <a:cs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wartość rezydualną</a:t>
            </a:r>
            <a:endParaRPr lang="pl-PL" altLang="pl-PL" sz="1600">
              <a:solidFill>
                <a:schemeClr val="accent1"/>
              </a:solidFill>
              <a:latin typeface="Tahoma" panose="020B0604030504040204" pitchFamily="34" charset="0"/>
              <a:cs typeface="Tahoma" panose="020B0604030504040204" pitchFamily="34" charset="0"/>
            </a:endParaRPr>
          </a:p>
          <a:p>
            <a:pPr algn="just" eaLnBrk="1" hangingPunct="1">
              <a:lnSpc>
                <a:spcPct val="150000"/>
              </a:lnSpc>
              <a:buFont typeface="Wingdings" panose="05000000000000000000" pitchFamily="2" charset="2"/>
              <a:buChar char="§"/>
            </a:pPr>
            <a:endParaRPr lang="pl-PL" altLang="pl-PL" sz="1600">
              <a:latin typeface="Tahoma" panose="020B0604030504040204" pitchFamily="34" charset="0"/>
              <a:cs typeface="Tahoma" panose="020B0604030504040204" pitchFamily="34" charset="0"/>
            </a:endParaRP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Wartość rezydualna wg IAS wartość netto jaką przedsiębiorstwo oczekuje otrzymać za środek trwały na koniec jego okresu użyteczności po pomniejszeniu o koszty sprzedaży (demontaż, złomowanie, transport itd.)</a:t>
            </a:r>
          </a:p>
          <a:p>
            <a:pPr eaLnBrk="1" hangingPunct="1">
              <a:lnSpc>
                <a:spcPct val="150000"/>
              </a:lnSpc>
            </a:pPr>
            <a:endParaRPr lang="pl-PL" altLang="pl-PL" sz="1600">
              <a:solidFill>
                <a:schemeClr val="bg1"/>
              </a:solidFill>
              <a:latin typeface="Tahoma" panose="020B0604030504040204" pitchFamily="34" charset="0"/>
              <a:cs typeface="Tahoma" panose="020B0604030504040204" pitchFamily="34" charset="0"/>
            </a:endParaRPr>
          </a:p>
        </p:txBody>
      </p:sp>
      <p:sp>
        <p:nvSpPr>
          <p:cNvPr id="108548" name="Symbol zastępczy numeru slajdu 3">
            <a:extLst>
              <a:ext uri="{FF2B5EF4-FFF2-40B4-BE49-F238E27FC236}">
                <a16:creationId xmlns:a16="http://schemas.microsoft.com/office/drawing/2014/main" id="{486910C5-E268-455E-9760-A905A275D2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7F19CC-0F10-45E1-8840-3DF4F9900E22}" type="slidenum">
              <a:rPr lang="pl-PL" altLang="pl-PL" sz="1200" smtClean="0">
                <a:solidFill>
                  <a:srgbClr val="898989"/>
                </a:solidFill>
                <a:latin typeface="Arial" panose="020B0604020202020204" pitchFamily="34" charset="0"/>
              </a:rPr>
              <a:pPr>
                <a:spcBef>
                  <a:spcPct val="0"/>
                </a:spcBef>
                <a:buFontTx/>
                <a:buNone/>
              </a:pPr>
              <a:t>61</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5481401-6A6B-4357-AEDD-2A2604643AF3}"/>
              </a:ext>
            </a:extLst>
          </p:cNvPr>
          <p:cNvSpPr>
            <a:spLocks noGrp="1" noChangeArrowheads="1"/>
          </p:cNvSpPr>
          <p:nvPr>
            <p:ph type="title"/>
          </p:nvPr>
        </p:nvSpPr>
        <p:spPr>
          <a:xfrm>
            <a:off x="250825" y="466725"/>
            <a:ext cx="8642350" cy="94615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2 - USTALENIE WARTOŚCI WSKAŹNIKÓW EFEKTYWNOŚCI FINANSOWEJ</a:t>
            </a:r>
          </a:p>
        </p:txBody>
      </p:sp>
      <p:sp>
        <p:nvSpPr>
          <p:cNvPr id="110595" name="Rectangle 3">
            <a:extLst>
              <a:ext uri="{FF2B5EF4-FFF2-40B4-BE49-F238E27FC236}">
                <a16:creationId xmlns:a16="http://schemas.microsoft.com/office/drawing/2014/main" id="{92AC1338-8493-49B1-883C-71805965B3B6}"/>
              </a:ext>
            </a:extLst>
          </p:cNvPr>
          <p:cNvSpPr>
            <a:spLocks noGrp="1" noChangeArrowheads="1"/>
          </p:cNvSpPr>
          <p:nvPr>
            <p:ph idx="1"/>
          </p:nvPr>
        </p:nvSpPr>
        <p:spPr>
          <a:xfrm>
            <a:off x="250825" y="1700213"/>
            <a:ext cx="8642350" cy="4681537"/>
          </a:xfrm>
        </p:spPr>
        <p:txBody>
          <a:bodyPr/>
          <a:lstStyle/>
          <a:p>
            <a:pPr algn="ctr" eaLnBrk="1" hangingPunct="1">
              <a:lnSpc>
                <a:spcPct val="80000"/>
              </a:lnSpc>
              <a:buFont typeface="Wingdings" panose="05000000000000000000" pitchFamily="2" charset="2"/>
              <a:buNone/>
            </a:pPr>
            <a:r>
              <a:rPr lang="pl-PL" altLang="pl-PL" sz="1600" b="1" u="sng">
                <a:latin typeface="Tahoma" panose="020B0604030504040204" pitchFamily="34" charset="0"/>
              </a:rPr>
              <a:t>Wartość rezydualna </a:t>
            </a:r>
          </a:p>
          <a:p>
            <a:pPr algn="ctr" eaLnBrk="1" hangingPunct="1">
              <a:lnSpc>
                <a:spcPct val="80000"/>
              </a:lnSpc>
              <a:buFont typeface="Wingdings" panose="05000000000000000000" pitchFamily="2" charset="2"/>
              <a:buNone/>
            </a:pPr>
            <a:endParaRPr lang="pl-PL" altLang="pl-PL" sz="1600" b="1" u="sng">
              <a:latin typeface="Tahoma" panose="020B0604030504040204" pitchFamily="34" charset="0"/>
            </a:endParaRPr>
          </a:p>
          <a:p>
            <a:pPr algn="just" eaLnBrk="1" hangingPunct="1">
              <a:lnSpc>
                <a:spcPct val="150000"/>
              </a:lnSpc>
              <a:buFont typeface="Wingdings" panose="05000000000000000000" pitchFamily="2" charset="2"/>
              <a:buNone/>
            </a:pPr>
            <a:r>
              <a:rPr lang="pl-PL" altLang="pl-PL" sz="1600">
                <a:latin typeface="Tahoma" panose="020B0604030504040204" pitchFamily="34" charset="0"/>
              </a:rPr>
              <a:t>Wartość rezydualna - wartość aktywów trwałych na koniec okresu funkcjonowania projektu.</a:t>
            </a:r>
          </a:p>
          <a:p>
            <a:pPr algn="just" eaLnBrk="1" hangingPunct="1">
              <a:lnSpc>
                <a:spcPct val="150000"/>
              </a:lnSpc>
              <a:buFont typeface="Wingdings" panose="05000000000000000000" pitchFamily="2" charset="2"/>
              <a:buNone/>
            </a:pPr>
            <a:r>
              <a:rPr lang="pl-PL" altLang="pl-PL" sz="1600">
                <a:latin typeface="Tahoma" panose="020B0604030504040204" pitchFamily="34" charset="0"/>
              </a:rPr>
              <a:t>Wartość rezydualna</a:t>
            </a:r>
            <a:r>
              <a:rPr lang="en-GB" altLang="pl-PL" sz="1600">
                <a:latin typeface="Tahoma" panose="020B0604030504040204" pitchFamily="34" charset="0"/>
              </a:rPr>
              <a:t> </a:t>
            </a:r>
            <a:r>
              <a:rPr lang="pl-PL" altLang="pl-PL" sz="1600">
                <a:latin typeface="Tahoma" panose="020B0604030504040204" pitchFamily="34" charset="0"/>
              </a:rPr>
              <a:t>projektu – metody szacowania:</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Oszacowanie pozostałej wartości (rezydualnej) inwestycji</a:t>
            </a:r>
            <a:r>
              <a:rPr lang="en-GB" altLang="pl-PL" sz="1600">
                <a:latin typeface="Tahoma" panose="020B0604030504040204" pitchFamily="34" charset="0"/>
              </a:rPr>
              <a:t> </a:t>
            </a:r>
            <a:r>
              <a:rPr lang="pl-PL" altLang="pl-PL" sz="1600">
                <a:latin typeface="Tahoma" panose="020B0604030504040204" pitchFamily="34" charset="0"/>
              </a:rPr>
              <a:t>przy wykorzystaniu</a:t>
            </a:r>
            <a:r>
              <a:rPr lang="en-GB" altLang="pl-PL" sz="1600">
                <a:latin typeface="Tahoma" panose="020B0604030504040204" pitchFamily="34" charset="0"/>
              </a:rPr>
              <a:t> </a:t>
            </a:r>
            <a:r>
              <a:rPr lang="pl-PL" altLang="pl-PL" sz="1600">
                <a:latin typeface="Tahoma" panose="020B0604030504040204" pitchFamily="34" charset="0"/>
              </a:rPr>
              <a:t>wiedzy </a:t>
            </a:r>
            <a:br>
              <a:rPr lang="pl-PL" altLang="pl-PL" sz="1600">
                <a:latin typeface="Tahoma" panose="020B0604030504040204" pitchFamily="34" charset="0"/>
              </a:rPr>
            </a:br>
            <a:r>
              <a:rPr lang="pl-PL" altLang="pl-PL" sz="1600">
                <a:latin typeface="Tahoma" panose="020B0604030504040204" pitchFamily="34" charset="0"/>
              </a:rPr>
              <a:t>i założeń inżynierskich/ księgowych</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Oszacowanie zdyskontowanych wartości</a:t>
            </a:r>
            <a:r>
              <a:rPr lang="en-GB" altLang="pl-PL" sz="1600">
                <a:latin typeface="Tahoma" panose="020B0604030504040204" pitchFamily="34" charset="0"/>
              </a:rPr>
              <a:t> </a:t>
            </a:r>
            <a:r>
              <a:rPr lang="pl-PL" altLang="pl-PL" sz="1600">
                <a:latin typeface="Tahoma" panose="020B0604030504040204" pitchFamily="34" charset="0"/>
              </a:rPr>
              <a:t>każdego przyszłego przychodu netto po okresie projekcji,</a:t>
            </a:r>
            <a:r>
              <a:rPr lang="en-GB" altLang="pl-PL" sz="1600">
                <a:latin typeface="Tahoma" panose="020B0604030504040204" pitchFamily="34" charset="0"/>
              </a:rPr>
              <a:t> </a:t>
            </a:r>
            <a:r>
              <a:rPr lang="pl-PL" altLang="pl-PL" sz="1600">
                <a:latin typeface="Tahoma" panose="020B0604030504040204" pitchFamily="34" charset="0"/>
              </a:rPr>
              <a:t>na koniec okresu ekonomicznego życia projektu</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Bezpośrednie oszacowanie wartości rynkowej inwestycji</a:t>
            </a:r>
          </a:p>
        </p:txBody>
      </p:sp>
      <p:sp>
        <p:nvSpPr>
          <p:cNvPr id="110596" name="Symbol zastępczy numeru slajdu 3">
            <a:extLst>
              <a:ext uri="{FF2B5EF4-FFF2-40B4-BE49-F238E27FC236}">
                <a16:creationId xmlns:a16="http://schemas.microsoft.com/office/drawing/2014/main" id="{22EF6899-A57D-4906-B0B4-C75C3B6048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4BC7B5-79C4-4C14-968C-CFC24695B9A9}" type="slidenum">
              <a:rPr lang="pl-PL" altLang="pl-PL" sz="1200" smtClean="0">
                <a:solidFill>
                  <a:srgbClr val="898989"/>
                </a:solidFill>
                <a:latin typeface="Arial" panose="020B0604020202020204" pitchFamily="34" charset="0"/>
              </a:rPr>
              <a:pPr>
                <a:spcBef>
                  <a:spcPct val="0"/>
                </a:spcBef>
                <a:buFontTx/>
                <a:buNone/>
              </a:pPr>
              <a:t>62</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B9A0242-B7B2-471F-A335-F28383642B36}"/>
              </a:ext>
            </a:extLst>
          </p:cNvPr>
          <p:cNvSpPr>
            <a:spLocks noGrp="1" noChangeArrowheads="1"/>
          </p:cNvSpPr>
          <p:nvPr>
            <p:ph type="title"/>
          </p:nvPr>
        </p:nvSpPr>
        <p:spPr>
          <a:xfrm>
            <a:off x="250825" y="466725"/>
            <a:ext cx="8642350" cy="94615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2 - USTALENIE WARTOŚCI WSKAŹNIKÓW EFEKTYWNOŚCI FINANSOWEJ</a:t>
            </a:r>
          </a:p>
        </p:txBody>
      </p:sp>
      <p:sp>
        <p:nvSpPr>
          <p:cNvPr id="112643" name="Rectangle 3">
            <a:extLst>
              <a:ext uri="{FF2B5EF4-FFF2-40B4-BE49-F238E27FC236}">
                <a16:creationId xmlns:a16="http://schemas.microsoft.com/office/drawing/2014/main" id="{225DF7D1-356F-4794-8B24-8716BAF7FCD6}"/>
              </a:ext>
            </a:extLst>
          </p:cNvPr>
          <p:cNvSpPr txBox="1">
            <a:spLocks noChangeArrowheads="1"/>
          </p:cNvSpPr>
          <p:nvPr/>
        </p:nvSpPr>
        <p:spPr bwMode="auto">
          <a:xfrm>
            <a:off x="250825" y="1700213"/>
            <a:ext cx="86423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Wingdings" panose="05000000000000000000" pitchFamily="2" charset="2"/>
              <a:buNone/>
            </a:pPr>
            <a:r>
              <a:rPr lang="pl-PL" altLang="pl-PL" sz="1600" b="1" u="sng">
                <a:latin typeface="Tahoma" panose="020B0604030504040204" pitchFamily="34" charset="0"/>
                <a:cs typeface="Tahoma" panose="020B0604030504040204" pitchFamily="34" charset="0"/>
              </a:rPr>
              <a:t>Wskaźniki oceny projektu</a:t>
            </a:r>
          </a:p>
          <a:p>
            <a:pPr eaLnBrk="1" hangingPunct="1">
              <a:buFont typeface="Wingdings" panose="05000000000000000000" pitchFamily="2" charset="2"/>
              <a:buNone/>
            </a:pPr>
            <a:r>
              <a:rPr lang="pl-PL" altLang="pl-PL" sz="1600" b="1" u="sng">
                <a:latin typeface="Tahoma" panose="020B0604030504040204" pitchFamily="34" charset="0"/>
                <a:cs typeface="Tahoma" panose="020B0604030504040204" pitchFamily="34" charset="0"/>
              </a:rPr>
              <a:t>Zaktualizowana wartość netto (NPV)</a:t>
            </a:r>
            <a:r>
              <a:rPr lang="pl-PL" altLang="pl-PL" sz="1600">
                <a:latin typeface="Tahoma" panose="020B0604030504040204" pitchFamily="34" charset="0"/>
                <a:cs typeface="Tahoma" panose="020B0604030504040204" pitchFamily="34" charset="0"/>
              </a:rPr>
              <a:t> – suma bieżących wartości wszystkich przyszłych przepływów gotówkowych</a:t>
            </a:r>
          </a:p>
          <a:p>
            <a:pPr eaLnBrk="1" hangingPunct="1">
              <a:buFont typeface="Wingdings" panose="05000000000000000000" pitchFamily="2" charset="2"/>
              <a:buNone/>
            </a:pPr>
            <a:endParaRPr lang="pl-PL" altLang="pl-PL" sz="1600">
              <a:latin typeface="Tahoma" panose="020B0604030504040204" pitchFamily="34" charset="0"/>
              <a:cs typeface="Tahoma" panose="020B0604030504040204" pitchFamily="34" charset="0"/>
            </a:endParaRPr>
          </a:p>
          <a:p>
            <a:pPr eaLnBrk="1" hangingPunct="1">
              <a:buFont typeface="Wingdings" panose="05000000000000000000" pitchFamily="2" charset="2"/>
              <a:buNone/>
            </a:pPr>
            <a:endParaRPr lang="pl-PL" altLang="pl-PL" sz="1600">
              <a:latin typeface="Tahoma" panose="020B0604030504040204" pitchFamily="34" charset="0"/>
              <a:cs typeface="Tahoma" panose="020B0604030504040204" pitchFamily="34" charset="0"/>
            </a:endParaRPr>
          </a:p>
          <a:p>
            <a:pPr eaLnBrk="1" hangingPunct="1">
              <a:buFont typeface="Wingdings" panose="05000000000000000000" pitchFamily="2" charset="2"/>
              <a:buNone/>
            </a:pPr>
            <a:endParaRPr lang="pl-PL" altLang="pl-PL" sz="1600">
              <a:latin typeface="Tahoma" panose="020B0604030504040204" pitchFamily="34" charset="0"/>
              <a:cs typeface="Tahoma" panose="020B0604030504040204" pitchFamily="34" charset="0"/>
            </a:endParaRPr>
          </a:p>
        </p:txBody>
      </p:sp>
      <p:graphicFrame>
        <p:nvGraphicFramePr>
          <p:cNvPr id="112644" name="Object 7">
            <a:extLst>
              <a:ext uri="{FF2B5EF4-FFF2-40B4-BE49-F238E27FC236}">
                <a16:creationId xmlns:a16="http://schemas.microsoft.com/office/drawing/2014/main" id="{650ADE2E-FB84-4E24-B4A6-84473820C571}"/>
              </a:ext>
            </a:extLst>
          </p:cNvPr>
          <p:cNvGraphicFramePr>
            <a:graphicFrameLocks noChangeAspect="1"/>
          </p:cNvGraphicFramePr>
          <p:nvPr/>
        </p:nvGraphicFramePr>
        <p:xfrm>
          <a:off x="827088" y="2997200"/>
          <a:ext cx="6997700" cy="1819275"/>
        </p:xfrm>
        <a:graphic>
          <a:graphicData uri="http://schemas.openxmlformats.org/presentationml/2006/ole">
            <mc:AlternateContent xmlns:mc="http://schemas.openxmlformats.org/markup-compatibility/2006">
              <mc:Choice xmlns:v="urn:schemas-microsoft-com:vml" Requires="v">
                <p:oleObj spid="_x0000_s13320" name="Równanie" r:id="rId3" imgW="5090040" imgH="1866960" progId="Equation.3">
                  <p:embed/>
                </p:oleObj>
              </mc:Choice>
              <mc:Fallback>
                <p:oleObj name="Równanie" r:id="rId3" imgW="5090040" imgH="1866960" progId="Equation.3">
                  <p:embed/>
                  <p:pic>
                    <p:nvPicPr>
                      <p:cNvPr id="112644" name="Object 7">
                        <a:extLst>
                          <a:ext uri="{FF2B5EF4-FFF2-40B4-BE49-F238E27FC236}">
                            <a16:creationId xmlns:a16="http://schemas.microsoft.com/office/drawing/2014/main" id="{650ADE2E-FB84-4E24-B4A6-84473820C571}"/>
                          </a:ext>
                        </a:extLst>
                      </p:cNvPr>
                      <p:cNvPicPr>
                        <a:picLocks noChangeAspect="1" noChangeArrowheads="1"/>
                      </p:cNvPicPr>
                      <p:nvPr/>
                    </p:nvPicPr>
                    <p:blipFill>
                      <a:blip r:embed="rId4">
                        <a:lum contrast="30000"/>
                        <a:grayscl/>
                        <a:biLevel thresh="50000"/>
                        <a:extLst>
                          <a:ext uri="{28A0092B-C50C-407E-A947-70E740481C1C}">
                            <a14:useLocalDpi xmlns:a14="http://schemas.microsoft.com/office/drawing/2010/main" val="0"/>
                          </a:ext>
                        </a:extLst>
                      </a:blip>
                      <a:srcRect/>
                      <a:stretch>
                        <a:fillRect/>
                      </a:stretch>
                    </p:blipFill>
                    <p:spPr bwMode="auto">
                      <a:xfrm>
                        <a:off x="827088" y="2997200"/>
                        <a:ext cx="69977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5" name="Rectangle 11">
            <a:extLst>
              <a:ext uri="{FF2B5EF4-FFF2-40B4-BE49-F238E27FC236}">
                <a16:creationId xmlns:a16="http://schemas.microsoft.com/office/drawing/2014/main" id="{6C41121D-1E49-4D8B-A74F-DEDD22C3DE08}"/>
              </a:ext>
            </a:extLst>
          </p:cNvPr>
          <p:cNvSpPr>
            <a:spLocks noChangeArrowheads="1"/>
          </p:cNvSpPr>
          <p:nvPr/>
        </p:nvSpPr>
        <p:spPr bwMode="auto">
          <a:xfrm>
            <a:off x="250825" y="5322888"/>
            <a:ext cx="864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pl-PL" sz="1600" i="1">
                <a:latin typeface="Tahoma" panose="020B0604030504040204" pitchFamily="34" charset="0"/>
                <a:cs typeface="Tahoma" panose="020B0604030504040204" pitchFamily="34" charset="0"/>
              </a:rPr>
              <a:t>NBt </a:t>
            </a:r>
            <a:r>
              <a:rPr lang="pl-PL" altLang="pl-PL" sz="1600" i="1">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różnica pomiędzy przychodami a kosztami w okresie</a:t>
            </a:r>
            <a:r>
              <a:rPr lang="en-GB" altLang="pl-PL" sz="1600">
                <a:latin typeface="Tahoma" panose="020B0604030504040204" pitchFamily="34" charset="0"/>
                <a:cs typeface="Tahoma" panose="020B0604030504040204" pitchFamily="34" charset="0"/>
              </a:rPr>
              <a:t> </a:t>
            </a:r>
            <a:r>
              <a:rPr lang="en-GB" altLang="pl-PL" sz="1600" i="1">
                <a:latin typeface="Tahoma" panose="020B0604030504040204" pitchFamily="34" charset="0"/>
                <a:cs typeface="Tahoma" panose="020B0604030504040204" pitchFamily="34" charset="0"/>
              </a:rPr>
              <a:t>t</a:t>
            </a:r>
            <a:r>
              <a:rPr lang="pl-PL" altLang="pl-PL" sz="1600">
                <a:latin typeface="Tahoma" panose="020B0604030504040204" pitchFamily="34" charset="0"/>
                <a:cs typeface="Tahoma" panose="020B0604030504040204" pitchFamily="34" charset="0"/>
              </a:rPr>
              <a:t> , </a:t>
            </a:r>
            <a:r>
              <a:rPr lang="pl-PL" altLang="pl-PL" sz="1600" i="1">
                <a:latin typeface="Tahoma" panose="020B0604030504040204" pitchFamily="34" charset="0"/>
                <a:cs typeface="Tahoma" panose="020B0604030504040204" pitchFamily="34" charset="0"/>
              </a:rPr>
              <a:t>r</a:t>
            </a:r>
            <a:r>
              <a:rPr lang="pl-PL" altLang="pl-PL" sz="1600">
                <a:latin typeface="Tahoma" panose="020B0604030504040204" pitchFamily="34" charset="0"/>
                <a:cs typeface="Tahoma" panose="020B0604030504040204" pitchFamily="34" charset="0"/>
              </a:rPr>
              <a:t> – stopa dyskontowa</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7A1617F5-C2D7-43B9-BCBF-C1579C6B281C}"/>
              </a:ext>
            </a:extLst>
          </p:cNvPr>
          <p:cNvSpPr>
            <a:spLocks noGrp="1" noChangeArrowheads="1"/>
          </p:cNvSpPr>
          <p:nvPr>
            <p:ph type="title"/>
          </p:nvPr>
        </p:nvSpPr>
        <p:spPr>
          <a:xfrm>
            <a:off x="250825" y="466725"/>
            <a:ext cx="8642350" cy="946150"/>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ETAP 2 - USTALENIE WARTOŚCI WSKAŹNIKÓW EFEKTYWNOŚCI FINANSOWEJ</a:t>
            </a:r>
          </a:p>
        </p:txBody>
      </p:sp>
      <p:sp>
        <p:nvSpPr>
          <p:cNvPr id="2" name="Rectangle 3">
            <a:extLst>
              <a:ext uri="{FF2B5EF4-FFF2-40B4-BE49-F238E27FC236}">
                <a16:creationId xmlns:a16="http://schemas.microsoft.com/office/drawing/2014/main" id="{24958272-C4F7-4930-9E2E-49F608572E3F}"/>
              </a:ext>
            </a:extLst>
          </p:cNvPr>
          <p:cNvSpPr>
            <a:spLocks noGrp="1" noChangeArrowheads="1"/>
          </p:cNvSpPr>
          <p:nvPr>
            <p:ph idx="1"/>
          </p:nvPr>
        </p:nvSpPr>
        <p:spPr>
          <a:xfrm>
            <a:off x="250825" y="1700213"/>
            <a:ext cx="8713788" cy="1008062"/>
          </a:xfrm>
        </p:spPr>
        <p:txBody>
          <a:bodyPr rtlCol="0">
            <a:normAutofit fontScale="92500" lnSpcReduction="10000"/>
          </a:bodyPr>
          <a:lstStyle/>
          <a:p>
            <a:pPr eaLnBrk="1" fontAlgn="auto" hangingPunct="1">
              <a:lnSpc>
                <a:spcPct val="90000"/>
              </a:lnSpc>
              <a:spcAft>
                <a:spcPts val="0"/>
              </a:spcAft>
              <a:buFont typeface="Wingdings" pitchFamily="2" charset="2"/>
              <a:buNone/>
              <a:defRPr/>
            </a:pPr>
            <a:r>
              <a:rPr lang="pl-PL" sz="1600" b="1" u="sng" dirty="0">
                <a:latin typeface="Tahoma" pitchFamily="34" charset="0"/>
                <a:cs typeface="Tahoma" pitchFamily="34" charset="0"/>
              </a:rPr>
              <a:t>Wewnętrzna stopa zwrotu (IRR)</a:t>
            </a:r>
          </a:p>
          <a:p>
            <a:pPr eaLnBrk="1" fontAlgn="auto" hangingPunct="1">
              <a:lnSpc>
                <a:spcPct val="90000"/>
              </a:lnSpc>
              <a:spcAft>
                <a:spcPts val="0"/>
              </a:spcAft>
              <a:buFont typeface="Wingdings" pitchFamily="2" charset="2"/>
              <a:buNone/>
              <a:defRPr/>
            </a:pPr>
            <a:endParaRPr lang="pl-PL" sz="1600" b="1" u="sng" dirty="0">
              <a:latin typeface="Tahoma" pitchFamily="34" charset="0"/>
              <a:cs typeface="Tahoma" pitchFamily="34" charset="0"/>
            </a:endParaRPr>
          </a:p>
          <a:p>
            <a:pPr eaLnBrk="1" fontAlgn="auto" hangingPunct="1">
              <a:lnSpc>
                <a:spcPct val="90000"/>
              </a:lnSpc>
              <a:spcAft>
                <a:spcPts val="0"/>
              </a:spcAft>
              <a:buFont typeface="Wingdings" pitchFamily="2" charset="2"/>
              <a:buChar char="§"/>
              <a:defRPr/>
            </a:pPr>
            <a:r>
              <a:rPr lang="pl-PL" sz="1600" dirty="0">
                <a:latin typeface="Tahoma" pitchFamily="34" charset="0"/>
                <a:cs typeface="Tahoma" pitchFamily="34" charset="0"/>
              </a:rPr>
              <a:t>Stopa dyskontowa przy której projekt będzie  do zaakceptowania (opłacalny)</a:t>
            </a:r>
          </a:p>
          <a:p>
            <a:pPr eaLnBrk="1" fontAlgn="auto" hangingPunct="1">
              <a:lnSpc>
                <a:spcPct val="90000"/>
              </a:lnSpc>
              <a:spcAft>
                <a:spcPts val="0"/>
              </a:spcAft>
              <a:buFont typeface="Wingdings" pitchFamily="2" charset="2"/>
              <a:buChar char="§"/>
              <a:defRPr/>
            </a:pPr>
            <a:r>
              <a:rPr lang="pl-PL" sz="1600" dirty="0">
                <a:latin typeface="Tahoma" pitchFamily="34" charset="0"/>
                <a:cs typeface="Tahoma" pitchFamily="34" charset="0"/>
              </a:rPr>
              <a:t>Stopa przy której przepływy gotówkowe dają zerową wartość </a:t>
            </a:r>
            <a:r>
              <a:rPr lang="en-GB" sz="1600" dirty="0">
                <a:latin typeface="Tahoma" pitchFamily="34" charset="0"/>
                <a:cs typeface="Tahoma" pitchFamily="34" charset="0"/>
              </a:rPr>
              <a:t>NPV</a:t>
            </a:r>
            <a:endParaRPr lang="pl-PL" sz="1600" dirty="0">
              <a:latin typeface="Tahoma" pitchFamily="34" charset="0"/>
              <a:cs typeface="Tahoma" pitchFamily="34" charset="0"/>
            </a:endParaRPr>
          </a:p>
          <a:p>
            <a:pPr eaLnBrk="1" fontAlgn="auto" hangingPunct="1">
              <a:lnSpc>
                <a:spcPct val="90000"/>
              </a:lnSpc>
              <a:spcAft>
                <a:spcPts val="0"/>
              </a:spcAft>
              <a:defRPr/>
            </a:pPr>
            <a:endParaRPr lang="pl-PL" sz="1600" dirty="0">
              <a:latin typeface="Tahoma" pitchFamily="34" charset="0"/>
              <a:cs typeface="Tahoma" pitchFamily="34" charset="0"/>
            </a:endParaRPr>
          </a:p>
          <a:p>
            <a:pPr eaLnBrk="1" fontAlgn="auto" hangingPunct="1">
              <a:lnSpc>
                <a:spcPct val="90000"/>
              </a:lnSpc>
              <a:spcAft>
                <a:spcPts val="0"/>
              </a:spcAft>
              <a:defRPr/>
            </a:pPr>
            <a:endParaRPr lang="pl-PL" sz="1600" dirty="0">
              <a:solidFill>
                <a:schemeClr val="bg1"/>
              </a:solidFill>
              <a:latin typeface="Tahoma" pitchFamily="34" charset="0"/>
              <a:cs typeface="Tahoma" pitchFamily="34" charset="0"/>
            </a:endParaRPr>
          </a:p>
          <a:p>
            <a:pPr eaLnBrk="1" fontAlgn="auto" hangingPunct="1">
              <a:lnSpc>
                <a:spcPct val="90000"/>
              </a:lnSpc>
              <a:spcAft>
                <a:spcPts val="0"/>
              </a:spcAft>
              <a:defRPr/>
            </a:pPr>
            <a:endParaRPr lang="pl-PL" sz="1600" dirty="0">
              <a:solidFill>
                <a:schemeClr val="bg1"/>
              </a:solidFill>
              <a:latin typeface="Tahoma" pitchFamily="34" charset="0"/>
              <a:cs typeface="Tahoma" pitchFamily="34" charset="0"/>
            </a:endParaRPr>
          </a:p>
          <a:p>
            <a:pPr eaLnBrk="1" fontAlgn="auto" hangingPunct="1">
              <a:lnSpc>
                <a:spcPct val="90000"/>
              </a:lnSpc>
              <a:spcAft>
                <a:spcPts val="0"/>
              </a:spcAft>
              <a:defRPr/>
            </a:pPr>
            <a:endParaRPr lang="pl-PL" sz="1600" dirty="0">
              <a:solidFill>
                <a:schemeClr val="bg1"/>
              </a:solidFill>
              <a:latin typeface="Tahoma" pitchFamily="34" charset="0"/>
              <a:cs typeface="Tahoma" pitchFamily="34" charset="0"/>
            </a:endParaRPr>
          </a:p>
          <a:p>
            <a:pPr eaLnBrk="1" fontAlgn="auto" hangingPunct="1">
              <a:lnSpc>
                <a:spcPct val="90000"/>
              </a:lnSpc>
              <a:spcAft>
                <a:spcPts val="0"/>
              </a:spcAft>
              <a:defRPr/>
            </a:pPr>
            <a:endParaRPr lang="pl-PL" sz="1600" dirty="0">
              <a:latin typeface="Tahoma" pitchFamily="34" charset="0"/>
              <a:cs typeface="Tahoma" pitchFamily="34" charset="0"/>
            </a:endParaRPr>
          </a:p>
        </p:txBody>
      </p:sp>
      <p:sp>
        <p:nvSpPr>
          <p:cNvPr id="113668" name="Symbol zastępczy numeru slajdu 6">
            <a:extLst>
              <a:ext uri="{FF2B5EF4-FFF2-40B4-BE49-F238E27FC236}">
                <a16:creationId xmlns:a16="http://schemas.microsoft.com/office/drawing/2014/main" id="{0033B09B-78B1-4B5E-BC8A-0FBAD7C1B8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95558C-411F-438C-88AA-9FE8E699A746}" type="slidenum">
              <a:rPr lang="pl-PL" altLang="pl-PL" sz="1200" smtClean="0">
                <a:solidFill>
                  <a:srgbClr val="898989"/>
                </a:solidFill>
                <a:latin typeface="Arial" panose="020B0604020202020204" pitchFamily="34" charset="0"/>
              </a:rPr>
              <a:pPr>
                <a:spcBef>
                  <a:spcPct val="0"/>
                </a:spcBef>
                <a:buFontTx/>
                <a:buNone/>
              </a:pPr>
              <a:t>64</a:t>
            </a:fld>
            <a:endParaRPr lang="pl-PL" altLang="pl-PL" sz="1200">
              <a:solidFill>
                <a:srgbClr val="898989"/>
              </a:solidFill>
              <a:latin typeface="Arial" panose="020B0604020202020204" pitchFamily="34" charset="0"/>
            </a:endParaRPr>
          </a:p>
        </p:txBody>
      </p:sp>
      <p:sp>
        <p:nvSpPr>
          <p:cNvPr id="113669" name="Rectangle 4">
            <a:extLst>
              <a:ext uri="{FF2B5EF4-FFF2-40B4-BE49-F238E27FC236}">
                <a16:creationId xmlns:a16="http://schemas.microsoft.com/office/drawing/2014/main" id="{407955E7-7BD7-4FF1-AF71-01BF444E680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aphicFrame>
        <p:nvGraphicFramePr>
          <p:cNvPr id="113670" name="Object 6">
            <a:extLst>
              <a:ext uri="{FF2B5EF4-FFF2-40B4-BE49-F238E27FC236}">
                <a16:creationId xmlns:a16="http://schemas.microsoft.com/office/drawing/2014/main" id="{F9FA7677-A2DB-4629-B45E-765B55E25686}"/>
              </a:ext>
            </a:extLst>
          </p:cNvPr>
          <p:cNvGraphicFramePr>
            <a:graphicFrameLocks noChangeAspect="1"/>
          </p:cNvGraphicFramePr>
          <p:nvPr/>
        </p:nvGraphicFramePr>
        <p:xfrm>
          <a:off x="779463" y="3068638"/>
          <a:ext cx="6648450" cy="1827212"/>
        </p:xfrm>
        <a:graphic>
          <a:graphicData uri="http://schemas.openxmlformats.org/presentationml/2006/ole">
            <mc:AlternateContent xmlns:mc="http://schemas.openxmlformats.org/markup-compatibility/2006">
              <mc:Choice xmlns:v="urn:schemas-microsoft-com:vml" Requires="v">
                <p:oleObj spid="_x0000_s14344" name="Równanie" r:id="rId4" imgW="5103000" imgH="1473120" progId="Equation.3">
                  <p:embed/>
                </p:oleObj>
              </mc:Choice>
              <mc:Fallback>
                <p:oleObj name="Równanie" r:id="rId4" imgW="5103000" imgH="1473120" progId="Equation.3">
                  <p:embed/>
                  <p:pic>
                    <p:nvPicPr>
                      <p:cNvPr id="113670" name="Object 6">
                        <a:extLst>
                          <a:ext uri="{FF2B5EF4-FFF2-40B4-BE49-F238E27FC236}">
                            <a16:creationId xmlns:a16="http://schemas.microsoft.com/office/drawing/2014/main" id="{F9FA7677-A2DB-4629-B45E-765B55E25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3068638"/>
                        <a:ext cx="664845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71" name="Rectangle 6">
            <a:extLst>
              <a:ext uri="{FF2B5EF4-FFF2-40B4-BE49-F238E27FC236}">
                <a16:creationId xmlns:a16="http://schemas.microsoft.com/office/drawing/2014/main" id="{FADC54B1-D253-4B16-BE53-BC1367510B11}"/>
              </a:ext>
            </a:extLst>
          </p:cNvPr>
          <p:cNvSpPr>
            <a:spLocks noChangeArrowheads="1"/>
          </p:cNvSpPr>
          <p:nvPr/>
        </p:nvSpPr>
        <p:spPr bwMode="auto">
          <a:xfrm>
            <a:off x="250825" y="5229225"/>
            <a:ext cx="8642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folHlink"/>
              </a:buClr>
              <a:buSzPct val="75000"/>
              <a:buFont typeface="Wingdings" panose="05000000000000000000" pitchFamily="2" charset="2"/>
              <a:buNone/>
            </a:pPr>
            <a:r>
              <a:rPr lang="en-GB" altLang="pl-PL" sz="1600" i="1">
                <a:latin typeface="Tahoma" panose="020B0604030504040204" pitchFamily="34" charset="0"/>
                <a:cs typeface="Tahoma" panose="020B0604030504040204" pitchFamily="34" charset="0"/>
              </a:rPr>
              <a:t>NBt </a:t>
            </a:r>
            <a:r>
              <a:rPr lang="pl-PL" altLang="pl-PL" sz="1600" i="1">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różnica pomiędzy przychodami a kosztami w okresie</a:t>
            </a:r>
            <a:r>
              <a:rPr lang="en-GB" altLang="pl-PL" sz="1600">
                <a:latin typeface="Tahoma" panose="020B0604030504040204" pitchFamily="34" charset="0"/>
                <a:cs typeface="Tahoma" panose="020B0604030504040204" pitchFamily="34" charset="0"/>
              </a:rPr>
              <a:t> </a:t>
            </a:r>
            <a:r>
              <a:rPr lang="en-GB" altLang="pl-PL" sz="1600" i="1">
                <a:latin typeface="Tahoma" panose="020B0604030504040204" pitchFamily="34" charset="0"/>
                <a:cs typeface="Tahoma" panose="020B0604030504040204" pitchFamily="34" charset="0"/>
              </a:rPr>
              <a:t>t</a:t>
            </a:r>
            <a:r>
              <a:rPr lang="pl-PL" altLang="pl-PL" sz="1600" i="1">
                <a:latin typeface="Tahoma" panose="020B0604030504040204" pitchFamily="34" charset="0"/>
                <a:cs typeface="Tahoma" panose="020B0604030504040204" pitchFamily="34" charset="0"/>
              </a:rPr>
              <a:t>,</a:t>
            </a: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 </a:t>
            </a:r>
            <a:r>
              <a:rPr lang="pl-PL" altLang="pl-PL" sz="1600" i="1">
                <a:latin typeface="Tahoma" panose="020B0604030504040204" pitchFamily="34" charset="0"/>
                <a:cs typeface="Tahoma" panose="020B0604030504040204" pitchFamily="34" charset="0"/>
              </a:rPr>
              <a:t>r</a:t>
            </a:r>
            <a:r>
              <a:rPr lang="pl-PL" altLang="pl-PL" sz="1600">
                <a:latin typeface="Tahoma" panose="020B0604030504040204" pitchFamily="34" charset="0"/>
                <a:cs typeface="Tahoma" panose="020B0604030504040204" pitchFamily="34" charset="0"/>
              </a:rPr>
              <a:t> – IRR</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078A3934-E29A-40C8-8BBB-B15BAF8F435C}"/>
              </a:ext>
            </a:extLst>
          </p:cNvPr>
          <p:cNvSpPr>
            <a:spLocks noGrp="1" noChangeArrowheads="1"/>
          </p:cNvSpPr>
          <p:nvPr>
            <p:ph type="title"/>
          </p:nvPr>
        </p:nvSpPr>
        <p:spPr>
          <a:xfrm>
            <a:off x="250825" y="466725"/>
            <a:ext cx="8642350" cy="94615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2 - USTALENIE WARTOŚCI WSKAŹNIKÓW EFEKTYWNOŚCI FINANSOWEJ</a:t>
            </a:r>
          </a:p>
        </p:txBody>
      </p:sp>
      <p:sp>
        <p:nvSpPr>
          <p:cNvPr id="2" name="Rectangle 3">
            <a:extLst>
              <a:ext uri="{FF2B5EF4-FFF2-40B4-BE49-F238E27FC236}">
                <a16:creationId xmlns:a16="http://schemas.microsoft.com/office/drawing/2014/main" id="{E6D9AD80-621D-418B-9252-1ADC9E6F3392}"/>
              </a:ext>
            </a:extLst>
          </p:cNvPr>
          <p:cNvSpPr>
            <a:spLocks noGrp="1" noChangeArrowheads="1"/>
          </p:cNvSpPr>
          <p:nvPr>
            <p:ph idx="1"/>
          </p:nvPr>
        </p:nvSpPr>
        <p:spPr>
          <a:xfrm>
            <a:off x="250825" y="1700213"/>
            <a:ext cx="8642350" cy="936625"/>
          </a:xfrm>
        </p:spPr>
        <p:txBody>
          <a:bodyPr rtlCol="0">
            <a:normAutofit fontScale="92500" lnSpcReduction="10000"/>
          </a:bodyPr>
          <a:lstStyle/>
          <a:p>
            <a:pPr algn="ctr" eaLnBrk="1" fontAlgn="auto" hangingPunct="1">
              <a:lnSpc>
                <a:spcPct val="90000"/>
              </a:lnSpc>
              <a:spcAft>
                <a:spcPts val="0"/>
              </a:spcAft>
              <a:buFont typeface="Wingdings" pitchFamily="2" charset="2"/>
              <a:buNone/>
              <a:defRPr/>
            </a:pPr>
            <a:r>
              <a:rPr lang="pl-PL" sz="1600" b="1" u="sng">
                <a:latin typeface="Tahoma" pitchFamily="34" charset="0"/>
                <a:cs typeface="Tahoma" pitchFamily="34" charset="0"/>
              </a:rPr>
              <a:t>Wskaźnik Przychody/Koszty (B/C)</a:t>
            </a:r>
          </a:p>
          <a:p>
            <a:pPr algn="ctr" eaLnBrk="1" fontAlgn="auto" hangingPunct="1">
              <a:lnSpc>
                <a:spcPct val="90000"/>
              </a:lnSpc>
              <a:spcAft>
                <a:spcPts val="0"/>
              </a:spcAft>
              <a:buFont typeface="Wingdings" pitchFamily="2" charset="2"/>
              <a:buNone/>
              <a:defRPr/>
            </a:pPr>
            <a:endParaRPr lang="pl-PL" sz="1600" b="1" u="sng">
              <a:latin typeface="Tahoma" pitchFamily="34" charset="0"/>
              <a:cs typeface="Tahoma" pitchFamily="34" charset="0"/>
            </a:endParaRPr>
          </a:p>
          <a:p>
            <a:pPr eaLnBrk="1" fontAlgn="auto" hangingPunct="1">
              <a:lnSpc>
                <a:spcPct val="90000"/>
              </a:lnSpc>
              <a:spcAft>
                <a:spcPts val="0"/>
              </a:spcAft>
              <a:buFont typeface="Wingdings" pitchFamily="2" charset="2"/>
              <a:buChar char="§"/>
              <a:defRPr/>
            </a:pPr>
            <a:r>
              <a:rPr lang="pl-PL" sz="1600">
                <a:latin typeface="Tahoma" pitchFamily="34" charset="0"/>
                <a:cs typeface="Tahoma" pitchFamily="34" charset="0"/>
              </a:rPr>
              <a:t>Bierzemy pod uwagę sumę zdyskontowanych korzyści oraz wydatki (w okresie projekcji), a nie absolutne wartości</a:t>
            </a:r>
          </a:p>
        </p:txBody>
      </p:sp>
      <p:sp>
        <p:nvSpPr>
          <p:cNvPr id="115716" name="Symbol zastępczy numeru slajdu 6">
            <a:extLst>
              <a:ext uri="{FF2B5EF4-FFF2-40B4-BE49-F238E27FC236}">
                <a16:creationId xmlns:a16="http://schemas.microsoft.com/office/drawing/2014/main" id="{94BC141E-9734-4FE9-8A24-E5B1198803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426C2A-83AF-4D2A-9CAF-D7F3CADB8B2E}" type="slidenum">
              <a:rPr lang="pl-PL" altLang="pl-PL" sz="1200" smtClean="0">
                <a:solidFill>
                  <a:srgbClr val="898989"/>
                </a:solidFill>
                <a:latin typeface="Arial" panose="020B0604020202020204" pitchFamily="34" charset="0"/>
              </a:rPr>
              <a:pPr>
                <a:spcBef>
                  <a:spcPct val="0"/>
                </a:spcBef>
                <a:buFontTx/>
                <a:buNone/>
              </a:pPr>
              <a:t>65</a:t>
            </a:fld>
            <a:endParaRPr lang="pl-PL" altLang="pl-PL" sz="1200">
              <a:solidFill>
                <a:srgbClr val="898989"/>
              </a:solidFill>
              <a:latin typeface="Arial" panose="020B0604020202020204" pitchFamily="34" charset="0"/>
            </a:endParaRPr>
          </a:p>
        </p:txBody>
      </p:sp>
      <p:sp>
        <p:nvSpPr>
          <p:cNvPr id="115717" name="Rectangle 4">
            <a:extLst>
              <a:ext uri="{FF2B5EF4-FFF2-40B4-BE49-F238E27FC236}">
                <a16:creationId xmlns:a16="http://schemas.microsoft.com/office/drawing/2014/main" id="{F4A2F43A-9573-417C-9F3A-1E6B9B048EA0}"/>
              </a:ext>
            </a:extLst>
          </p:cNvPr>
          <p:cNvSpPr>
            <a:spLocks noChangeArrowheads="1"/>
          </p:cNvSpPr>
          <p:nvPr/>
        </p:nvSpPr>
        <p:spPr bwMode="auto">
          <a:xfrm>
            <a:off x="0" y="2708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aphicFrame>
        <p:nvGraphicFramePr>
          <p:cNvPr id="115718" name="Object 6">
            <a:extLst>
              <a:ext uri="{FF2B5EF4-FFF2-40B4-BE49-F238E27FC236}">
                <a16:creationId xmlns:a16="http://schemas.microsoft.com/office/drawing/2014/main" id="{ADB2B0A1-2235-4E94-B875-17CFC587E308}"/>
              </a:ext>
            </a:extLst>
          </p:cNvPr>
          <p:cNvGraphicFramePr>
            <a:graphicFrameLocks noChangeAspect="1"/>
          </p:cNvGraphicFramePr>
          <p:nvPr/>
        </p:nvGraphicFramePr>
        <p:xfrm>
          <a:off x="1782763" y="2852738"/>
          <a:ext cx="5075237" cy="1947862"/>
        </p:xfrm>
        <a:graphic>
          <a:graphicData uri="http://schemas.openxmlformats.org/presentationml/2006/ole">
            <mc:AlternateContent xmlns:mc="http://schemas.openxmlformats.org/markup-compatibility/2006">
              <mc:Choice xmlns:v="urn:schemas-microsoft-com:vml" Requires="v">
                <p:oleObj spid="_x0000_s15368" name="Równanie" r:id="rId4" imgW="2805480" imgH="1422360" progId="Equation.3">
                  <p:embed/>
                </p:oleObj>
              </mc:Choice>
              <mc:Fallback>
                <p:oleObj name="Równanie" r:id="rId4" imgW="2805480" imgH="1422360" progId="Equation.3">
                  <p:embed/>
                  <p:pic>
                    <p:nvPicPr>
                      <p:cNvPr id="115718" name="Object 6">
                        <a:extLst>
                          <a:ext uri="{FF2B5EF4-FFF2-40B4-BE49-F238E27FC236}">
                            <a16:creationId xmlns:a16="http://schemas.microsoft.com/office/drawing/2014/main" id="{ADB2B0A1-2235-4E94-B875-17CFC587E3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2852738"/>
                        <a:ext cx="5075237"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19" name="Rectangle 7">
            <a:extLst>
              <a:ext uri="{FF2B5EF4-FFF2-40B4-BE49-F238E27FC236}">
                <a16:creationId xmlns:a16="http://schemas.microsoft.com/office/drawing/2014/main" id="{B9805738-C88C-4D3D-8B27-0EDDDB391A50}"/>
              </a:ext>
            </a:extLst>
          </p:cNvPr>
          <p:cNvSpPr>
            <a:spLocks noChangeArrowheads="1"/>
          </p:cNvSpPr>
          <p:nvPr/>
        </p:nvSpPr>
        <p:spPr bwMode="auto">
          <a:xfrm>
            <a:off x="250825" y="4868863"/>
            <a:ext cx="7993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pl-PL" sz="1600" i="1">
                <a:latin typeface="Tahoma" panose="020B0604030504040204" pitchFamily="34" charset="0"/>
                <a:cs typeface="Tahoma" panose="020B0604030504040204" pitchFamily="34" charset="0"/>
              </a:rPr>
              <a:t>Bt</a:t>
            </a:r>
            <a:r>
              <a:rPr lang="pl-PL" altLang="pl-PL" sz="1600" i="1">
                <a:latin typeface="Tahoma" panose="020B0604030504040204" pitchFamily="34" charset="0"/>
                <a:cs typeface="Tahoma" panose="020B0604030504040204" pitchFamily="34" charset="0"/>
              </a:rPr>
              <a:t> </a:t>
            </a:r>
            <a:r>
              <a:rPr lang="en-GB" altLang="pl-PL" sz="1600" i="1">
                <a:latin typeface="Tahoma" panose="020B0604030504040204" pitchFamily="34" charset="0"/>
                <a:cs typeface="Tahoma" panose="020B0604030504040204" pitchFamily="34" charset="0"/>
              </a:rPr>
              <a:t> </a:t>
            </a: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 przychody w okresie</a:t>
            </a:r>
            <a:r>
              <a:rPr lang="en-GB" altLang="pl-PL" sz="1600">
                <a:latin typeface="Tahoma" panose="020B0604030504040204" pitchFamily="34" charset="0"/>
                <a:cs typeface="Tahoma" panose="020B0604030504040204" pitchFamily="34" charset="0"/>
              </a:rPr>
              <a:t> </a:t>
            </a:r>
            <a:r>
              <a:rPr lang="en-GB" altLang="pl-PL" sz="1600" i="1">
                <a:latin typeface="Tahoma" panose="020B0604030504040204" pitchFamily="34" charset="0"/>
                <a:cs typeface="Tahoma" panose="020B0604030504040204" pitchFamily="34" charset="0"/>
              </a:rPr>
              <a:t>t</a:t>
            </a:r>
            <a:r>
              <a:rPr lang="en-GB" altLang="pl-PL" sz="1600">
                <a:latin typeface="Tahoma" panose="020B0604030504040204" pitchFamily="34" charset="0"/>
                <a:cs typeface="Tahoma" panose="020B0604030504040204" pitchFamily="34" charset="0"/>
              </a:rPr>
              <a:t> </a:t>
            </a:r>
            <a:endParaRPr lang="pl-PL" altLang="pl-PL" sz="1600">
              <a:latin typeface="Tahoma" panose="020B0604030504040204" pitchFamily="34" charset="0"/>
              <a:cs typeface="Tahoma" panose="020B0604030504040204" pitchFamily="34" charset="0"/>
            </a:endParaRPr>
          </a:p>
          <a:p>
            <a:pPr eaLnBrk="1" hangingPunct="1">
              <a:spcBef>
                <a:spcPct val="0"/>
              </a:spcBef>
              <a:buFontTx/>
              <a:buNone/>
            </a:pPr>
            <a:r>
              <a:rPr lang="en-GB" altLang="pl-PL" sz="1600" i="1">
                <a:latin typeface="Tahoma" panose="020B0604030504040204" pitchFamily="34" charset="0"/>
                <a:cs typeface="Tahoma" panose="020B0604030504040204" pitchFamily="34" charset="0"/>
              </a:rPr>
              <a:t>Ct </a:t>
            </a: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 wydatki w okresie</a:t>
            </a:r>
            <a:r>
              <a:rPr lang="en-GB" altLang="pl-PL" sz="1600">
                <a:latin typeface="Tahoma" panose="020B0604030504040204" pitchFamily="34" charset="0"/>
                <a:cs typeface="Tahoma" panose="020B0604030504040204" pitchFamily="34" charset="0"/>
              </a:rPr>
              <a:t> </a:t>
            </a:r>
            <a:r>
              <a:rPr lang="en-GB" altLang="pl-PL" sz="1600" i="1">
                <a:latin typeface="Tahoma" panose="020B0604030504040204" pitchFamily="34" charset="0"/>
                <a:cs typeface="Tahoma" panose="020B0604030504040204" pitchFamily="34" charset="0"/>
              </a:rPr>
              <a:t>t</a:t>
            </a:r>
            <a:endParaRPr lang="pl-PL" altLang="pl-PL" sz="1600">
              <a:latin typeface="Tahoma" panose="020B0604030504040204" pitchFamily="34" charset="0"/>
              <a:cs typeface="Tahoma" panose="020B0604030504040204" pitchFamily="34" charset="0"/>
            </a:endParaRPr>
          </a:p>
          <a:p>
            <a:pPr eaLnBrk="1" hangingPunct="1">
              <a:spcBef>
                <a:spcPct val="0"/>
              </a:spcBef>
              <a:buFontTx/>
              <a:buNone/>
            </a:pPr>
            <a:r>
              <a:rPr lang="en-GB" altLang="pl-PL" sz="1600" i="1">
                <a:latin typeface="Tahoma" panose="020B0604030504040204" pitchFamily="34" charset="0"/>
                <a:cs typeface="Tahoma" panose="020B0604030504040204" pitchFamily="34" charset="0"/>
              </a:rPr>
              <a:t>r</a:t>
            </a: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 -  stopa dyskontowa</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A05BE67-8C2C-4C92-B265-FFDA021546C2}"/>
              </a:ext>
            </a:extLst>
          </p:cNvPr>
          <p:cNvSpPr>
            <a:spLocks noGrp="1" noChangeArrowheads="1"/>
          </p:cNvSpPr>
          <p:nvPr>
            <p:ph type="title"/>
          </p:nvPr>
        </p:nvSpPr>
        <p:spPr>
          <a:xfrm>
            <a:off x="250825" y="466725"/>
            <a:ext cx="8642350" cy="94615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2 - USTALENIE WARTOŚCI WSKAŹNIKÓW EFEKTYWNOŚCI FINANSOWEJ</a:t>
            </a:r>
          </a:p>
        </p:txBody>
      </p:sp>
      <p:sp>
        <p:nvSpPr>
          <p:cNvPr id="117763" name="Rectangle 3">
            <a:extLst>
              <a:ext uri="{FF2B5EF4-FFF2-40B4-BE49-F238E27FC236}">
                <a16:creationId xmlns:a16="http://schemas.microsoft.com/office/drawing/2014/main" id="{F10DCB9E-6229-4BE1-937D-0DE95C85B067}"/>
              </a:ext>
            </a:extLst>
          </p:cNvPr>
          <p:cNvSpPr>
            <a:spLocks noGrp="1" noChangeArrowheads="1"/>
          </p:cNvSpPr>
          <p:nvPr>
            <p:ph idx="1"/>
          </p:nvPr>
        </p:nvSpPr>
        <p:spPr>
          <a:xfrm>
            <a:off x="250825" y="1700213"/>
            <a:ext cx="8642350" cy="4537075"/>
          </a:xfrm>
        </p:spPr>
        <p:txBody>
          <a:bodyPr/>
          <a:lstStyle/>
          <a:p>
            <a:pPr algn="ctr" eaLnBrk="1" hangingPunct="1">
              <a:lnSpc>
                <a:spcPct val="90000"/>
              </a:lnSpc>
              <a:buFont typeface="Wingdings" panose="05000000000000000000" pitchFamily="2" charset="2"/>
              <a:buNone/>
            </a:pPr>
            <a:r>
              <a:rPr lang="pl-PL" altLang="pl-PL" sz="1600" b="1" u="sng">
                <a:latin typeface="Tahoma" panose="020B0604030504040204" pitchFamily="34" charset="0"/>
              </a:rPr>
              <a:t>Wskaźniki wymagane</a:t>
            </a:r>
          </a:p>
          <a:p>
            <a:pPr algn="ctr" eaLnBrk="1" hangingPunct="1">
              <a:lnSpc>
                <a:spcPct val="90000"/>
              </a:lnSpc>
              <a:buFont typeface="Wingdings" panose="05000000000000000000" pitchFamily="2" charset="2"/>
              <a:buNone/>
            </a:pPr>
            <a:endParaRPr lang="pl-PL" altLang="pl-PL" sz="1600" b="1" u="sng">
              <a:latin typeface="Tahoma" panose="020B0604030504040204" pitchFamily="34" charset="0"/>
            </a:endParaRPr>
          </a:p>
          <a:p>
            <a:pPr eaLnBrk="1" hangingPunct="1">
              <a:lnSpc>
                <a:spcPct val="170000"/>
              </a:lnSpc>
              <a:buFont typeface="Wingdings" panose="05000000000000000000" pitchFamily="2" charset="2"/>
              <a:buChar char="§"/>
            </a:pPr>
            <a:r>
              <a:rPr lang="pl-PL" altLang="pl-PL" sz="1600">
                <a:latin typeface="Tahoma" panose="020B0604030504040204" pitchFamily="34" charset="0"/>
              </a:rPr>
              <a:t>FNPV/C – finansowa bieżąca wartość netto inwestycji </a:t>
            </a:r>
          </a:p>
          <a:p>
            <a:pPr eaLnBrk="1" hangingPunct="1">
              <a:lnSpc>
                <a:spcPct val="170000"/>
              </a:lnSpc>
              <a:buFont typeface="Wingdings" panose="05000000000000000000" pitchFamily="2" charset="2"/>
              <a:buChar char="§"/>
            </a:pPr>
            <a:r>
              <a:rPr lang="pl-PL" altLang="pl-PL" sz="1600">
                <a:latin typeface="Tahoma" panose="020B0604030504040204" pitchFamily="34" charset="0"/>
              </a:rPr>
              <a:t>FRR/C – finansowa wewnętrzna stopa zwrotu z inwestycji</a:t>
            </a:r>
          </a:p>
          <a:p>
            <a:pPr eaLnBrk="1" hangingPunct="1">
              <a:lnSpc>
                <a:spcPct val="170000"/>
              </a:lnSpc>
              <a:buFont typeface="Wingdings" panose="05000000000000000000" pitchFamily="2" charset="2"/>
              <a:buChar char="§"/>
            </a:pPr>
            <a:r>
              <a:rPr lang="pl-PL" altLang="pl-PL" sz="1600">
                <a:latin typeface="Tahoma" panose="020B0604030504040204" pitchFamily="34" charset="0"/>
              </a:rPr>
              <a:t>FNPV/K – finansowa bieżąca wartość netto kapitału własnego/krajowego</a:t>
            </a:r>
          </a:p>
          <a:p>
            <a:pPr eaLnBrk="1" hangingPunct="1">
              <a:lnSpc>
                <a:spcPct val="170000"/>
              </a:lnSpc>
              <a:buFont typeface="Wingdings" panose="05000000000000000000" pitchFamily="2" charset="2"/>
              <a:buChar char="§"/>
            </a:pPr>
            <a:r>
              <a:rPr lang="pl-PL" altLang="pl-PL" sz="1600">
                <a:latin typeface="Tahoma" panose="020B0604030504040204" pitchFamily="34" charset="0"/>
              </a:rPr>
              <a:t>FRR/K – finansowa wewnętrzna stopa zwrotu z kapitału własnego/krajowego </a:t>
            </a:r>
          </a:p>
        </p:txBody>
      </p:sp>
      <p:sp>
        <p:nvSpPr>
          <p:cNvPr id="117764" name="Symbol zastępczy numeru slajdu 3">
            <a:extLst>
              <a:ext uri="{FF2B5EF4-FFF2-40B4-BE49-F238E27FC236}">
                <a16:creationId xmlns:a16="http://schemas.microsoft.com/office/drawing/2014/main" id="{F9C9FC7B-79C2-45F1-B1A4-0446E85994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048DE4-48EA-4BE3-B73B-33D31F508DEA}" type="slidenum">
              <a:rPr lang="pl-PL" altLang="pl-PL" sz="1200" smtClean="0">
                <a:solidFill>
                  <a:srgbClr val="898989"/>
                </a:solidFill>
                <a:latin typeface="Arial" panose="020B0604020202020204" pitchFamily="34" charset="0"/>
              </a:rPr>
              <a:pPr>
                <a:spcBef>
                  <a:spcPct val="0"/>
                </a:spcBef>
                <a:buFontTx/>
                <a:buNone/>
              </a:pPr>
              <a:t>66</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ytuł 1">
            <a:extLst>
              <a:ext uri="{FF2B5EF4-FFF2-40B4-BE49-F238E27FC236}">
                <a16:creationId xmlns:a16="http://schemas.microsoft.com/office/drawing/2014/main" id="{7A16446C-A5B0-4DD1-81A4-5FC5BBB90A8E}"/>
              </a:ext>
            </a:extLst>
          </p:cNvPr>
          <p:cNvSpPr>
            <a:spLocks noGrp="1"/>
          </p:cNvSpPr>
          <p:nvPr>
            <p:ph type="title"/>
          </p:nvPr>
        </p:nvSpPr>
        <p:spPr>
          <a:xfrm>
            <a:off x="395536" y="332656"/>
            <a:ext cx="8607425" cy="523220"/>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ANALIZA FINANSOWA</a:t>
            </a:r>
          </a:p>
        </p:txBody>
      </p:sp>
      <p:sp>
        <p:nvSpPr>
          <p:cNvPr id="119811" name="Symbol zastępczy numeru slajdu 3">
            <a:extLst>
              <a:ext uri="{FF2B5EF4-FFF2-40B4-BE49-F238E27FC236}">
                <a16:creationId xmlns:a16="http://schemas.microsoft.com/office/drawing/2014/main" id="{9CBCC1AC-AE80-4E7F-8A03-91B3201104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E12025-8D67-4805-9AB6-2DC3D60F76A3}" type="slidenum">
              <a:rPr lang="pl-PL" altLang="pl-PL" sz="1200" smtClean="0">
                <a:solidFill>
                  <a:srgbClr val="898989"/>
                </a:solidFill>
                <a:latin typeface="Arial" panose="020B0604020202020204" pitchFamily="34" charset="0"/>
              </a:rPr>
              <a:pPr>
                <a:spcBef>
                  <a:spcPct val="0"/>
                </a:spcBef>
                <a:buFontTx/>
                <a:buNone/>
              </a:pPr>
              <a:t>67</a:t>
            </a:fld>
            <a:endParaRPr lang="pl-PL" altLang="pl-PL" sz="1200">
              <a:solidFill>
                <a:srgbClr val="898989"/>
              </a:solidFill>
              <a:latin typeface="Arial" panose="020B0604020202020204" pitchFamily="34" charset="0"/>
            </a:endParaRPr>
          </a:p>
        </p:txBody>
      </p:sp>
      <p:pic>
        <p:nvPicPr>
          <p:cNvPr id="119812" name="Picture 2">
            <a:extLst>
              <a:ext uri="{FF2B5EF4-FFF2-40B4-BE49-F238E27FC236}">
                <a16:creationId xmlns:a16="http://schemas.microsoft.com/office/drawing/2014/main" id="{309AE11C-472E-4485-8DF6-32AC4E5A6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36" y="900980"/>
            <a:ext cx="6921128" cy="563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1A5BA95-6CAD-465C-940F-8507F48A807D}"/>
              </a:ext>
            </a:extLst>
          </p:cNvPr>
          <p:cNvSpPr>
            <a:spLocks noGrp="1" noChangeArrowheads="1"/>
          </p:cNvSpPr>
          <p:nvPr>
            <p:ph type="title"/>
          </p:nvPr>
        </p:nvSpPr>
        <p:spPr>
          <a:xfrm>
            <a:off x="250825" y="466725"/>
            <a:ext cx="8642350" cy="946150"/>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ETAP 2 - USTALENIE WARTOŚCI WSKAŹNIKÓW EFEKTYWNOŚCI FINANSOWEJ</a:t>
            </a:r>
          </a:p>
        </p:txBody>
      </p:sp>
      <p:sp>
        <p:nvSpPr>
          <p:cNvPr id="120835" name="Rectangle 3">
            <a:extLst>
              <a:ext uri="{FF2B5EF4-FFF2-40B4-BE49-F238E27FC236}">
                <a16:creationId xmlns:a16="http://schemas.microsoft.com/office/drawing/2014/main" id="{4A5E7C62-E9BD-440C-8520-5AA4BCFE2DC1}"/>
              </a:ext>
            </a:extLst>
          </p:cNvPr>
          <p:cNvSpPr>
            <a:spLocks noGrp="1" noChangeArrowheads="1"/>
          </p:cNvSpPr>
          <p:nvPr>
            <p:ph idx="1"/>
          </p:nvPr>
        </p:nvSpPr>
        <p:spPr>
          <a:xfrm>
            <a:off x="250825" y="1700213"/>
            <a:ext cx="8642350" cy="3889375"/>
          </a:xfrm>
        </p:spPr>
        <p:txBody>
          <a:bodyPr/>
          <a:lstStyle/>
          <a:p>
            <a:pPr algn="ctr" eaLnBrk="1" hangingPunct="1">
              <a:lnSpc>
                <a:spcPct val="90000"/>
              </a:lnSpc>
              <a:buFont typeface="Wingdings" panose="05000000000000000000" pitchFamily="2" charset="2"/>
              <a:buNone/>
            </a:pPr>
            <a:r>
              <a:rPr lang="pl-PL" altLang="pl-PL" sz="1600" b="1" u="sng">
                <a:latin typeface="Tahoma" panose="020B0604030504040204" pitchFamily="34" charset="0"/>
                <a:cs typeface="Tahoma" panose="020B0604030504040204" pitchFamily="34" charset="0"/>
              </a:rPr>
              <a:t>Kryteria wyboru</a:t>
            </a:r>
            <a:r>
              <a:rPr lang="pl-PL" altLang="pl-PL" sz="1600" b="1">
                <a:latin typeface="Tahoma" panose="020B0604030504040204" pitchFamily="34" charset="0"/>
                <a:cs typeface="Tahoma" panose="020B0604030504040204" pitchFamily="34" charset="0"/>
              </a:rPr>
              <a:t> </a:t>
            </a:r>
          </a:p>
          <a:p>
            <a:pPr algn="ctr" eaLnBrk="1" hangingPunct="1">
              <a:lnSpc>
                <a:spcPct val="90000"/>
              </a:lnSpc>
              <a:buFont typeface="Wingdings" panose="05000000000000000000" pitchFamily="2" charset="2"/>
              <a:buNone/>
            </a:pPr>
            <a:r>
              <a:rPr lang="pl-PL" altLang="pl-PL" sz="1600" b="1">
                <a:latin typeface="Tahoma" panose="020B0604030504040204" pitchFamily="34" charset="0"/>
                <a:cs typeface="Tahoma" panose="020B0604030504040204" pitchFamily="34" charset="0"/>
              </a:rPr>
              <a:t>(podejście metodologiczne – rynek komercyjny) </a:t>
            </a:r>
          </a:p>
          <a:p>
            <a:pPr algn="ctr" eaLnBrk="1" hangingPunct="1">
              <a:lnSpc>
                <a:spcPct val="90000"/>
              </a:lnSpc>
              <a:buFont typeface="Wingdings" panose="05000000000000000000" pitchFamily="2" charset="2"/>
              <a:buNone/>
            </a:pPr>
            <a:endParaRPr lang="pl-PL" altLang="pl-PL" sz="1600" b="1">
              <a:latin typeface="Tahoma" panose="020B0604030504040204" pitchFamily="34" charset="0"/>
              <a:cs typeface="Tahoma" panose="020B0604030504040204" pitchFamily="34" charset="0"/>
            </a:endParaRPr>
          </a:p>
          <a:p>
            <a:pPr algn="just" eaLnBrk="1" hangingPunct="1">
              <a:lnSpc>
                <a:spcPct val="150000"/>
              </a:lnSpc>
              <a:buFont typeface="Wingdings" panose="05000000000000000000" pitchFamily="2" charset="2"/>
              <a:buChar char="§"/>
            </a:pPr>
            <a:r>
              <a:rPr lang="en-GB" altLang="pl-PL" sz="1600" b="1">
                <a:latin typeface="Tahoma" panose="020B0604030504040204" pitchFamily="34" charset="0"/>
                <a:cs typeface="Tahoma" panose="020B0604030504040204" pitchFamily="34" charset="0"/>
              </a:rPr>
              <a:t>NPV</a:t>
            </a: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(FNPV/C; FNPV/K) dodatnie</a:t>
            </a:r>
            <a:r>
              <a:rPr lang="en-GB" altLang="pl-PL" sz="1600">
                <a:latin typeface="Tahoma" panose="020B0604030504040204" pitchFamily="34" charset="0"/>
                <a:cs typeface="Tahoma" panose="020B0604030504040204" pitchFamily="34" charset="0"/>
              </a:rPr>
              <a:t> (</a:t>
            </a:r>
            <a:r>
              <a:rPr lang="pl-PL" altLang="pl-PL" sz="1600" b="1">
                <a:latin typeface="Tahoma" panose="020B0604030504040204" pitchFamily="34" charset="0"/>
                <a:cs typeface="Tahoma" panose="020B0604030504040204" pitchFamily="34" charset="0"/>
              </a:rPr>
              <a:t>większe od zera</a:t>
            </a: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oznacza, że przychody wygenerowane przez projekt są większe niż wydatki – projekt jest wykonalny,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do zaakceptowania</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Jeżeli projekt ma </a:t>
            </a:r>
            <a:r>
              <a:rPr lang="en-GB" altLang="pl-PL" sz="1600">
                <a:latin typeface="Tahoma" panose="020B0604030504040204" pitchFamily="34" charset="0"/>
                <a:cs typeface="Tahoma" panose="020B0604030504040204" pitchFamily="34" charset="0"/>
              </a:rPr>
              <a:t> </a:t>
            </a:r>
            <a:r>
              <a:rPr lang="en-GB" altLang="pl-PL" sz="1600" b="1">
                <a:latin typeface="Tahoma" panose="020B0604030504040204" pitchFamily="34" charset="0"/>
                <a:cs typeface="Tahoma" panose="020B0604030504040204" pitchFamily="34" charset="0"/>
              </a:rPr>
              <a:t>IRR</a:t>
            </a:r>
            <a:r>
              <a:rPr lang="pl-PL" altLang="pl-PL" sz="1600" b="1">
                <a:latin typeface="Tahoma" panose="020B0604030504040204" pitchFamily="34" charset="0"/>
                <a:cs typeface="Tahoma" panose="020B0604030504040204" pitchFamily="34" charset="0"/>
              </a:rPr>
              <a:t> (FRR/C; FRR/K)</a:t>
            </a:r>
            <a:r>
              <a:rPr lang="en-GB" altLang="pl-PL" sz="1600">
                <a:latin typeface="Tahoma" panose="020B0604030504040204" pitchFamily="34" charset="0"/>
                <a:cs typeface="Tahoma" panose="020B0604030504040204" pitchFamily="34" charset="0"/>
              </a:rPr>
              <a:t> </a:t>
            </a:r>
            <a:r>
              <a:rPr lang="pl-PL" altLang="pl-PL" sz="1600" b="1">
                <a:latin typeface="Tahoma" panose="020B0604030504040204" pitchFamily="34" charset="0"/>
                <a:cs typeface="Tahoma" panose="020B0604030504040204" pitchFamily="34" charset="0"/>
              </a:rPr>
              <a:t>większą niż stopa dyskontowa</a:t>
            </a:r>
            <a:r>
              <a:rPr lang="pl-PL" altLang="pl-PL" sz="1600">
                <a:latin typeface="Tahoma" panose="020B0604030504040204" pitchFamily="34" charset="0"/>
                <a:cs typeface="Tahoma" panose="020B0604030504040204" pitchFamily="34" charset="0"/>
              </a:rPr>
              <a:t>,</a:t>
            </a: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która pokrywa koszt kapitału utraconych korzyści, projekt należy uznać za atrakcyjny</a:t>
            </a:r>
            <a:endParaRPr lang="pl-PL" altLang="pl-PL" sz="1600" b="1">
              <a:latin typeface="Tahoma" panose="020B0604030504040204" pitchFamily="34" charset="0"/>
              <a:cs typeface="Tahoma" panose="020B0604030504040204" pitchFamily="34" charset="0"/>
            </a:endParaRPr>
          </a:p>
          <a:p>
            <a:pPr algn="just" eaLnBrk="1" hangingPunct="1">
              <a:lnSpc>
                <a:spcPct val="150000"/>
              </a:lnSpc>
              <a:buFont typeface="Wingdings" panose="05000000000000000000" pitchFamily="2" charset="2"/>
              <a:buChar char="§"/>
            </a:pPr>
            <a:r>
              <a:rPr lang="pl-PL" altLang="pl-PL" sz="1600" b="1">
                <a:latin typeface="Tahoma" panose="020B0604030504040204" pitchFamily="34" charset="0"/>
                <a:cs typeface="Tahoma" panose="020B0604030504040204" pitchFamily="34" charset="0"/>
              </a:rPr>
              <a:t>Wskaźnik </a:t>
            </a:r>
            <a:r>
              <a:rPr lang="en-GB" altLang="pl-PL" sz="1600" b="1">
                <a:latin typeface="Tahoma" panose="020B0604030504040204" pitchFamily="34" charset="0"/>
                <a:cs typeface="Tahoma" panose="020B0604030504040204" pitchFamily="34" charset="0"/>
              </a:rPr>
              <a:t>B/C </a:t>
            </a:r>
            <a:r>
              <a:rPr lang="pl-PL" altLang="pl-PL" sz="1600" b="1">
                <a:latin typeface="Tahoma" panose="020B0604030504040204" pitchFamily="34" charset="0"/>
                <a:cs typeface="Tahoma" panose="020B0604030504040204" pitchFamily="34" charset="0"/>
              </a:rPr>
              <a:t>większy od jedności –  </a:t>
            </a:r>
            <a:r>
              <a:rPr lang="pl-PL" altLang="pl-PL" sz="1600">
                <a:latin typeface="Tahoma" panose="020B0604030504040204" pitchFamily="34" charset="0"/>
                <a:cs typeface="Tahoma" panose="020B0604030504040204" pitchFamily="34" charset="0"/>
              </a:rPr>
              <a:t>zdyskontowane przychody z projektu przewyższają zdyskontowane wydatki – projekt jest finansowo wykonalny</a:t>
            </a:r>
          </a:p>
          <a:p>
            <a:pPr algn="just" eaLnBrk="1" hangingPunct="1">
              <a:lnSpc>
                <a:spcPct val="150000"/>
              </a:lnSpc>
            </a:pPr>
            <a:endParaRPr lang="pl-PL" altLang="pl-PL" sz="1600">
              <a:latin typeface="Tahoma" panose="020B0604030504040204" pitchFamily="34" charset="0"/>
              <a:cs typeface="Tahoma" panose="020B0604030504040204" pitchFamily="34" charset="0"/>
            </a:endParaRPr>
          </a:p>
        </p:txBody>
      </p:sp>
      <p:sp>
        <p:nvSpPr>
          <p:cNvPr id="120836" name="Symbol zastępczy numeru slajdu 3">
            <a:extLst>
              <a:ext uri="{FF2B5EF4-FFF2-40B4-BE49-F238E27FC236}">
                <a16:creationId xmlns:a16="http://schemas.microsoft.com/office/drawing/2014/main" id="{22884516-E254-422E-AE32-E968F36B33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D6E41E-695F-4DFC-A474-DFBD24F246D2}" type="slidenum">
              <a:rPr lang="pl-PL" altLang="pl-PL" sz="1200" smtClean="0">
                <a:solidFill>
                  <a:srgbClr val="898989"/>
                </a:solidFill>
                <a:latin typeface="Arial" panose="020B0604020202020204" pitchFamily="34" charset="0"/>
              </a:rPr>
              <a:pPr>
                <a:spcBef>
                  <a:spcPct val="0"/>
                </a:spcBef>
                <a:buFontTx/>
                <a:buNone/>
              </a:pPr>
              <a:t>68</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D1C8549F-5551-49F7-83BF-956A77B71B0F}"/>
              </a:ext>
            </a:extLst>
          </p:cNvPr>
          <p:cNvSpPr>
            <a:spLocks noGrp="1" noChangeArrowheads="1"/>
          </p:cNvSpPr>
          <p:nvPr>
            <p:ph type="title"/>
          </p:nvPr>
        </p:nvSpPr>
        <p:spPr>
          <a:xfrm>
            <a:off x="250825" y="549275"/>
            <a:ext cx="8667750" cy="863600"/>
          </a:xfrm>
        </p:spPr>
        <p:txBody>
          <a:bodyPr vert="horz" lIns="91440" tIns="45720" rIns="91440" bIns="45720" rtlCol="0" anchor="ctr">
            <a:spAutoFit/>
          </a:bodyPr>
          <a:lstStyle/>
          <a:p>
            <a:pPr marL="484188"/>
            <a:r>
              <a:rPr lang="pl-PL" altLang="pl-PL" sz="2800" b="1">
                <a:solidFill>
                  <a:srgbClr val="FFC000"/>
                </a:solidFill>
                <a:latin typeface="Century Gothic" panose="020B0502020202020204" pitchFamily="34" charset="0"/>
                <a:ea typeface="+mn-ea"/>
                <a:cs typeface="Arial" pitchFamily="34" charset="0"/>
              </a:rPr>
              <a:t>ETAP 4 ANALIZA FINANSOWEJ TRWAŁOŚCI PROJEKTU</a:t>
            </a:r>
          </a:p>
        </p:txBody>
      </p:sp>
      <p:sp>
        <p:nvSpPr>
          <p:cNvPr id="124931" name="Rectangle 3">
            <a:extLst>
              <a:ext uri="{FF2B5EF4-FFF2-40B4-BE49-F238E27FC236}">
                <a16:creationId xmlns:a16="http://schemas.microsoft.com/office/drawing/2014/main" id="{877F323F-5372-4906-B173-37486FAB9827}"/>
              </a:ext>
            </a:extLst>
          </p:cNvPr>
          <p:cNvSpPr>
            <a:spLocks noGrp="1" noChangeArrowheads="1"/>
          </p:cNvSpPr>
          <p:nvPr>
            <p:ph idx="1"/>
          </p:nvPr>
        </p:nvSpPr>
        <p:spPr>
          <a:xfrm>
            <a:off x="250825" y="1700213"/>
            <a:ext cx="8642350" cy="3989387"/>
          </a:xfrm>
        </p:spPr>
        <p:txBody>
          <a:bodyPr/>
          <a:lstStyle/>
          <a:p>
            <a:pPr algn="ctr" eaLnBrk="1" hangingPunct="1">
              <a:lnSpc>
                <a:spcPct val="150000"/>
              </a:lnSpc>
              <a:buFont typeface="Wingdings" panose="05000000000000000000" pitchFamily="2" charset="2"/>
              <a:buNone/>
            </a:pPr>
            <a:r>
              <a:rPr lang="pl-PL" altLang="pl-PL" sz="1600" b="1" u="sng">
                <a:latin typeface="Tahoma" panose="020B0604030504040204" pitchFamily="34" charset="0"/>
              </a:rPr>
              <a:t>Analiza zasobów finansowych</a:t>
            </a:r>
            <a:endParaRPr lang="pl-PL" altLang="pl-PL" sz="1600">
              <a:latin typeface="Tahoma" panose="020B0604030504040204" pitchFamily="34" charset="0"/>
            </a:endParaRPr>
          </a:p>
          <a:p>
            <a:pPr algn="ctr" eaLnBrk="1" hangingPunct="1">
              <a:lnSpc>
                <a:spcPct val="150000"/>
              </a:lnSpc>
              <a:buFont typeface="Wingdings" panose="05000000000000000000" pitchFamily="2" charset="2"/>
              <a:buNone/>
            </a:pPr>
            <a:endParaRPr lang="pl-PL" altLang="pl-PL" sz="1600">
              <a:latin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rPr>
              <a:t>Należy wykazać, iż założone źródła finansowania projektu wystarczą na pokrycie wszystkich wydatków dotyczących projektu w okresie realizacji i eksploatacji</a:t>
            </a:r>
          </a:p>
          <a:p>
            <a:pPr eaLnBrk="1" hangingPunct="1">
              <a:lnSpc>
                <a:spcPct val="150000"/>
              </a:lnSpc>
              <a:buFont typeface="Wingdings" panose="05000000000000000000" pitchFamily="2" charset="2"/>
              <a:buChar char="§"/>
            </a:pPr>
            <a:r>
              <a:rPr lang="pl-PL" altLang="pl-PL" sz="1600">
                <a:latin typeface="Tahoma" panose="020B0604030504040204" pitchFamily="34" charset="0"/>
              </a:rPr>
              <a:t>Sporządzenie rachunku przepływów pieniężnych beneficjenta/ projektu</a:t>
            </a:r>
          </a:p>
        </p:txBody>
      </p:sp>
      <p:sp>
        <p:nvSpPr>
          <p:cNvPr id="124932" name="Symbol zastępczy numeru slajdu 3">
            <a:extLst>
              <a:ext uri="{FF2B5EF4-FFF2-40B4-BE49-F238E27FC236}">
                <a16:creationId xmlns:a16="http://schemas.microsoft.com/office/drawing/2014/main" id="{0EDA3731-5408-4A8C-975A-803B746750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76D2835-0C72-473D-842C-848DC551EF00}" type="slidenum">
              <a:rPr lang="pl-PL" altLang="pl-PL" sz="1200" smtClean="0">
                <a:solidFill>
                  <a:srgbClr val="898989"/>
                </a:solidFill>
                <a:latin typeface="Arial" panose="020B0604020202020204" pitchFamily="34" charset="0"/>
              </a:rPr>
              <a:pPr>
                <a:spcBef>
                  <a:spcPct val="0"/>
                </a:spcBef>
                <a:buFontTx/>
                <a:buNone/>
              </a:pPr>
              <a:t>69</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08B9B4B-69CB-4773-B935-7B3B703CD20F}"/>
              </a:ext>
            </a:extLst>
          </p:cNvPr>
          <p:cNvSpPr>
            <a:spLocks noGrp="1" noChangeArrowheads="1"/>
          </p:cNvSpPr>
          <p:nvPr>
            <p:ph type="title"/>
          </p:nvPr>
        </p:nvSpPr>
        <p:spPr>
          <a:xfrm>
            <a:off x="250825" y="333375"/>
            <a:ext cx="8569325" cy="420688"/>
          </a:xfrm>
        </p:spPr>
        <p:txBody>
          <a:bodyPr rtlCol="0">
            <a:noAutofit/>
          </a:bodyPr>
          <a:lstStyle/>
          <a:p>
            <a:pPr marL="484188" eaLnBrk="1" fontAlgn="auto" hangingPunct="1">
              <a:spcAft>
                <a:spcPts val="0"/>
              </a:spcAft>
              <a:defRPr/>
            </a:pPr>
            <a:r>
              <a:rPr lang="pl-PL" sz="2500" b="1" dirty="0">
                <a:solidFill>
                  <a:srgbClr val="FFC000"/>
                </a:solidFill>
                <a:latin typeface="Century Gothic" panose="020B0502020202020204" pitchFamily="34" charset="0"/>
                <a:ea typeface="+mn-ea"/>
                <a:cs typeface="Arial" pitchFamily="34" charset="0"/>
              </a:rPr>
              <a:t>Sposoby myślenia o źródle finansowania</a:t>
            </a:r>
          </a:p>
        </p:txBody>
      </p:sp>
      <p:sp>
        <p:nvSpPr>
          <p:cNvPr id="23555" name="Rectangle 3">
            <a:extLst>
              <a:ext uri="{FF2B5EF4-FFF2-40B4-BE49-F238E27FC236}">
                <a16:creationId xmlns:a16="http://schemas.microsoft.com/office/drawing/2014/main" id="{55758C5B-DEA7-42C5-84B3-1096980AEA52}"/>
              </a:ext>
            </a:extLst>
          </p:cNvPr>
          <p:cNvSpPr>
            <a:spLocks noGrp="1" noChangeArrowheads="1"/>
          </p:cNvSpPr>
          <p:nvPr>
            <p:ph type="body" sz="half" idx="1"/>
          </p:nvPr>
        </p:nvSpPr>
        <p:spPr>
          <a:xfrm>
            <a:off x="954088" y="1577975"/>
            <a:ext cx="3775075" cy="3922713"/>
          </a:xfrm>
          <a:noFill/>
        </p:spPr>
        <p:txBody>
          <a:bodyPr/>
          <a:lstStyle/>
          <a:p>
            <a:pPr eaLnBrk="1" hangingPunct="1"/>
            <a:r>
              <a:rPr lang="pl-PL" altLang="pl-PL" sz="2000">
                <a:latin typeface="Verdana" panose="020B0604030504040204" pitchFamily="34" charset="0"/>
              </a:rPr>
              <a:t>Roszczeniowy</a:t>
            </a:r>
          </a:p>
          <a:p>
            <a:pPr eaLnBrk="1" hangingPunct="1"/>
            <a:endParaRPr lang="pl-PL" altLang="pl-PL" sz="2000">
              <a:latin typeface="Verdana" panose="020B0604030504040204" pitchFamily="34" charset="0"/>
            </a:endParaRPr>
          </a:p>
          <a:p>
            <a:pPr eaLnBrk="1" hangingPunct="1"/>
            <a:endParaRPr lang="pl-PL" altLang="pl-PL" sz="2000">
              <a:latin typeface="Verdana" panose="020B0604030504040204" pitchFamily="34" charset="0"/>
            </a:endParaRPr>
          </a:p>
          <a:p>
            <a:pPr eaLnBrk="1" hangingPunct="1"/>
            <a:endParaRPr lang="pl-PL" altLang="pl-PL" sz="2000">
              <a:latin typeface="Verdana" panose="020B0604030504040204" pitchFamily="34" charset="0"/>
            </a:endParaRPr>
          </a:p>
          <a:p>
            <a:pPr eaLnBrk="1" hangingPunct="1"/>
            <a:r>
              <a:rPr lang="pl-PL" altLang="pl-PL" sz="2000">
                <a:latin typeface="Verdana" panose="020B0604030504040204" pitchFamily="34" charset="0"/>
              </a:rPr>
              <a:t>„Błagalny”</a:t>
            </a:r>
          </a:p>
          <a:p>
            <a:pPr eaLnBrk="1" hangingPunct="1"/>
            <a:endParaRPr lang="pl-PL" altLang="pl-PL" sz="2000">
              <a:latin typeface="Verdana" panose="020B0604030504040204" pitchFamily="34" charset="0"/>
            </a:endParaRPr>
          </a:p>
          <a:p>
            <a:pPr eaLnBrk="1" hangingPunct="1"/>
            <a:endParaRPr lang="pl-PL" altLang="pl-PL" sz="2000">
              <a:latin typeface="Verdana" panose="020B0604030504040204" pitchFamily="34" charset="0"/>
            </a:endParaRPr>
          </a:p>
          <a:p>
            <a:pPr eaLnBrk="1" hangingPunct="1"/>
            <a:endParaRPr lang="pl-PL" altLang="pl-PL" sz="2000">
              <a:latin typeface="Verdana" panose="020B0604030504040204" pitchFamily="34" charset="0"/>
            </a:endParaRPr>
          </a:p>
          <a:p>
            <a:pPr eaLnBrk="1" hangingPunct="1"/>
            <a:r>
              <a:rPr lang="pl-PL" altLang="pl-PL" sz="2000">
                <a:latin typeface="Verdana" panose="020B0604030504040204" pitchFamily="34" charset="0"/>
              </a:rPr>
              <a:t>Projektowy</a:t>
            </a:r>
          </a:p>
        </p:txBody>
      </p:sp>
      <p:pic>
        <p:nvPicPr>
          <p:cNvPr id="518148" name="Picture 4" descr="j0223736">
            <a:extLst>
              <a:ext uri="{FF2B5EF4-FFF2-40B4-BE49-F238E27FC236}">
                <a16:creationId xmlns:a16="http://schemas.microsoft.com/office/drawing/2014/main" id="{BC181567-D7D4-4A6E-993E-99E9C1E74E5A}"/>
              </a:ext>
            </a:extLst>
          </p:cNvPr>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30800" y="1214438"/>
            <a:ext cx="1706563" cy="1071562"/>
          </a:xfrm>
          <a:noFill/>
        </p:spPr>
      </p:pic>
      <p:pic>
        <p:nvPicPr>
          <p:cNvPr id="518149" name="Picture 5" descr="j0223735">
            <a:extLst>
              <a:ext uri="{FF2B5EF4-FFF2-40B4-BE49-F238E27FC236}">
                <a16:creationId xmlns:a16="http://schemas.microsoft.com/office/drawing/2014/main" id="{F6B039F3-E678-4550-A28E-C7BC1721B165}"/>
              </a:ext>
            </a:extLst>
          </p:cNvPr>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99088" y="2714625"/>
            <a:ext cx="1371600" cy="1071563"/>
          </a:xfrm>
          <a:noFill/>
        </p:spPr>
      </p:pic>
      <p:sp>
        <p:nvSpPr>
          <p:cNvPr id="23558" name="Symbol zastępczy numeru slajdu 6">
            <a:extLst>
              <a:ext uri="{FF2B5EF4-FFF2-40B4-BE49-F238E27FC236}">
                <a16:creationId xmlns:a16="http://schemas.microsoft.com/office/drawing/2014/main" id="{7341F052-F95C-4A40-B30D-57C6B09EDC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EE7761-4E5C-4CD0-8072-B2277ACB7B81}" type="slidenum">
              <a:rPr lang="en-GB" altLang="pl-PL" sz="1200" smtClean="0">
                <a:solidFill>
                  <a:srgbClr val="898989"/>
                </a:solidFill>
                <a:latin typeface="Arial" panose="020B0604020202020204" pitchFamily="34" charset="0"/>
              </a:rPr>
              <a:pPr>
                <a:spcBef>
                  <a:spcPct val="0"/>
                </a:spcBef>
                <a:buFontTx/>
                <a:buNone/>
              </a:pPr>
              <a:t>7</a:t>
            </a:fld>
            <a:endParaRPr lang="en-GB" altLang="pl-PL" sz="1200">
              <a:solidFill>
                <a:srgbClr val="898989"/>
              </a:solidFill>
              <a:latin typeface="Arial" panose="020B0604020202020204" pitchFamily="34" charset="0"/>
            </a:endParaRPr>
          </a:p>
        </p:txBody>
      </p:sp>
      <p:pic>
        <p:nvPicPr>
          <p:cNvPr id="518150" name="Picture 6" descr="j0223733">
            <a:extLst>
              <a:ext uri="{FF2B5EF4-FFF2-40B4-BE49-F238E27FC236}">
                <a16:creationId xmlns:a16="http://schemas.microsoft.com/office/drawing/2014/main" id="{B26FA819-2A46-4A1F-8076-8C43490B3B0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4292600"/>
            <a:ext cx="1625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8148"/>
                                        </p:tgtEl>
                                        <p:attrNameLst>
                                          <p:attrName>style.visibility</p:attrName>
                                        </p:attrNameLst>
                                      </p:cBhvr>
                                      <p:to>
                                        <p:strVal val="visible"/>
                                      </p:to>
                                    </p:set>
                                    <p:animEffect transition="in" filter="dissolve">
                                      <p:cBhvr>
                                        <p:cTn id="7" dur="500"/>
                                        <p:tgtEl>
                                          <p:spTgt spid="518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8149"/>
                                        </p:tgtEl>
                                        <p:attrNameLst>
                                          <p:attrName>style.visibility</p:attrName>
                                        </p:attrNameLst>
                                      </p:cBhvr>
                                      <p:to>
                                        <p:strVal val="visible"/>
                                      </p:to>
                                    </p:set>
                                    <p:animEffect transition="in" filter="dissolve">
                                      <p:cBhvr>
                                        <p:cTn id="12" dur="500"/>
                                        <p:tgtEl>
                                          <p:spTgt spid="518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8150"/>
                                        </p:tgtEl>
                                        <p:attrNameLst>
                                          <p:attrName>style.visibility</p:attrName>
                                        </p:attrNameLst>
                                      </p:cBhvr>
                                      <p:to>
                                        <p:strVal val="visible"/>
                                      </p:to>
                                    </p:set>
                                    <p:animEffect transition="in" filter="dissolve">
                                      <p:cBhvr>
                                        <p:cTn id="17" dur="500"/>
                                        <p:tgtEl>
                                          <p:spTgt spid="518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3FA37CE2-ABEA-4C7F-A369-83465DD9C723}"/>
              </a:ext>
            </a:extLst>
          </p:cNvPr>
          <p:cNvSpPr>
            <a:spLocks noGrp="1" noChangeArrowheads="1"/>
          </p:cNvSpPr>
          <p:nvPr>
            <p:ph type="title"/>
          </p:nvPr>
        </p:nvSpPr>
        <p:spPr>
          <a:xfrm>
            <a:off x="250825" y="549275"/>
            <a:ext cx="8667750" cy="863600"/>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ETAP 4 ANALIZA FINANSOWEJ TRWAŁOŚCI PROJEKTU</a:t>
            </a:r>
          </a:p>
        </p:txBody>
      </p:sp>
      <p:sp>
        <p:nvSpPr>
          <p:cNvPr id="126979" name="Rectangle 3">
            <a:extLst>
              <a:ext uri="{FF2B5EF4-FFF2-40B4-BE49-F238E27FC236}">
                <a16:creationId xmlns:a16="http://schemas.microsoft.com/office/drawing/2014/main" id="{C2612780-127C-4CFE-824A-D686739F97C3}"/>
              </a:ext>
            </a:extLst>
          </p:cNvPr>
          <p:cNvSpPr>
            <a:spLocks noGrp="1" noChangeArrowheads="1"/>
          </p:cNvSpPr>
          <p:nvPr>
            <p:ph idx="1"/>
          </p:nvPr>
        </p:nvSpPr>
        <p:spPr>
          <a:xfrm>
            <a:off x="250825" y="1711325"/>
            <a:ext cx="8642350" cy="3157538"/>
          </a:xfrm>
        </p:spPr>
        <p:txBody>
          <a:bodyPr/>
          <a:lstStyle/>
          <a:p>
            <a:pPr algn="ctr" eaLnBrk="1" hangingPunct="1">
              <a:lnSpc>
                <a:spcPct val="150000"/>
              </a:lnSpc>
              <a:buFont typeface="Wingdings" panose="05000000000000000000" pitchFamily="2" charset="2"/>
              <a:buNone/>
            </a:pPr>
            <a:r>
              <a:rPr lang="pl-PL" altLang="pl-PL" sz="1600" b="1" u="sng">
                <a:latin typeface="Tahoma" panose="020B0604030504040204" pitchFamily="34" charset="0"/>
                <a:cs typeface="Tahoma" panose="020B0604030504040204" pitchFamily="34" charset="0"/>
              </a:rPr>
              <a:t>Analiza sytuacji finansowej beneficjenta </a:t>
            </a:r>
          </a:p>
          <a:p>
            <a:pPr algn="ctr" eaLnBrk="1" hangingPunct="1">
              <a:lnSpc>
                <a:spcPct val="150000"/>
              </a:lnSpc>
              <a:buFont typeface="Wingdings" panose="05000000000000000000" pitchFamily="2" charset="2"/>
              <a:buNone/>
            </a:pPr>
            <a:endParaRPr lang="pl-PL" altLang="pl-PL" sz="1600" b="1" u="sng">
              <a:latin typeface="Tahoma" panose="020B0604030504040204" pitchFamily="34" charset="0"/>
              <a:cs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historycznych sprawozdań finansowych beneficjenta</a:t>
            </a:r>
          </a:p>
          <a:p>
            <a:pPr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Prognoza sprawozdań finansowych beneficjenta</a:t>
            </a:r>
            <a:endParaRPr lang="pl-PL" altLang="pl-PL" sz="1600">
              <a:solidFill>
                <a:schemeClr val="bg1"/>
              </a:solidFill>
              <a:latin typeface="Tahoma" panose="020B0604030504040204" pitchFamily="34" charset="0"/>
              <a:cs typeface="Tahoma" panose="020B0604030504040204" pitchFamily="34" charset="0"/>
            </a:endParaRPr>
          </a:p>
          <a:p>
            <a:pPr algn="ctr" eaLnBrk="1" hangingPunct="1">
              <a:lnSpc>
                <a:spcPct val="150000"/>
              </a:lnSpc>
              <a:buFont typeface="Wingdings" panose="05000000000000000000" pitchFamily="2" charset="2"/>
              <a:buNone/>
            </a:pPr>
            <a:endParaRPr lang="pl-PL" altLang="pl-PL" sz="1600">
              <a:solidFill>
                <a:schemeClr val="bg1"/>
              </a:solidFill>
              <a:latin typeface="Tahoma" panose="020B0604030504040204" pitchFamily="34" charset="0"/>
              <a:cs typeface="Tahoma" panose="020B0604030504040204" pitchFamily="34" charset="0"/>
            </a:endParaRPr>
          </a:p>
        </p:txBody>
      </p:sp>
      <p:sp>
        <p:nvSpPr>
          <p:cNvPr id="126980" name="Symbol zastępczy numeru slajdu 3">
            <a:extLst>
              <a:ext uri="{FF2B5EF4-FFF2-40B4-BE49-F238E27FC236}">
                <a16:creationId xmlns:a16="http://schemas.microsoft.com/office/drawing/2014/main" id="{F0C49B20-A721-40A3-94E6-10BFDF85FD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FDFF50-B740-4F9D-8F06-06B607A1BB9F}" type="slidenum">
              <a:rPr lang="pl-PL" altLang="pl-PL" sz="1200" smtClean="0">
                <a:solidFill>
                  <a:srgbClr val="898989"/>
                </a:solidFill>
                <a:latin typeface="Arial" panose="020B0604020202020204" pitchFamily="34" charset="0"/>
              </a:rPr>
              <a:pPr>
                <a:spcBef>
                  <a:spcPct val="0"/>
                </a:spcBef>
                <a:buFontTx/>
                <a:buNone/>
              </a:pPr>
              <a:t>70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a:extLst>
              <a:ext uri="{FF2B5EF4-FFF2-40B4-BE49-F238E27FC236}">
                <a16:creationId xmlns:a16="http://schemas.microsoft.com/office/drawing/2014/main" id="{E695DC2B-DA4D-438B-8FFE-7B0A148CC625}"/>
              </a:ext>
            </a:extLst>
          </p:cNvPr>
          <p:cNvSpPr>
            <a:spLocks noChangeArrowheads="1"/>
          </p:cNvSpPr>
          <p:nvPr/>
        </p:nvSpPr>
        <p:spPr bwMode="auto">
          <a:xfrm>
            <a:off x="250825" y="1731963"/>
            <a:ext cx="864235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0363" indent="-360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projektu powinna się opierać na w miarę realistycznym modelu ekonomicznym (finansowym), który powinien starać się objąć najistotniejsze czynniki wpływające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na projekt; ze względu na zróżnicowanie projektów, tylko bardzo podobne projekty mogą opierać się o identyczny model</a:t>
            </a:r>
          </a:p>
          <a:p>
            <a:pPr algn="just" eaLnBrk="1" hangingPunct="1">
              <a:lnSpc>
                <a:spcPct val="150000"/>
              </a:lnSpc>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Na wynik ma wpływ czynnik czasu</a:t>
            </a:r>
          </a:p>
          <a:p>
            <a:pPr algn="just" eaLnBrk="1" hangingPunct="1">
              <a:lnSpc>
                <a:spcPct val="150000"/>
              </a:lnSpc>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Przy ocenie modelu należy sprawdzić w szczególności tendencję do zbytniego optymizmu. </a:t>
            </a:r>
          </a:p>
          <a:p>
            <a:pPr algn="just" eaLnBrk="1" hangingPunct="1">
              <a:lnSpc>
                <a:spcPct val="150000"/>
              </a:lnSpc>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Przejrzysty model powinien prześledzić przyjęte założenia i ich kompletność</a:t>
            </a:r>
          </a:p>
          <a:p>
            <a:pPr algn="just" eaLnBrk="1" hangingPunct="1">
              <a:lnSpc>
                <a:spcPct val="150000"/>
              </a:lnSpc>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Prognozy ekonomiczne mające wpływ na wynik będą obarczone ryzykiem –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jeśli w przyszłości się niedokładnie sprawdzą, nie będzie to świadczyło, że są nieprawidłowe</a:t>
            </a:r>
            <a:endParaRPr lang="pl-PL" altLang="pl-PL" sz="1600" i="1">
              <a:latin typeface="Tahoma" panose="020B0604030504040204" pitchFamily="34" charset="0"/>
              <a:cs typeface="Tahoma" panose="020B0604030504040204" pitchFamily="34" charset="0"/>
            </a:endParaRPr>
          </a:p>
          <a:p>
            <a:pPr algn="just" eaLnBrk="1" hangingPunct="1">
              <a:lnSpc>
                <a:spcPct val="150000"/>
              </a:lnSpc>
              <a:spcBef>
                <a:spcPct val="0"/>
              </a:spcBef>
              <a:buFont typeface="Wingdings" panose="05000000000000000000" pitchFamily="2" charset="2"/>
              <a:buChar char="§"/>
            </a:pPr>
            <a:endParaRPr lang="pl-PL" altLang="pl-PL" sz="1600" i="1">
              <a:latin typeface="Tahoma" panose="020B0604030504040204" pitchFamily="34" charset="0"/>
              <a:cs typeface="Tahoma" panose="020B0604030504040204" pitchFamily="34" charset="0"/>
            </a:endParaRPr>
          </a:p>
        </p:txBody>
      </p:sp>
      <p:sp>
        <p:nvSpPr>
          <p:cNvPr id="4" name="Rectangle 2">
            <a:extLst>
              <a:ext uri="{FF2B5EF4-FFF2-40B4-BE49-F238E27FC236}">
                <a16:creationId xmlns:a16="http://schemas.microsoft.com/office/drawing/2014/main" id="{1D2990BA-70FD-4790-927F-A32D2C8A82CE}"/>
              </a:ext>
            </a:extLst>
          </p:cNvPr>
          <p:cNvSpPr txBox="1">
            <a:spLocks noChangeArrowheads="1"/>
          </p:cNvSpPr>
          <p:nvPr/>
        </p:nvSpPr>
        <p:spPr>
          <a:xfrm>
            <a:off x="250825" y="549275"/>
            <a:ext cx="8642350" cy="863600"/>
          </a:xfrm>
          <a:prstGeom prst="rect">
            <a:avLst/>
          </a:prstGeom>
        </p:spPr>
        <p:txBody>
          <a:bodyPr vert="horz" lIns="91440" tIns="45720" rIns="91440" bIns="45720" rtlCol="0" anchor="ctr">
            <a:spAutoFit/>
          </a:bodyPr>
          <a:lstStyle>
            <a:defPPr>
              <a:defRPr lang="pl-PL"/>
            </a:defPPr>
            <a:lvl1pPr marL="484188" algn="ctr">
              <a:spcBef>
                <a:spcPct val="0"/>
              </a:spcBef>
              <a:buNone/>
              <a:defRPr sz="2800" b="1">
                <a:solidFill>
                  <a:srgbClr val="FFC000"/>
                </a:solidFill>
                <a:latin typeface="Century Gothic" panose="020B0502020202020204" pitchFamily="34" charset="0"/>
                <a:cs typeface="Arial" pitchFamily="34" charset="0"/>
              </a:defRPr>
            </a:lvl1pPr>
          </a:lstStyle>
          <a:p>
            <a:r>
              <a:rPr lang="pl-PL" dirty="0"/>
              <a:t>ANALIZA FINANSOWA - PODSUMOWANIE</a:t>
            </a:r>
          </a:p>
        </p:txBody>
      </p:sp>
      <p:sp>
        <p:nvSpPr>
          <p:cNvPr id="131076" name="Symbol zastępczy numeru slajdu 5">
            <a:extLst>
              <a:ext uri="{FF2B5EF4-FFF2-40B4-BE49-F238E27FC236}">
                <a16:creationId xmlns:a16="http://schemas.microsoft.com/office/drawing/2014/main" id="{A10052CA-30E6-40B2-A9F0-23F67319E1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4CE6CB-4149-4160-9B11-3907B386EF43}" type="slidenum">
              <a:rPr lang="pl-PL" altLang="pl-PL" sz="1200" smtClean="0">
                <a:solidFill>
                  <a:srgbClr val="898989"/>
                </a:solidFill>
                <a:latin typeface="Arial" panose="020B0604020202020204" pitchFamily="34" charset="0"/>
              </a:rPr>
              <a:pPr>
                <a:spcBef>
                  <a:spcPct val="0"/>
                </a:spcBef>
                <a:buFontTx/>
                <a:buNone/>
              </a:pPr>
              <a:t>71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a:extLst>
              <a:ext uri="{FF2B5EF4-FFF2-40B4-BE49-F238E27FC236}">
                <a16:creationId xmlns:a16="http://schemas.microsoft.com/office/drawing/2014/main" id="{05174F69-A97E-4B19-8C20-507A1AA2F684}"/>
              </a:ext>
            </a:extLst>
          </p:cNvPr>
          <p:cNvSpPr>
            <a:spLocks noChangeArrowheads="1"/>
          </p:cNvSpPr>
          <p:nvPr/>
        </p:nvSpPr>
        <p:spPr bwMode="auto">
          <a:xfrm>
            <a:off x="250825" y="1700213"/>
            <a:ext cx="86423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0363" indent="-360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Analiza projektu powinna się opierać na w miarę realistycznym modelu ekonomicznym, który powinien starać się objąć najistotniejsze czynniki wpływające na projekt; ze względu na zróżnicowanie projektów, tylko bardzo podobne projekty mogą opierać się o identyczny model</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Na wynik ma wpływ czynnik czasu</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Przejrzysty model powinien prześledzić przyjęte założenia i ich kompletność</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Prognozy ekonomiczne mające wpływ na wynik będą obarczone ryzykiem – jeśli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w przyszłości się niedokładnie sprawdzą, nie będzie to świadczyło, że są nieprawidłowe</a:t>
            </a:r>
            <a:endParaRPr lang="pl-PL" altLang="pl-PL" sz="1600" i="1">
              <a:latin typeface="Tahoma" panose="020B0604030504040204" pitchFamily="34" charset="0"/>
              <a:cs typeface="Tahoma" panose="020B0604030504040204" pitchFamily="34" charset="0"/>
            </a:endParaRPr>
          </a:p>
          <a:p>
            <a:pPr algn="just" eaLnBrk="1" hangingPunct="1">
              <a:lnSpc>
                <a:spcPct val="150000"/>
              </a:lnSpc>
              <a:spcBef>
                <a:spcPct val="0"/>
              </a:spcBef>
              <a:buFontTx/>
              <a:buNone/>
            </a:pPr>
            <a:endParaRPr lang="pl-PL" altLang="pl-PL" sz="1600" i="1">
              <a:latin typeface="Tahoma" panose="020B0604030504040204" pitchFamily="34" charset="0"/>
              <a:cs typeface="Tahoma" panose="020B0604030504040204" pitchFamily="34" charset="0"/>
            </a:endParaRPr>
          </a:p>
        </p:txBody>
      </p:sp>
      <p:sp>
        <p:nvSpPr>
          <p:cNvPr id="4" name="Rectangle 2">
            <a:extLst>
              <a:ext uri="{FF2B5EF4-FFF2-40B4-BE49-F238E27FC236}">
                <a16:creationId xmlns:a16="http://schemas.microsoft.com/office/drawing/2014/main" id="{AACC734C-4541-47A7-AF29-2DBB602247F5}"/>
              </a:ext>
            </a:extLst>
          </p:cNvPr>
          <p:cNvSpPr txBox="1">
            <a:spLocks noChangeArrowheads="1"/>
          </p:cNvSpPr>
          <p:nvPr/>
        </p:nvSpPr>
        <p:spPr>
          <a:xfrm>
            <a:off x="250825" y="836613"/>
            <a:ext cx="8642350" cy="576262"/>
          </a:xfrm>
          <a:prstGeom prst="rect">
            <a:avLst/>
          </a:prstGeom>
        </p:spPr>
        <p:txBody>
          <a:bodyPr vert="horz" lIns="91440" tIns="45720" rIns="91440" bIns="45720" rtlCol="0" anchor="ctr">
            <a:spAutoFit/>
          </a:bodyPr>
          <a:lstStyle>
            <a:lvl1pPr marL="484188" algn="ctr">
              <a:spcBef>
                <a:spcPct val="0"/>
              </a:spcBef>
              <a:buNone/>
              <a:defRPr sz="2800" b="1">
                <a:solidFill>
                  <a:srgbClr val="FFC000"/>
                </a:solidFill>
                <a:latin typeface="Century Gothic" panose="020B0502020202020204" pitchFamily="34" charset="0"/>
                <a:cs typeface="Arial" pitchFamily="34" charset="0"/>
              </a:defRPr>
            </a:lvl1pPr>
          </a:lstStyle>
          <a:p>
            <a:r>
              <a:rPr lang="pl-PL" dirty="0"/>
              <a:t>PODSUMOWANIE</a:t>
            </a:r>
          </a:p>
        </p:txBody>
      </p:sp>
      <p:sp>
        <p:nvSpPr>
          <p:cNvPr id="129028" name="Symbol zastępczy numeru slajdu 5">
            <a:extLst>
              <a:ext uri="{FF2B5EF4-FFF2-40B4-BE49-F238E27FC236}">
                <a16:creationId xmlns:a16="http://schemas.microsoft.com/office/drawing/2014/main" id="{2EF843C5-F4CE-42D2-87FB-A6F9865F6C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4FD21E-46C1-46EA-AAE5-7263A65D4426}" type="slidenum">
              <a:rPr lang="pl-PL" altLang="pl-PL" sz="1200" smtClean="0">
                <a:solidFill>
                  <a:srgbClr val="898989"/>
                </a:solidFill>
                <a:latin typeface="Arial" panose="020B0604020202020204" pitchFamily="34" charset="0"/>
              </a:rPr>
              <a:pPr>
                <a:spcBef>
                  <a:spcPct val="0"/>
                </a:spcBef>
                <a:buFontTx/>
                <a:buNone/>
              </a:pPr>
              <a:t>72</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ytuł 1">
            <a:extLst>
              <a:ext uri="{FF2B5EF4-FFF2-40B4-BE49-F238E27FC236}">
                <a16:creationId xmlns:a16="http://schemas.microsoft.com/office/drawing/2014/main" id="{1A24554C-6A23-47E0-A4C1-E406B5642F7A}"/>
              </a:ext>
            </a:extLst>
          </p:cNvPr>
          <p:cNvSpPr>
            <a:spLocks noGrp="1"/>
          </p:cNvSpPr>
          <p:nvPr>
            <p:ph type="title"/>
          </p:nvPr>
        </p:nvSpPr>
        <p:spPr>
          <a:xfrm>
            <a:off x="457200" y="274638"/>
            <a:ext cx="8229600" cy="5818187"/>
          </a:xfrm>
        </p:spPr>
        <p:txBody>
          <a:bodyPr vert="horz" lIns="91440" tIns="45720" rIns="91440" bIns="45720" rtlCol="0" anchor="ctr">
            <a:spAutoFit/>
          </a:bodyPr>
          <a:lstStyle/>
          <a:p>
            <a:pPr marL="484188"/>
            <a:r>
              <a:rPr lang="pl-PL" altLang="pl-PL" sz="2800" b="1" dirty="0">
                <a:solidFill>
                  <a:srgbClr val="FFC000"/>
                </a:solidFill>
                <a:latin typeface="Century Gothic" panose="020B0502020202020204" pitchFamily="34" charset="0"/>
                <a:ea typeface="+mn-ea"/>
                <a:cs typeface="Arial" pitchFamily="34" charset="0"/>
              </a:rPr>
              <a:t>Analiza ekonomiczna</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DD593175-052B-4CD7-A9F1-B5FFC87A3F67}"/>
              </a:ext>
            </a:extLst>
          </p:cNvPr>
          <p:cNvSpPr>
            <a:spLocks noGrp="1" noChangeArrowheads="1"/>
          </p:cNvSpPr>
          <p:nvPr>
            <p:ph type="title"/>
          </p:nvPr>
        </p:nvSpPr>
        <p:spPr>
          <a:xfrm>
            <a:off x="250825" y="549275"/>
            <a:ext cx="8642350" cy="863600"/>
          </a:xfrm>
        </p:spPr>
        <p:txBody>
          <a:bodyPr/>
          <a:lstStyle/>
          <a:p>
            <a:pPr algn="l" eaLnBrk="1" hangingPunct="1"/>
            <a:r>
              <a:rPr lang="pl-PL" altLang="pl-PL" sz="2800" b="1" dirty="0">
                <a:solidFill>
                  <a:srgbClr val="FFC000"/>
                </a:solidFill>
                <a:latin typeface="Century Gothic" panose="020B0502020202020204" pitchFamily="34" charset="0"/>
                <a:ea typeface="+mn-ea"/>
                <a:cs typeface="Arial" pitchFamily="34" charset="0"/>
              </a:rPr>
              <a:t>ANALIZA EKONOMICZNA - CEL</a:t>
            </a:r>
          </a:p>
        </p:txBody>
      </p:sp>
      <p:sp>
        <p:nvSpPr>
          <p:cNvPr id="134147" name="Rectangle 3">
            <a:extLst>
              <a:ext uri="{FF2B5EF4-FFF2-40B4-BE49-F238E27FC236}">
                <a16:creationId xmlns:a16="http://schemas.microsoft.com/office/drawing/2014/main" id="{20A1FDEC-EA0B-4077-B214-3ADC89F27288}"/>
              </a:ext>
            </a:extLst>
          </p:cNvPr>
          <p:cNvSpPr>
            <a:spLocks noGrp="1" noChangeArrowheads="1"/>
          </p:cNvSpPr>
          <p:nvPr>
            <p:ph idx="1"/>
          </p:nvPr>
        </p:nvSpPr>
        <p:spPr>
          <a:xfrm>
            <a:off x="250825" y="1700213"/>
            <a:ext cx="8642350" cy="3168650"/>
          </a:xfrm>
        </p:spPr>
        <p:txBody>
          <a:bodyPr/>
          <a:lstStyle/>
          <a:p>
            <a:pPr algn="just" eaLnBrk="1" hangingPunct="1">
              <a:lnSpc>
                <a:spcPct val="150000"/>
              </a:lnSpc>
            </a:pPr>
            <a:r>
              <a:rPr lang="pl-PL" altLang="pl-PL" sz="1600">
                <a:latin typeface="Tahoma" panose="020B0604030504040204" pitchFamily="34" charset="0"/>
              </a:rPr>
              <a:t>Celem analizy ekonomicznej jest ocena oczekiwanego wpływu projektu na obszar społeczno – gospodarczy, na który będzie oddziaływać projekt w okresie realizacji </a:t>
            </a:r>
            <a:br>
              <a:rPr lang="pl-PL" altLang="pl-PL" sz="1600">
                <a:latin typeface="Tahoma" panose="020B0604030504040204" pitchFamily="34" charset="0"/>
              </a:rPr>
            </a:br>
            <a:r>
              <a:rPr lang="pl-PL" altLang="pl-PL" sz="1600">
                <a:latin typeface="Tahoma" panose="020B0604030504040204" pitchFamily="34" charset="0"/>
              </a:rPr>
              <a:t>i po jego zakończeniu</a:t>
            </a:r>
          </a:p>
          <a:p>
            <a:pPr algn="just" eaLnBrk="1" hangingPunct="1">
              <a:lnSpc>
                <a:spcPct val="150000"/>
              </a:lnSpc>
            </a:pPr>
            <a:endParaRPr lang="pl-PL" altLang="pl-PL" sz="1600">
              <a:latin typeface="Tahoma" panose="020B0604030504040204" pitchFamily="34" charset="0"/>
            </a:endParaRPr>
          </a:p>
          <a:p>
            <a:pPr algn="just" eaLnBrk="1" hangingPunct="1">
              <a:lnSpc>
                <a:spcPct val="150000"/>
              </a:lnSpc>
            </a:pPr>
            <a:r>
              <a:rPr lang="pl-PL" altLang="pl-PL" sz="1600">
                <a:latin typeface="Tahoma" panose="020B0604030504040204" pitchFamily="34" charset="0"/>
              </a:rPr>
              <a:t>Za pomocą analizy ekonomicznej dąży się do sprawdzenia czy inwestycja jest uzasadniona z ogólnospołecznego punktu widzenia</a:t>
            </a:r>
          </a:p>
        </p:txBody>
      </p:sp>
      <p:sp>
        <p:nvSpPr>
          <p:cNvPr id="134148" name="Symbol zastępczy numeru slajdu 3">
            <a:extLst>
              <a:ext uri="{FF2B5EF4-FFF2-40B4-BE49-F238E27FC236}">
                <a16:creationId xmlns:a16="http://schemas.microsoft.com/office/drawing/2014/main" id="{021CA830-B143-4466-BAA1-FE529D6D11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A4340D-D066-40B1-9A8D-3CB697CED138}" type="slidenum">
              <a:rPr lang="pl-PL" altLang="pl-PL" sz="1200" smtClean="0">
                <a:solidFill>
                  <a:srgbClr val="898989"/>
                </a:solidFill>
                <a:latin typeface="Arial" panose="020B0604020202020204" pitchFamily="34" charset="0"/>
              </a:rPr>
              <a:pPr>
                <a:spcBef>
                  <a:spcPct val="0"/>
                </a:spcBef>
                <a:buFontTx/>
                <a:buNone/>
              </a:pPr>
              <a:t>74</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4EB05C79-C7CF-4E43-9884-9B9E19686978}"/>
              </a:ext>
            </a:extLst>
          </p:cNvPr>
          <p:cNvSpPr>
            <a:spLocks noGrp="1" noChangeArrowheads="1"/>
          </p:cNvSpPr>
          <p:nvPr>
            <p:ph type="title"/>
          </p:nvPr>
        </p:nvSpPr>
        <p:spPr>
          <a:xfrm>
            <a:off x="250825" y="549275"/>
            <a:ext cx="8642350" cy="863600"/>
          </a:xfrm>
        </p:spPr>
        <p:txBody>
          <a:bodyPr vert="horz" lIns="91440" tIns="45720" rIns="91440" bIns="45720" rtlCol="0" anchor="ctr">
            <a:normAutofit/>
          </a:bodyPr>
          <a:lstStyle/>
          <a:p>
            <a:pPr algn="l"/>
            <a:r>
              <a:rPr lang="pl-PL" altLang="pl-PL" sz="2800" b="1">
                <a:solidFill>
                  <a:srgbClr val="FFC000"/>
                </a:solidFill>
                <a:latin typeface="Century Gothic" panose="020B0502020202020204" pitchFamily="34" charset="0"/>
                <a:ea typeface="+mn-ea"/>
                <a:cs typeface="Arial" pitchFamily="34" charset="0"/>
              </a:rPr>
              <a:t>ANALIZA EKONOMICZNA – ANALIZA FINANSOWA</a:t>
            </a:r>
          </a:p>
        </p:txBody>
      </p:sp>
      <p:sp>
        <p:nvSpPr>
          <p:cNvPr id="136195" name="Rectangle 3">
            <a:extLst>
              <a:ext uri="{FF2B5EF4-FFF2-40B4-BE49-F238E27FC236}">
                <a16:creationId xmlns:a16="http://schemas.microsoft.com/office/drawing/2014/main" id="{98CA721B-758A-4C6B-B286-7C31C8652F01}"/>
              </a:ext>
            </a:extLst>
          </p:cNvPr>
          <p:cNvSpPr>
            <a:spLocks noGrp="1" noChangeArrowheads="1"/>
          </p:cNvSpPr>
          <p:nvPr>
            <p:ph idx="1"/>
          </p:nvPr>
        </p:nvSpPr>
        <p:spPr>
          <a:xfrm>
            <a:off x="250825" y="1711325"/>
            <a:ext cx="8642350" cy="4310063"/>
          </a:xfrm>
        </p:spPr>
        <p:txBody>
          <a:body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Analiza </a:t>
            </a:r>
            <a:r>
              <a:rPr lang="pl-PL" altLang="pl-PL" sz="1600" b="1" u="sng">
                <a:latin typeface="Tahoma" panose="020B0604030504040204" pitchFamily="34" charset="0"/>
              </a:rPr>
              <a:t>finansowa</a:t>
            </a:r>
            <a:r>
              <a:rPr lang="pl-PL" altLang="pl-PL" sz="1600">
                <a:latin typeface="Tahoma" panose="020B0604030504040204" pitchFamily="34" charset="0"/>
              </a:rPr>
              <a:t> </a:t>
            </a:r>
            <a:r>
              <a:rPr lang="en-GB" altLang="pl-PL" sz="1600">
                <a:latin typeface="Tahoma" panose="020B0604030504040204" pitchFamily="34" charset="0"/>
              </a:rPr>
              <a:t> </a:t>
            </a:r>
            <a:r>
              <a:rPr lang="pl-PL" altLang="pl-PL" sz="1600">
                <a:latin typeface="Tahoma" panose="020B0604030504040204" pitchFamily="34" charset="0"/>
              </a:rPr>
              <a:t>kosztów</a:t>
            </a:r>
            <a:r>
              <a:rPr lang="en-GB" altLang="pl-PL" sz="1600">
                <a:latin typeface="Tahoma" panose="020B0604030504040204" pitchFamily="34" charset="0"/>
              </a:rPr>
              <a:t>– </a:t>
            </a:r>
            <a:r>
              <a:rPr lang="pl-PL" altLang="pl-PL" sz="1600">
                <a:latin typeface="Tahoma" panose="020B0604030504040204" pitchFamily="34" charset="0"/>
              </a:rPr>
              <a:t>korzyści</a:t>
            </a:r>
            <a:r>
              <a:rPr lang="en-GB" altLang="pl-PL" sz="1600">
                <a:latin typeface="Tahoma" panose="020B0604030504040204" pitchFamily="34" charset="0"/>
              </a:rPr>
              <a:t> </a:t>
            </a:r>
            <a:r>
              <a:rPr lang="pl-PL" altLang="pl-PL" sz="1600">
                <a:latin typeface="Tahoma" panose="020B0604030504040204" pitchFamily="34" charset="0"/>
              </a:rPr>
              <a:t>określa </a:t>
            </a:r>
            <a:r>
              <a:rPr lang="pl-PL" altLang="pl-PL" sz="1600" b="1" u="sng">
                <a:latin typeface="Tahoma" panose="020B0604030504040204" pitchFamily="34" charset="0"/>
              </a:rPr>
              <a:t>zyskowność (rentowność)</a:t>
            </a:r>
            <a:r>
              <a:rPr lang="pl-PL" altLang="pl-PL" sz="1600">
                <a:latin typeface="Tahoma" panose="020B0604030504040204" pitchFamily="34" charset="0"/>
              </a:rPr>
              <a:t> projektu</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Analiza </a:t>
            </a:r>
            <a:r>
              <a:rPr lang="pl-PL" altLang="pl-PL" sz="1600" b="1" u="sng">
                <a:latin typeface="Tahoma" panose="020B0604030504040204" pitchFamily="34" charset="0"/>
              </a:rPr>
              <a:t>ekonomiczna</a:t>
            </a:r>
            <a:r>
              <a:rPr lang="en-GB" altLang="pl-PL" sz="1600">
                <a:latin typeface="Tahoma" panose="020B0604030504040204" pitchFamily="34" charset="0"/>
              </a:rPr>
              <a:t> </a:t>
            </a:r>
            <a:r>
              <a:rPr lang="pl-PL" altLang="pl-PL" sz="1600">
                <a:latin typeface="Tahoma" panose="020B0604030504040204" pitchFamily="34" charset="0"/>
              </a:rPr>
              <a:t>kosztów</a:t>
            </a:r>
            <a:r>
              <a:rPr lang="en-GB" altLang="pl-PL" sz="1600">
                <a:latin typeface="Tahoma" panose="020B0604030504040204" pitchFamily="34" charset="0"/>
              </a:rPr>
              <a:t>– </a:t>
            </a:r>
            <a:r>
              <a:rPr lang="pl-PL" altLang="pl-PL" sz="1600">
                <a:latin typeface="Tahoma" panose="020B0604030504040204" pitchFamily="34" charset="0"/>
              </a:rPr>
              <a:t>korzyści</a:t>
            </a:r>
            <a:r>
              <a:rPr lang="en-GB" altLang="pl-PL" sz="1600">
                <a:latin typeface="Tahoma" panose="020B0604030504040204" pitchFamily="34" charset="0"/>
              </a:rPr>
              <a:t> </a:t>
            </a:r>
            <a:r>
              <a:rPr lang="pl-PL" altLang="pl-PL" sz="1600">
                <a:latin typeface="Tahoma" panose="020B0604030504040204" pitchFamily="34" charset="0"/>
              </a:rPr>
              <a:t>szacuje </a:t>
            </a:r>
            <a:r>
              <a:rPr lang="pl-PL" altLang="pl-PL" sz="1600" b="1" u="sng">
                <a:latin typeface="Tahoma" panose="020B0604030504040204" pitchFamily="34" charset="0"/>
              </a:rPr>
              <a:t>wydajność/sprawność</a:t>
            </a:r>
            <a:endParaRPr lang="pl-PL" altLang="pl-PL" sz="1600">
              <a:latin typeface="Tahoma" panose="020B0604030504040204" pitchFamily="34" charset="0"/>
            </a:endParaRP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Zbudowana na podstawie</a:t>
            </a:r>
            <a:r>
              <a:rPr lang="en-GB" altLang="pl-PL" sz="1600">
                <a:latin typeface="Tahoma" panose="020B0604030504040204" pitchFamily="34" charset="0"/>
              </a:rPr>
              <a:t> </a:t>
            </a:r>
            <a:r>
              <a:rPr lang="pl-PL" altLang="pl-PL" sz="1600">
                <a:latin typeface="Tahoma" panose="020B0604030504040204" pitchFamily="34" charset="0"/>
              </a:rPr>
              <a:t>analizy finansowej </a:t>
            </a:r>
            <a:r>
              <a:rPr lang="en-GB" altLang="pl-PL" sz="1600">
                <a:latin typeface="Tahoma" panose="020B0604030504040204" pitchFamily="34" charset="0"/>
              </a:rPr>
              <a:t> </a:t>
            </a:r>
            <a:r>
              <a:rPr lang="pl-PL" altLang="pl-PL" sz="1600">
                <a:latin typeface="Tahoma" panose="020B0604030504040204" pitchFamily="34" charset="0"/>
              </a:rPr>
              <a:t>kosztów</a:t>
            </a:r>
            <a:r>
              <a:rPr lang="en-GB" altLang="pl-PL" sz="1600">
                <a:latin typeface="Tahoma" panose="020B0604030504040204" pitchFamily="34" charset="0"/>
              </a:rPr>
              <a:t>– </a:t>
            </a:r>
            <a:r>
              <a:rPr lang="pl-PL" altLang="pl-PL" sz="1600">
                <a:latin typeface="Tahoma" panose="020B0604030504040204" pitchFamily="34" charset="0"/>
              </a:rPr>
              <a:t>korzyści</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Jest odbiciem analizy finansowej ale, w sferze cen ekonomicznych</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Analiza ekonomiczna koryguje analizę finansową kosztów-korzyści</a:t>
            </a:r>
            <a:r>
              <a:rPr lang="en-GB" altLang="pl-PL" sz="1600">
                <a:latin typeface="Tahoma" panose="020B0604030504040204" pitchFamily="34" charset="0"/>
              </a:rPr>
              <a:t> </a:t>
            </a:r>
            <a:r>
              <a:rPr lang="pl-PL" altLang="pl-PL" sz="1600">
                <a:latin typeface="Tahoma" panose="020B0604030504040204" pitchFamily="34" charset="0"/>
              </a:rPr>
              <a:t>poprzez zmianę cen rynkowych na ceny ekonomiczne</a:t>
            </a:r>
          </a:p>
          <a:p>
            <a:pPr eaLnBrk="1" hangingPunct="1">
              <a:lnSpc>
                <a:spcPct val="80000"/>
              </a:lnSpc>
            </a:pPr>
            <a:endParaRPr lang="pl-PL" altLang="pl-PL" sz="1600">
              <a:latin typeface="Tahoma" panose="020B0604030504040204" pitchFamily="34" charset="0"/>
            </a:endParaRPr>
          </a:p>
        </p:txBody>
      </p:sp>
      <p:sp>
        <p:nvSpPr>
          <p:cNvPr id="136196" name="Symbol zastępczy numeru slajdu 3">
            <a:extLst>
              <a:ext uri="{FF2B5EF4-FFF2-40B4-BE49-F238E27FC236}">
                <a16:creationId xmlns:a16="http://schemas.microsoft.com/office/drawing/2014/main" id="{9FABF81B-7CE8-4BB9-B12B-0B39E10600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84A927-01FD-4132-A58D-98C42A8B8945}" type="slidenum">
              <a:rPr lang="pl-PL" altLang="pl-PL" sz="1200" smtClean="0">
                <a:solidFill>
                  <a:srgbClr val="898989"/>
                </a:solidFill>
                <a:latin typeface="Arial" panose="020B0604020202020204" pitchFamily="34" charset="0"/>
              </a:rPr>
              <a:pPr>
                <a:spcBef>
                  <a:spcPct val="0"/>
                </a:spcBef>
                <a:buFontTx/>
                <a:buNone/>
              </a:pPr>
              <a:t>75</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8AD8F026-11E9-42B3-ACDB-6A50132C26C9}"/>
              </a:ext>
            </a:extLst>
          </p:cNvPr>
          <p:cNvSpPr>
            <a:spLocks noGrp="1" noChangeArrowheads="1"/>
          </p:cNvSpPr>
          <p:nvPr>
            <p:ph type="title"/>
          </p:nvPr>
        </p:nvSpPr>
        <p:spPr>
          <a:xfrm>
            <a:off x="250825" y="549275"/>
            <a:ext cx="8642350" cy="863600"/>
          </a:xfrm>
        </p:spPr>
        <p:txBody>
          <a:bodyPr vert="horz" lIns="91440" tIns="45720" rIns="91440" bIns="45720" rtlCol="0" anchor="ctr">
            <a:normAutofit/>
          </a:bodyPr>
          <a:lstStyle/>
          <a:p>
            <a:pPr algn="l"/>
            <a:r>
              <a:rPr lang="pl-PL" altLang="pl-PL" sz="2800" b="1" dirty="0">
                <a:solidFill>
                  <a:srgbClr val="FFC000"/>
                </a:solidFill>
                <a:latin typeface="Century Gothic" panose="020B0502020202020204" pitchFamily="34" charset="0"/>
                <a:ea typeface="+mn-ea"/>
                <a:cs typeface="Arial" pitchFamily="34" charset="0"/>
              </a:rPr>
              <a:t>ETAPY PROWADZENIA ANALIZY EKONOMICZNEJ </a:t>
            </a:r>
          </a:p>
        </p:txBody>
      </p:sp>
      <p:sp>
        <p:nvSpPr>
          <p:cNvPr id="138243" name="Rectangle 3">
            <a:extLst>
              <a:ext uri="{FF2B5EF4-FFF2-40B4-BE49-F238E27FC236}">
                <a16:creationId xmlns:a16="http://schemas.microsoft.com/office/drawing/2014/main" id="{44D06920-8528-466E-B1F4-3EAE5C61D098}"/>
              </a:ext>
            </a:extLst>
          </p:cNvPr>
          <p:cNvSpPr>
            <a:spLocks noGrp="1" noChangeArrowheads="1"/>
          </p:cNvSpPr>
          <p:nvPr>
            <p:ph idx="1"/>
          </p:nvPr>
        </p:nvSpPr>
        <p:spPr>
          <a:xfrm>
            <a:off x="250825" y="1711325"/>
            <a:ext cx="8642350" cy="3157538"/>
          </a:xfrm>
        </p:spPr>
        <p:txBody>
          <a:bodyPr/>
          <a:lstStyle/>
          <a:p>
            <a:pPr marL="609600" indent="-609600" eaLnBrk="1" hangingPunct="1">
              <a:buFontTx/>
              <a:buAutoNum type="arabicPeriod"/>
            </a:pPr>
            <a:r>
              <a:rPr lang="pl-PL" altLang="pl-PL" sz="1600">
                <a:latin typeface="Tahoma" panose="020B0604030504040204" pitchFamily="34" charset="0"/>
              </a:rPr>
              <a:t>Określenie założeń do analizy ekonomicznej</a:t>
            </a:r>
          </a:p>
          <a:p>
            <a:pPr marL="609600" indent="-609600" eaLnBrk="1" hangingPunct="1">
              <a:buFontTx/>
              <a:buAutoNum type="arabicPeriod"/>
            </a:pPr>
            <a:endParaRPr lang="pl-PL" altLang="pl-PL" sz="1600">
              <a:latin typeface="Tahoma" panose="020B0604030504040204" pitchFamily="34" charset="0"/>
            </a:endParaRPr>
          </a:p>
          <a:p>
            <a:pPr marL="609600" indent="-609600" eaLnBrk="1" hangingPunct="1">
              <a:buFontTx/>
              <a:buAutoNum type="arabicPeriod"/>
            </a:pPr>
            <a:r>
              <a:rPr lang="pl-PL" altLang="pl-PL" sz="1600">
                <a:latin typeface="Tahoma" panose="020B0604030504040204" pitchFamily="34" charset="0"/>
              </a:rPr>
              <a:t>Przejście z cen rynkowych na ceny ekonomiczne</a:t>
            </a:r>
          </a:p>
          <a:p>
            <a:pPr marL="609600" indent="-609600" eaLnBrk="1" hangingPunct="1">
              <a:buFontTx/>
              <a:buAutoNum type="arabicPeriod"/>
            </a:pPr>
            <a:endParaRPr lang="pl-PL" altLang="pl-PL" sz="1600">
              <a:latin typeface="Tahoma" panose="020B0604030504040204" pitchFamily="34" charset="0"/>
            </a:endParaRPr>
          </a:p>
          <a:p>
            <a:pPr marL="609600" indent="-609600" eaLnBrk="1" hangingPunct="1">
              <a:buFontTx/>
              <a:buAutoNum type="arabicPeriod"/>
            </a:pPr>
            <a:r>
              <a:rPr lang="pl-PL" altLang="pl-PL" sz="1600">
                <a:latin typeface="Tahoma" panose="020B0604030504040204" pitchFamily="34" charset="0"/>
              </a:rPr>
              <a:t>Określenie wskaźników oceny ekonomicznej projektu (wskaźników efektywności – ENPV, ERR)</a:t>
            </a:r>
          </a:p>
          <a:p>
            <a:pPr marL="609600" indent="-609600" eaLnBrk="1" hangingPunct="1">
              <a:buFontTx/>
              <a:buAutoNum type="arabicPeriod"/>
            </a:pPr>
            <a:endParaRPr lang="pl-PL" altLang="pl-PL" sz="1600">
              <a:latin typeface="Tahoma" panose="020B0604030504040204" pitchFamily="34" charset="0"/>
            </a:endParaRPr>
          </a:p>
          <a:p>
            <a:pPr marL="609600" indent="-609600" eaLnBrk="1" hangingPunct="1">
              <a:buFontTx/>
              <a:buAutoNum type="arabicPeriod"/>
            </a:pPr>
            <a:r>
              <a:rPr lang="pl-PL" altLang="pl-PL" sz="1600">
                <a:latin typeface="Tahoma" panose="020B0604030504040204" pitchFamily="34" charset="0"/>
              </a:rPr>
              <a:t>Inne metody analizy ekonomicznej – analiza wielokryterialna, analiza jakościowa</a:t>
            </a:r>
          </a:p>
        </p:txBody>
      </p:sp>
      <p:sp>
        <p:nvSpPr>
          <p:cNvPr id="138244" name="Symbol zastępczy numeru slajdu 3">
            <a:extLst>
              <a:ext uri="{FF2B5EF4-FFF2-40B4-BE49-F238E27FC236}">
                <a16:creationId xmlns:a16="http://schemas.microsoft.com/office/drawing/2014/main" id="{88E3A8B0-1529-4BA9-8FA8-4748500BEE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09CA44-987D-4848-AE37-1684F6FB2726}" type="slidenum">
              <a:rPr lang="pl-PL" altLang="pl-PL" sz="1200" smtClean="0">
                <a:solidFill>
                  <a:srgbClr val="898989"/>
                </a:solidFill>
                <a:latin typeface="Arial" panose="020B0604020202020204" pitchFamily="34" charset="0"/>
              </a:rPr>
              <a:pPr>
                <a:spcBef>
                  <a:spcPct val="0"/>
                </a:spcBef>
                <a:buFontTx/>
                <a:buNone/>
              </a:pPr>
              <a:t>76</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50C750E7-0E75-4618-BA0C-D571176E7D4E}"/>
              </a:ext>
            </a:extLst>
          </p:cNvPr>
          <p:cNvSpPr>
            <a:spLocks noGrp="1" noChangeArrowheads="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1</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ZAŁOŻENIA DO ANALIZY EKONOMICZNEJ </a:t>
            </a:r>
          </a:p>
        </p:txBody>
      </p:sp>
      <p:sp>
        <p:nvSpPr>
          <p:cNvPr id="140291" name="Rectangle 3">
            <a:extLst>
              <a:ext uri="{FF2B5EF4-FFF2-40B4-BE49-F238E27FC236}">
                <a16:creationId xmlns:a16="http://schemas.microsoft.com/office/drawing/2014/main" id="{9D577480-9C18-4EA2-B89B-CBF539F88F56}"/>
              </a:ext>
            </a:extLst>
          </p:cNvPr>
          <p:cNvSpPr>
            <a:spLocks noGrp="1" noChangeArrowheads="1"/>
          </p:cNvSpPr>
          <p:nvPr>
            <p:ph idx="1"/>
          </p:nvPr>
        </p:nvSpPr>
        <p:spPr>
          <a:xfrm>
            <a:off x="250825" y="1700213"/>
            <a:ext cx="8642350" cy="3270250"/>
          </a:xfrm>
        </p:spPr>
        <p:txBody>
          <a:bodyPr/>
          <a:lstStyle/>
          <a:p>
            <a:pPr algn="ctr" eaLnBrk="1" hangingPunct="1">
              <a:lnSpc>
                <a:spcPct val="150000"/>
              </a:lnSpc>
              <a:buFont typeface="Wingdings" panose="05000000000000000000" pitchFamily="2" charset="2"/>
              <a:buNone/>
            </a:pPr>
            <a:r>
              <a:rPr lang="pl-PL" altLang="pl-PL" sz="1600" b="1" u="sng">
                <a:latin typeface="Tahoma" panose="020B0604030504040204" pitchFamily="34" charset="0"/>
              </a:rPr>
              <a:t>Metoda analizy ekonomicznej </a:t>
            </a:r>
          </a:p>
          <a:p>
            <a:pPr eaLnBrk="1" hangingPunct="1">
              <a:lnSpc>
                <a:spcPct val="150000"/>
              </a:lnSpc>
            </a:pPr>
            <a:endParaRPr lang="pl-PL" altLang="pl-PL" sz="1600" b="1" u="sng">
              <a:latin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rPr>
              <a:t>Określenie zakresu/metody analizy ekonomicznej:</a:t>
            </a:r>
          </a:p>
          <a:p>
            <a:pPr lvl="1" eaLnBrk="1" hangingPunct="1">
              <a:lnSpc>
                <a:spcPct val="150000"/>
              </a:lnSpc>
            </a:pPr>
            <a:r>
              <a:rPr lang="pl-PL" altLang="pl-PL" sz="1600">
                <a:latin typeface="Tahoma" panose="020B0604030504040204" pitchFamily="34" charset="0"/>
              </a:rPr>
              <a:t>analiza kosztów i korzyści</a:t>
            </a:r>
          </a:p>
          <a:p>
            <a:pPr lvl="1" eaLnBrk="1" hangingPunct="1">
              <a:lnSpc>
                <a:spcPct val="150000"/>
              </a:lnSpc>
            </a:pPr>
            <a:r>
              <a:rPr lang="pl-PL" altLang="pl-PL" sz="1600">
                <a:latin typeface="Tahoma" panose="020B0604030504040204" pitchFamily="34" charset="0"/>
              </a:rPr>
              <a:t>analiza wielokryterialna</a:t>
            </a:r>
          </a:p>
          <a:p>
            <a:pPr lvl="1" eaLnBrk="1" hangingPunct="1">
              <a:lnSpc>
                <a:spcPct val="150000"/>
              </a:lnSpc>
            </a:pPr>
            <a:r>
              <a:rPr lang="pl-PL" altLang="pl-PL" sz="1600">
                <a:latin typeface="Tahoma" panose="020B0604030504040204" pitchFamily="34" charset="0"/>
              </a:rPr>
              <a:t>analiza jakościowa</a:t>
            </a:r>
          </a:p>
        </p:txBody>
      </p:sp>
      <p:sp>
        <p:nvSpPr>
          <p:cNvPr id="140292" name="Symbol zastępczy numeru slajdu 3">
            <a:extLst>
              <a:ext uri="{FF2B5EF4-FFF2-40B4-BE49-F238E27FC236}">
                <a16:creationId xmlns:a16="http://schemas.microsoft.com/office/drawing/2014/main" id="{BE7094D1-5D57-4E8E-A52D-DA890ED5B6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449E04-ADD9-44E9-A857-D7A4DA2ED7DE}" type="slidenum">
              <a:rPr lang="pl-PL" altLang="pl-PL" sz="1200" smtClean="0">
                <a:solidFill>
                  <a:srgbClr val="898989"/>
                </a:solidFill>
                <a:latin typeface="Arial" panose="020B0604020202020204" pitchFamily="34" charset="0"/>
              </a:rPr>
              <a:pPr>
                <a:spcBef>
                  <a:spcPct val="0"/>
                </a:spcBef>
                <a:buFontTx/>
                <a:buNone/>
              </a:pPr>
              <a:t>77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ADCEBA3F-E98A-4E60-9C58-1853BA43EE91}"/>
              </a:ext>
            </a:extLst>
          </p:cNvPr>
          <p:cNvSpPr>
            <a:spLocks noGrp="1" noChangeArrowheads="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1</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ZAŁOŻENIA DO ANALIZY EKONOMICZNEJ </a:t>
            </a:r>
          </a:p>
        </p:txBody>
      </p:sp>
      <p:sp>
        <p:nvSpPr>
          <p:cNvPr id="142339" name="Rectangle 3">
            <a:extLst>
              <a:ext uri="{FF2B5EF4-FFF2-40B4-BE49-F238E27FC236}">
                <a16:creationId xmlns:a16="http://schemas.microsoft.com/office/drawing/2014/main" id="{F1BAC005-2012-4AA5-B62A-1B3CCC982730}"/>
              </a:ext>
            </a:extLst>
          </p:cNvPr>
          <p:cNvSpPr>
            <a:spLocks noGrp="1" noChangeArrowheads="1"/>
          </p:cNvSpPr>
          <p:nvPr>
            <p:ph idx="1"/>
          </p:nvPr>
        </p:nvSpPr>
        <p:spPr>
          <a:xfrm>
            <a:off x="250825" y="1700213"/>
            <a:ext cx="8642350" cy="2736850"/>
          </a:xfrm>
        </p:spPr>
        <p:txBody>
          <a:bodyPr/>
          <a:lstStyle/>
          <a:p>
            <a:pPr algn="ctr" eaLnBrk="1" hangingPunct="1">
              <a:lnSpc>
                <a:spcPct val="150000"/>
              </a:lnSpc>
              <a:buFont typeface="Wingdings" panose="05000000000000000000" pitchFamily="2" charset="2"/>
              <a:buNone/>
            </a:pPr>
            <a:r>
              <a:rPr lang="pl-PL" altLang="pl-PL" sz="1600" b="1" u="sng">
                <a:latin typeface="Tahoma" panose="020B0604030504040204" pitchFamily="34" charset="0"/>
              </a:rPr>
              <a:t>Horyzont czasowy</a:t>
            </a:r>
          </a:p>
          <a:p>
            <a:pPr algn="ctr" eaLnBrk="1" hangingPunct="1">
              <a:lnSpc>
                <a:spcPct val="150000"/>
              </a:lnSpc>
              <a:buFont typeface="Wingdings" panose="05000000000000000000" pitchFamily="2" charset="2"/>
              <a:buNone/>
            </a:pPr>
            <a:endParaRPr lang="pl-PL" altLang="pl-PL" sz="1600">
              <a:latin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rPr>
              <a:t>Okres, na który prowadzona jest analiza: </a:t>
            </a:r>
          </a:p>
          <a:p>
            <a:pPr lvl="1" eaLnBrk="1" hangingPunct="1">
              <a:lnSpc>
                <a:spcPct val="150000"/>
              </a:lnSpc>
            </a:pPr>
            <a:r>
              <a:rPr lang="pl-PL" altLang="pl-PL" sz="1600">
                <a:latin typeface="Tahoma" panose="020B0604030504040204" pitchFamily="34" charset="0"/>
              </a:rPr>
              <a:t>Zgodny z okresem prowadzenia analizy finansowej</a:t>
            </a:r>
          </a:p>
        </p:txBody>
      </p:sp>
      <p:sp>
        <p:nvSpPr>
          <p:cNvPr id="142340" name="Symbol zastępczy numeru slajdu 3">
            <a:extLst>
              <a:ext uri="{FF2B5EF4-FFF2-40B4-BE49-F238E27FC236}">
                <a16:creationId xmlns:a16="http://schemas.microsoft.com/office/drawing/2014/main" id="{DD260616-31E4-46CC-AC52-D8CAF8195A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712878-6CA6-4A85-AFB8-27BED40C032F}" type="slidenum">
              <a:rPr lang="pl-PL" altLang="pl-PL" sz="1200" smtClean="0">
                <a:solidFill>
                  <a:srgbClr val="898989"/>
                </a:solidFill>
                <a:latin typeface="Arial" panose="020B0604020202020204" pitchFamily="34" charset="0"/>
              </a:rPr>
              <a:pPr>
                <a:spcBef>
                  <a:spcPct val="0"/>
                </a:spcBef>
                <a:buFontTx/>
                <a:buNone/>
              </a:pPr>
              <a:t>78</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7CBEF901-8B6E-4BFE-B02E-F5B857CC51BE}"/>
              </a:ext>
            </a:extLst>
          </p:cNvPr>
          <p:cNvSpPr>
            <a:spLocks noGrp="1" noChangeArrowheads="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1</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ZAŁOŻENIA DO ANALIZY EKONOMICZNEJ </a:t>
            </a:r>
          </a:p>
        </p:txBody>
      </p:sp>
      <p:sp>
        <p:nvSpPr>
          <p:cNvPr id="144387" name="Rectangle 3">
            <a:extLst>
              <a:ext uri="{FF2B5EF4-FFF2-40B4-BE49-F238E27FC236}">
                <a16:creationId xmlns:a16="http://schemas.microsoft.com/office/drawing/2014/main" id="{10BE7187-97A8-4ED4-A507-1330AFA4CA43}"/>
              </a:ext>
            </a:extLst>
          </p:cNvPr>
          <p:cNvSpPr>
            <a:spLocks noGrp="1" noChangeArrowheads="1"/>
          </p:cNvSpPr>
          <p:nvPr>
            <p:ph idx="1"/>
          </p:nvPr>
        </p:nvSpPr>
        <p:spPr>
          <a:xfrm>
            <a:off x="250825" y="1700213"/>
            <a:ext cx="8642350" cy="4851400"/>
          </a:xfrm>
        </p:spPr>
        <p:txBody>
          <a:bodyPr/>
          <a:lstStyle/>
          <a:p>
            <a:pPr marL="609600" indent="-609600" algn="ctr" eaLnBrk="1" hangingPunct="1">
              <a:lnSpc>
                <a:spcPct val="150000"/>
              </a:lnSpc>
              <a:buFont typeface="Wingdings" panose="05000000000000000000" pitchFamily="2" charset="2"/>
              <a:buNone/>
            </a:pPr>
            <a:r>
              <a:rPr lang="pl-PL" altLang="pl-PL" sz="1600" b="1" u="sng">
                <a:latin typeface="Tahoma" panose="020B0604030504040204" pitchFamily="34" charset="0"/>
              </a:rPr>
              <a:t>Jednostka miary</a:t>
            </a:r>
          </a:p>
          <a:p>
            <a:pPr marL="609600" indent="-609600" eaLnBrk="1" hangingPunct="1">
              <a:lnSpc>
                <a:spcPct val="150000"/>
              </a:lnSpc>
              <a:buFontTx/>
              <a:buAutoNum type="alphaLcParenR"/>
            </a:pPr>
            <a:r>
              <a:rPr lang="pl-PL" altLang="pl-PL" sz="1600" b="1">
                <a:latin typeface="Tahoma" panose="020B0604030504040204" pitchFamily="34" charset="0"/>
              </a:rPr>
              <a:t>Analiza kosztów i korzyści:</a:t>
            </a:r>
          </a:p>
          <a:p>
            <a:pPr marL="990600" lvl="1" indent="-533400" eaLnBrk="1" hangingPunct="1">
              <a:lnSpc>
                <a:spcPct val="150000"/>
              </a:lnSpc>
            </a:pPr>
            <a:r>
              <a:rPr lang="pl-PL" altLang="pl-PL" sz="1600">
                <a:latin typeface="Tahoma" panose="020B0604030504040204" pitchFamily="34" charset="0"/>
              </a:rPr>
              <a:t>określana w jednostkach pieniężnych [PLN, EUR]</a:t>
            </a:r>
            <a:br>
              <a:rPr lang="pl-PL" altLang="pl-PL" sz="1600">
                <a:latin typeface="Tahoma" panose="020B0604030504040204" pitchFamily="34" charset="0"/>
              </a:rPr>
            </a:br>
            <a:r>
              <a:rPr lang="pl-PL" altLang="pl-PL" sz="1600">
                <a:latin typeface="Tahoma" panose="020B0604030504040204" pitchFamily="34" charset="0"/>
              </a:rPr>
              <a:t>w cenach stałych</a:t>
            </a:r>
          </a:p>
          <a:p>
            <a:pPr marL="609600" indent="-609600" eaLnBrk="1" hangingPunct="1">
              <a:lnSpc>
                <a:spcPct val="150000"/>
              </a:lnSpc>
              <a:buFontTx/>
              <a:buAutoNum type="alphaLcParenR" startAt="2"/>
            </a:pPr>
            <a:r>
              <a:rPr lang="pl-PL" altLang="pl-PL" sz="1600" b="1">
                <a:latin typeface="Tahoma" panose="020B0604030504040204" pitchFamily="34" charset="0"/>
              </a:rPr>
              <a:t>Analiza wielokryterialna:</a:t>
            </a:r>
            <a:r>
              <a:rPr lang="pl-PL" altLang="pl-PL" sz="1600">
                <a:latin typeface="Tahoma" panose="020B0604030504040204" pitchFamily="34" charset="0"/>
              </a:rPr>
              <a:t>   </a:t>
            </a:r>
          </a:p>
          <a:p>
            <a:pPr marL="990600" lvl="1" indent="-533400" eaLnBrk="1" hangingPunct="1">
              <a:lnSpc>
                <a:spcPct val="150000"/>
              </a:lnSpc>
            </a:pPr>
            <a:r>
              <a:rPr lang="pl-PL" altLang="pl-PL" sz="1600">
                <a:latin typeface="Tahoma" panose="020B0604030504040204" pitchFamily="34" charset="0"/>
              </a:rPr>
              <a:t>przypisanie do zmiennych ocen punktowych i wag oraz określenie wpływu </a:t>
            </a:r>
            <a:br>
              <a:rPr lang="pl-PL" altLang="pl-PL" sz="1600">
                <a:latin typeface="Tahoma" panose="020B0604030504040204" pitchFamily="34" charset="0"/>
              </a:rPr>
            </a:br>
            <a:r>
              <a:rPr lang="pl-PL" altLang="pl-PL" sz="1600">
                <a:latin typeface="Tahoma" panose="020B0604030504040204" pitchFamily="34" charset="0"/>
              </a:rPr>
              <a:t>(ocena punktowa x waga)</a:t>
            </a:r>
          </a:p>
          <a:p>
            <a:pPr marL="990600" lvl="1" indent="-533400" eaLnBrk="1" hangingPunct="1">
              <a:lnSpc>
                <a:spcPct val="150000"/>
              </a:lnSpc>
              <a:buFont typeface="Wingdings" panose="05000000000000000000" pitchFamily="2" charset="2"/>
              <a:buNone/>
            </a:pPr>
            <a:r>
              <a:rPr lang="pl-PL" altLang="pl-PL" sz="1600">
                <a:latin typeface="Tahoma" panose="020B0604030504040204" pitchFamily="34" charset="0"/>
              </a:rPr>
              <a:t>c) </a:t>
            </a:r>
            <a:r>
              <a:rPr lang="pl-PL" altLang="pl-PL" sz="1600" b="1">
                <a:latin typeface="Tahoma" panose="020B0604030504040204" pitchFamily="34" charset="0"/>
              </a:rPr>
              <a:t>Analiza jakościowa:</a:t>
            </a:r>
            <a:r>
              <a:rPr lang="pl-PL" altLang="pl-PL" sz="1600">
                <a:latin typeface="Tahoma" panose="020B0604030504040204" pitchFamily="34" charset="0"/>
              </a:rPr>
              <a:t> </a:t>
            </a:r>
          </a:p>
          <a:p>
            <a:pPr marL="990600" lvl="1" indent="-533400" eaLnBrk="1" hangingPunct="1">
              <a:lnSpc>
                <a:spcPct val="150000"/>
              </a:lnSpc>
            </a:pPr>
            <a:r>
              <a:rPr lang="pl-PL" altLang="pl-PL" sz="1600">
                <a:latin typeface="Tahoma" panose="020B0604030504040204" pitchFamily="34" charset="0"/>
              </a:rPr>
              <a:t>forma opisowa</a:t>
            </a:r>
          </a:p>
          <a:p>
            <a:pPr marL="990600" lvl="1" indent="-533400" eaLnBrk="1" hangingPunct="1">
              <a:lnSpc>
                <a:spcPct val="150000"/>
              </a:lnSpc>
            </a:pPr>
            <a:r>
              <a:rPr lang="pl-PL" altLang="pl-PL" sz="1600">
                <a:latin typeface="Tahoma" panose="020B0604030504040204" pitchFamily="34" charset="0"/>
              </a:rPr>
              <a:t>w miarę możliwości dążymy do kwantyfikacji efektów (korzyści) w jednostkach naturalnych</a:t>
            </a:r>
          </a:p>
        </p:txBody>
      </p:sp>
      <p:sp>
        <p:nvSpPr>
          <p:cNvPr id="144388" name="Symbol zastępczy numeru slajdu 3">
            <a:extLst>
              <a:ext uri="{FF2B5EF4-FFF2-40B4-BE49-F238E27FC236}">
                <a16:creationId xmlns:a16="http://schemas.microsoft.com/office/drawing/2014/main" id="{A003BF6E-2B66-48A8-B982-B8293F5B50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B4A42C-FCBA-41D6-AC55-958232D14A17}" type="slidenum">
              <a:rPr lang="pl-PL" altLang="pl-PL" sz="1200" smtClean="0">
                <a:solidFill>
                  <a:srgbClr val="898989"/>
                </a:solidFill>
                <a:latin typeface="Arial" panose="020B0604020202020204" pitchFamily="34" charset="0"/>
              </a:rPr>
              <a:pPr>
                <a:spcBef>
                  <a:spcPct val="0"/>
                </a:spcBef>
                <a:buFontTx/>
                <a:buNone/>
              </a:pPr>
              <a:t>79</a:t>
            </a:fld>
            <a:endParaRPr lang="pl-PL" altLang="pl-PL" sz="1200">
              <a:solidFill>
                <a:srgbClr val="898989"/>
              </a:solidFill>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C2AB222-A0A5-4D46-8CF6-DC0ACD6EBD46}"/>
              </a:ext>
            </a:extLst>
          </p:cNvPr>
          <p:cNvSpPr>
            <a:spLocks noChangeArrowheads="1"/>
          </p:cNvSpPr>
          <p:nvPr/>
        </p:nvSpPr>
        <p:spPr bwMode="auto">
          <a:xfrm>
            <a:off x="6405563" y="309563"/>
            <a:ext cx="460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300" b="1">
                <a:solidFill>
                  <a:srgbClr val="808080"/>
                </a:solidFill>
              </a:rPr>
              <a:t> </a:t>
            </a:r>
            <a:endParaRPr lang="pl-PL" altLang="pl-PL" sz="1800"/>
          </a:p>
        </p:txBody>
      </p:sp>
      <p:sp>
        <p:nvSpPr>
          <p:cNvPr id="625667" name="Oval 3">
            <a:extLst>
              <a:ext uri="{FF2B5EF4-FFF2-40B4-BE49-F238E27FC236}">
                <a16:creationId xmlns:a16="http://schemas.microsoft.com/office/drawing/2014/main" id="{0CB9E6C9-7DDF-4BEB-9F47-2B3104D0A250}"/>
              </a:ext>
            </a:extLst>
          </p:cNvPr>
          <p:cNvSpPr>
            <a:spLocks noChangeArrowheads="1"/>
          </p:cNvSpPr>
          <p:nvPr/>
        </p:nvSpPr>
        <p:spPr bwMode="auto">
          <a:xfrm>
            <a:off x="900113" y="765175"/>
            <a:ext cx="6518275" cy="4762500"/>
          </a:xfrm>
          <a:prstGeom prst="ellipse">
            <a:avLst/>
          </a:prstGeom>
          <a:gradFill rotWithShape="1">
            <a:gsLst>
              <a:gs pos="0">
                <a:srgbClr val="99FFCC"/>
              </a:gs>
              <a:gs pos="100000">
                <a:srgbClr val="47765E"/>
              </a:gs>
            </a:gsLst>
            <a:path path="shape">
              <a:fillToRect l="50000" t="50000" r="50000" b="50000"/>
            </a:path>
          </a:gradFill>
          <a:ln w="104775">
            <a:solidFill>
              <a:srgbClr val="FF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580" name="Rectangle 4">
            <a:extLst>
              <a:ext uri="{FF2B5EF4-FFF2-40B4-BE49-F238E27FC236}">
                <a16:creationId xmlns:a16="http://schemas.microsoft.com/office/drawing/2014/main" id="{9AA72928-10CD-4FF0-A3FE-9C28B1A7331D}"/>
              </a:ext>
            </a:extLst>
          </p:cNvPr>
          <p:cNvSpPr>
            <a:spLocks noChangeArrowheads="1"/>
          </p:cNvSpPr>
          <p:nvPr/>
        </p:nvSpPr>
        <p:spPr bwMode="auto">
          <a:xfrm>
            <a:off x="1700213" y="496888"/>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sp>
        <p:nvSpPr>
          <p:cNvPr id="24581" name="Rectangle 5">
            <a:extLst>
              <a:ext uri="{FF2B5EF4-FFF2-40B4-BE49-F238E27FC236}">
                <a16:creationId xmlns:a16="http://schemas.microsoft.com/office/drawing/2014/main" id="{8AFE8526-4073-4945-9522-283096FADEEF}"/>
              </a:ext>
            </a:extLst>
          </p:cNvPr>
          <p:cNvSpPr>
            <a:spLocks noChangeArrowheads="1"/>
          </p:cNvSpPr>
          <p:nvPr/>
        </p:nvSpPr>
        <p:spPr bwMode="auto">
          <a:xfrm>
            <a:off x="1473200" y="744538"/>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sp>
        <p:nvSpPr>
          <p:cNvPr id="24582" name="Rectangle 6">
            <a:extLst>
              <a:ext uri="{FF2B5EF4-FFF2-40B4-BE49-F238E27FC236}">
                <a16:creationId xmlns:a16="http://schemas.microsoft.com/office/drawing/2014/main" id="{AB51091C-7EEC-4820-9625-314F2E640A68}"/>
              </a:ext>
            </a:extLst>
          </p:cNvPr>
          <p:cNvSpPr>
            <a:spLocks noChangeArrowheads="1"/>
          </p:cNvSpPr>
          <p:nvPr/>
        </p:nvSpPr>
        <p:spPr bwMode="auto">
          <a:xfrm>
            <a:off x="5178425" y="1998663"/>
            <a:ext cx="952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2700" b="1">
                <a:solidFill>
                  <a:srgbClr val="000000"/>
                </a:solidFill>
              </a:rPr>
              <a:t> </a:t>
            </a:r>
            <a:endParaRPr lang="pl-PL" altLang="pl-PL" sz="1800"/>
          </a:p>
        </p:txBody>
      </p:sp>
      <p:grpSp>
        <p:nvGrpSpPr>
          <p:cNvPr id="2" name="Group 7">
            <a:extLst>
              <a:ext uri="{FF2B5EF4-FFF2-40B4-BE49-F238E27FC236}">
                <a16:creationId xmlns:a16="http://schemas.microsoft.com/office/drawing/2014/main" id="{52D718D5-2A84-474A-B815-E58B56BE6B49}"/>
              </a:ext>
            </a:extLst>
          </p:cNvPr>
          <p:cNvGrpSpPr>
            <a:grpSpLocks/>
          </p:cNvGrpSpPr>
          <p:nvPr/>
        </p:nvGrpSpPr>
        <p:grpSpPr bwMode="auto">
          <a:xfrm>
            <a:off x="2339975" y="2060575"/>
            <a:ext cx="3600450" cy="2520950"/>
            <a:chOff x="2198" y="1253"/>
            <a:chExt cx="1453" cy="878"/>
          </a:xfrm>
        </p:grpSpPr>
        <p:sp>
          <p:nvSpPr>
            <p:cNvPr id="24702" name="Freeform 8">
              <a:extLst>
                <a:ext uri="{FF2B5EF4-FFF2-40B4-BE49-F238E27FC236}">
                  <a16:creationId xmlns:a16="http://schemas.microsoft.com/office/drawing/2014/main" id="{88B8682B-DB04-44D7-B872-60123A950ACF}"/>
                </a:ext>
              </a:extLst>
            </p:cNvPr>
            <p:cNvSpPr>
              <a:spLocks/>
            </p:cNvSpPr>
            <p:nvPr/>
          </p:nvSpPr>
          <p:spPr bwMode="auto">
            <a:xfrm>
              <a:off x="2198" y="1253"/>
              <a:ext cx="1453" cy="878"/>
            </a:xfrm>
            <a:custGeom>
              <a:avLst/>
              <a:gdLst>
                <a:gd name="T0" fmla="*/ 3374 w 1274"/>
                <a:gd name="T1" fmla="*/ 0 h 878"/>
                <a:gd name="T2" fmla="*/ 2676 w 1274"/>
                <a:gd name="T3" fmla="*/ 4 h 878"/>
                <a:gd name="T4" fmla="*/ 2057 w 1274"/>
                <a:gd name="T5" fmla="*/ 11 h 878"/>
                <a:gd name="T6" fmla="*/ 1484 w 1274"/>
                <a:gd name="T7" fmla="*/ 26 h 878"/>
                <a:gd name="T8" fmla="*/ 1003 w 1274"/>
                <a:gd name="T9" fmla="*/ 44 h 878"/>
                <a:gd name="T10" fmla="*/ 593 w 1274"/>
                <a:gd name="T11" fmla="*/ 64 h 878"/>
                <a:gd name="T12" fmla="*/ 237 w 1274"/>
                <a:gd name="T13" fmla="*/ 89 h 878"/>
                <a:gd name="T14" fmla="*/ 3 w 1274"/>
                <a:gd name="T15" fmla="*/ 117 h 878"/>
                <a:gd name="T16" fmla="*/ 0 w 1274"/>
                <a:gd name="T17" fmla="*/ 146 h 878"/>
                <a:gd name="T18" fmla="*/ 0 w 1274"/>
                <a:gd name="T19" fmla="*/ 733 h 878"/>
                <a:gd name="T20" fmla="*/ 3 w 1274"/>
                <a:gd name="T21" fmla="*/ 762 h 878"/>
                <a:gd name="T22" fmla="*/ 237 w 1274"/>
                <a:gd name="T23" fmla="*/ 789 h 878"/>
                <a:gd name="T24" fmla="*/ 593 w 1274"/>
                <a:gd name="T25" fmla="*/ 815 h 878"/>
                <a:gd name="T26" fmla="*/ 1003 w 1274"/>
                <a:gd name="T27" fmla="*/ 836 h 878"/>
                <a:gd name="T28" fmla="*/ 1484 w 1274"/>
                <a:gd name="T29" fmla="*/ 853 h 878"/>
                <a:gd name="T30" fmla="*/ 2057 w 1274"/>
                <a:gd name="T31" fmla="*/ 867 h 878"/>
                <a:gd name="T32" fmla="*/ 2676 w 1274"/>
                <a:gd name="T33" fmla="*/ 874 h 878"/>
                <a:gd name="T34" fmla="*/ 3374 w 1274"/>
                <a:gd name="T35" fmla="*/ 878 h 878"/>
                <a:gd name="T36" fmla="*/ 30669 w 1274"/>
                <a:gd name="T37" fmla="*/ 878 h 878"/>
                <a:gd name="T38" fmla="*/ 31338 w 1274"/>
                <a:gd name="T39" fmla="*/ 874 h 878"/>
                <a:gd name="T40" fmla="*/ 32005 w 1274"/>
                <a:gd name="T41" fmla="*/ 867 h 878"/>
                <a:gd name="T42" fmla="*/ 32550 w 1274"/>
                <a:gd name="T43" fmla="*/ 853 h 878"/>
                <a:gd name="T44" fmla="*/ 33070 w 1274"/>
                <a:gd name="T45" fmla="*/ 836 h 878"/>
                <a:gd name="T46" fmla="*/ 33514 w 1274"/>
                <a:gd name="T47" fmla="*/ 815 h 878"/>
                <a:gd name="T48" fmla="*/ 33849 w 1274"/>
                <a:gd name="T49" fmla="*/ 789 h 878"/>
                <a:gd name="T50" fmla="*/ 33978 w 1274"/>
                <a:gd name="T51" fmla="*/ 762 h 878"/>
                <a:gd name="T52" fmla="*/ 34084 w 1274"/>
                <a:gd name="T53" fmla="*/ 733 h 878"/>
                <a:gd name="T54" fmla="*/ 34084 w 1274"/>
                <a:gd name="T55" fmla="*/ 146 h 878"/>
                <a:gd name="T56" fmla="*/ 33978 w 1274"/>
                <a:gd name="T57" fmla="*/ 117 h 878"/>
                <a:gd name="T58" fmla="*/ 33849 w 1274"/>
                <a:gd name="T59" fmla="*/ 89 h 878"/>
                <a:gd name="T60" fmla="*/ 33514 w 1274"/>
                <a:gd name="T61" fmla="*/ 64 h 878"/>
                <a:gd name="T62" fmla="*/ 33070 w 1274"/>
                <a:gd name="T63" fmla="*/ 44 h 878"/>
                <a:gd name="T64" fmla="*/ 32550 w 1274"/>
                <a:gd name="T65" fmla="*/ 26 h 878"/>
                <a:gd name="T66" fmla="*/ 32005 w 1274"/>
                <a:gd name="T67" fmla="*/ 11 h 878"/>
                <a:gd name="T68" fmla="*/ 31338 w 1274"/>
                <a:gd name="T69" fmla="*/ 4 h 878"/>
                <a:gd name="T70" fmla="*/ 30669 w 1274"/>
                <a:gd name="T71" fmla="*/ 0 h 878"/>
                <a:gd name="T72" fmla="*/ 3374 w 1274"/>
                <a:gd name="T73" fmla="*/ 0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4"/>
                <a:gd name="T112" fmla="*/ 0 h 878"/>
                <a:gd name="T113" fmla="*/ 1274 w 1274"/>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4" h="878">
                  <a:moveTo>
                    <a:pt x="126" y="0"/>
                  </a:moveTo>
                  <a:lnTo>
                    <a:pt x="100" y="4"/>
                  </a:lnTo>
                  <a:lnTo>
                    <a:pt x="77" y="11"/>
                  </a:lnTo>
                  <a:lnTo>
                    <a:pt x="55" y="26"/>
                  </a:lnTo>
                  <a:lnTo>
                    <a:pt x="38" y="44"/>
                  </a:lnTo>
                  <a:lnTo>
                    <a:pt x="22" y="64"/>
                  </a:lnTo>
                  <a:lnTo>
                    <a:pt x="9" y="89"/>
                  </a:lnTo>
                  <a:lnTo>
                    <a:pt x="3" y="117"/>
                  </a:lnTo>
                  <a:lnTo>
                    <a:pt x="0" y="146"/>
                  </a:lnTo>
                  <a:lnTo>
                    <a:pt x="0" y="733"/>
                  </a:lnTo>
                  <a:lnTo>
                    <a:pt x="3" y="762"/>
                  </a:lnTo>
                  <a:lnTo>
                    <a:pt x="9" y="789"/>
                  </a:lnTo>
                  <a:lnTo>
                    <a:pt x="22" y="815"/>
                  </a:lnTo>
                  <a:lnTo>
                    <a:pt x="38" y="836"/>
                  </a:lnTo>
                  <a:lnTo>
                    <a:pt x="55" y="853"/>
                  </a:lnTo>
                  <a:lnTo>
                    <a:pt x="77" y="867"/>
                  </a:lnTo>
                  <a:lnTo>
                    <a:pt x="100" y="874"/>
                  </a:lnTo>
                  <a:lnTo>
                    <a:pt x="126" y="878"/>
                  </a:lnTo>
                  <a:lnTo>
                    <a:pt x="1146" y="878"/>
                  </a:lnTo>
                  <a:lnTo>
                    <a:pt x="1171" y="874"/>
                  </a:lnTo>
                  <a:lnTo>
                    <a:pt x="1196" y="867"/>
                  </a:lnTo>
                  <a:lnTo>
                    <a:pt x="1217" y="853"/>
                  </a:lnTo>
                  <a:lnTo>
                    <a:pt x="1236" y="836"/>
                  </a:lnTo>
                  <a:lnTo>
                    <a:pt x="1252" y="815"/>
                  </a:lnTo>
                  <a:lnTo>
                    <a:pt x="1264" y="789"/>
                  </a:lnTo>
                  <a:lnTo>
                    <a:pt x="1270" y="762"/>
                  </a:lnTo>
                  <a:lnTo>
                    <a:pt x="1274" y="733"/>
                  </a:lnTo>
                  <a:lnTo>
                    <a:pt x="1274" y="146"/>
                  </a:lnTo>
                  <a:lnTo>
                    <a:pt x="1270" y="117"/>
                  </a:lnTo>
                  <a:lnTo>
                    <a:pt x="1264" y="89"/>
                  </a:lnTo>
                  <a:lnTo>
                    <a:pt x="1252" y="64"/>
                  </a:lnTo>
                  <a:lnTo>
                    <a:pt x="1236" y="44"/>
                  </a:lnTo>
                  <a:lnTo>
                    <a:pt x="1217" y="26"/>
                  </a:lnTo>
                  <a:lnTo>
                    <a:pt x="1196" y="11"/>
                  </a:lnTo>
                  <a:lnTo>
                    <a:pt x="1171" y="4"/>
                  </a:lnTo>
                  <a:lnTo>
                    <a:pt x="1146" y="0"/>
                  </a:lnTo>
                  <a:lnTo>
                    <a:pt x="126" y="0"/>
                  </a:lnTo>
                  <a:close/>
                </a:path>
              </a:pathLst>
            </a:custGeom>
            <a:solidFill>
              <a:srgbClr val="006699"/>
            </a:solidFill>
            <a:ln w="8001">
              <a:solidFill>
                <a:srgbClr val="000000"/>
              </a:solidFill>
              <a:round/>
              <a:headEnd/>
              <a:tailEnd/>
            </a:ln>
          </p:spPr>
          <p:txBody>
            <a:bodyPr/>
            <a:lstStyle/>
            <a:p>
              <a:endParaRPr lang="pl-PL"/>
            </a:p>
          </p:txBody>
        </p:sp>
        <p:sp>
          <p:nvSpPr>
            <p:cNvPr id="24703" name="Rectangle 9">
              <a:extLst>
                <a:ext uri="{FF2B5EF4-FFF2-40B4-BE49-F238E27FC236}">
                  <a16:creationId xmlns:a16="http://schemas.microsoft.com/office/drawing/2014/main" id="{3574362D-D3CA-4CEF-BC0E-0A788D4E73EF}"/>
                </a:ext>
              </a:extLst>
            </p:cNvPr>
            <p:cNvSpPr>
              <a:spLocks noChangeArrowheads="1"/>
            </p:cNvSpPr>
            <p:nvPr/>
          </p:nvSpPr>
          <p:spPr bwMode="auto">
            <a:xfrm>
              <a:off x="2292" y="1406"/>
              <a:ext cx="1169" cy="482"/>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800" b="1">
                  <a:solidFill>
                    <a:schemeClr val="bg1"/>
                  </a:solidFill>
                </a:rPr>
                <a:t>Schemat </a:t>
              </a:r>
            </a:p>
            <a:p>
              <a:pPr algn="ctr" eaLnBrk="1" hangingPunct="1">
                <a:spcBef>
                  <a:spcPct val="0"/>
                </a:spcBef>
                <a:buFontTx/>
                <a:buNone/>
              </a:pPr>
              <a:r>
                <a:rPr lang="pl-PL" altLang="pl-PL" sz="1800" b="1">
                  <a:solidFill>
                    <a:schemeClr val="bg1"/>
                  </a:solidFill>
                </a:rPr>
                <a:t>zarządzania</a:t>
              </a:r>
            </a:p>
            <a:p>
              <a:pPr algn="ctr">
                <a:spcBef>
                  <a:spcPct val="0"/>
                </a:spcBef>
                <a:buFontTx/>
                <a:buNone/>
              </a:pPr>
              <a:r>
                <a:rPr lang="pl-PL" altLang="pl-PL" sz="1800" b="1">
                  <a:solidFill>
                    <a:schemeClr val="bg1"/>
                  </a:solidFill>
                </a:rPr>
                <a:t>cyklem życia </a:t>
              </a:r>
            </a:p>
            <a:p>
              <a:pPr algn="ctr">
                <a:spcBef>
                  <a:spcPct val="0"/>
                </a:spcBef>
                <a:buFontTx/>
                <a:buNone/>
              </a:pPr>
              <a:r>
                <a:rPr lang="pl-PL" altLang="pl-PL" sz="1800" b="1">
                  <a:solidFill>
                    <a:schemeClr val="bg1"/>
                  </a:solidFill>
                </a:rPr>
                <a:t>projektu </a:t>
              </a:r>
            </a:p>
            <a:p>
              <a:pPr algn="ctr">
                <a:spcBef>
                  <a:spcPct val="0"/>
                </a:spcBef>
                <a:buFontTx/>
                <a:buNone/>
              </a:pPr>
              <a:r>
                <a:rPr lang="pl-PL" altLang="pl-PL" sz="1800" b="1">
                  <a:solidFill>
                    <a:schemeClr val="bg1"/>
                  </a:solidFill>
                </a:rPr>
                <a:t>(struktura projektu)</a:t>
              </a:r>
            </a:p>
          </p:txBody>
        </p:sp>
        <p:sp>
          <p:nvSpPr>
            <p:cNvPr id="24704" name="Rectangle 10">
              <a:extLst>
                <a:ext uri="{FF2B5EF4-FFF2-40B4-BE49-F238E27FC236}">
                  <a16:creationId xmlns:a16="http://schemas.microsoft.com/office/drawing/2014/main" id="{7DC933D4-058B-42B8-80FE-2C091E5FA32F}"/>
                </a:ext>
              </a:extLst>
            </p:cNvPr>
            <p:cNvSpPr>
              <a:spLocks noChangeArrowheads="1"/>
            </p:cNvSpPr>
            <p:nvPr/>
          </p:nvSpPr>
          <p:spPr bwMode="auto">
            <a:xfrm>
              <a:off x="2361" y="1505"/>
              <a:ext cx="38" cy="143"/>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2700" b="1"/>
                <a:t> </a:t>
              </a:r>
              <a:endParaRPr lang="pl-PL" altLang="pl-PL" sz="1800"/>
            </a:p>
          </p:txBody>
        </p:sp>
        <p:sp>
          <p:nvSpPr>
            <p:cNvPr id="24705" name="Rectangle 11">
              <a:extLst>
                <a:ext uri="{FF2B5EF4-FFF2-40B4-BE49-F238E27FC236}">
                  <a16:creationId xmlns:a16="http://schemas.microsoft.com/office/drawing/2014/main" id="{70BA30F0-5A8E-4B38-8412-16BF24063F4C}"/>
                </a:ext>
              </a:extLst>
            </p:cNvPr>
            <p:cNvSpPr>
              <a:spLocks noChangeArrowheads="1"/>
            </p:cNvSpPr>
            <p:nvPr/>
          </p:nvSpPr>
          <p:spPr bwMode="auto">
            <a:xfrm>
              <a:off x="2439" y="1754"/>
              <a:ext cx="1" cy="127"/>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grpSp>
      <p:sp>
        <p:nvSpPr>
          <p:cNvPr id="24584" name="Rectangle 12">
            <a:extLst>
              <a:ext uri="{FF2B5EF4-FFF2-40B4-BE49-F238E27FC236}">
                <a16:creationId xmlns:a16="http://schemas.microsoft.com/office/drawing/2014/main" id="{EDAB6A5D-C4A3-4F7E-B4C5-B96390CFD24F}"/>
              </a:ext>
            </a:extLst>
          </p:cNvPr>
          <p:cNvSpPr>
            <a:spLocks noChangeArrowheads="1"/>
          </p:cNvSpPr>
          <p:nvPr/>
        </p:nvSpPr>
        <p:spPr bwMode="auto">
          <a:xfrm>
            <a:off x="5267325" y="2784475"/>
            <a:ext cx="952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2700" b="1">
                <a:solidFill>
                  <a:srgbClr val="000000"/>
                </a:solidFill>
              </a:rPr>
              <a:t> </a:t>
            </a:r>
            <a:endParaRPr lang="pl-PL" altLang="pl-PL" sz="1800"/>
          </a:p>
        </p:txBody>
      </p:sp>
      <p:grpSp>
        <p:nvGrpSpPr>
          <p:cNvPr id="3" name="Group 13">
            <a:extLst>
              <a:ext uri="{FF2B5EF4-FFF2-40B4-BE49-F238E27FC236}">
                <a16:creationId xmlns:a16="http://schemas.microsoft.com/office/drawing/2014/main" id="{0C01D503-2C82-4F12-A340-E53CC2CC3568}"/>
              </a:ext>
            </a:extLst>
          </p:cNvPr>
          <p:cNvGrpSpPr>
            <a:grpSpLocks/>
          </p:cNvGrpSpPr>
          <p:nvPr/>
        </p:nvGrpSpPr>
        <p:grpSpPr bwMode="auto">
          <a:xfrm>
            <a:off x="6588125" y="0"/>
            <a:ext cx="2403475" cy="971550"/>
            <a:chOff x="4315" y="51"/>
            <a:chExt cx="1060" cy="413"/>
          </a:xfrm>
        </p:grpSpPr>
        <p:sp>
          <p:nvSpPr>
            <p:cNvPr id="24699" name="Rectangle 14">
              <a:extLst>
                <a:ext uri="{FF2B5EF4-FFF2-40B4-BE49-F238E27FC236}">
                  <a16:creationId xmlns:a16="http://schemas.microsoft.com/office/drawing/2014/main" id="{DE3355F1-5603-4B64-BCA6-57FA7D7FDFB4}"/>
                </a:ext>
              </a:extLst>
            </p:cNvPr>
            <p:cNvSpPr>
              <a:spLocks noChangeArrowheads="1"/>
            </p:cNvSpPr>
            <p:nvPr/>
          </p:nvSpPr>
          <p:spPr bwMode="auto">
            <a:xfrm>
              <a:off x="4315" y="51"/>
              <a:ext cx="1060" cy="413"/>
            </a:xfrm>
            <a:prstGeom prst="rect">
              <a:avLst/>
            </a:prstGeom>
            <a:solidFill>
              <a:srgbClr val="000099"/>
            </a:solidFill>
            <a:ln>
              <a:noFill/>
            </a:ln>
            <a:extLst>
              <a:ext uri="{91240B29-F687-4F45-9708-019B960494DF}">
                <a14:hiddenLine xmlns:a14="http://schemas.microsoft.com/office/drawing/2010/main" w="7938">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625679" name="Rectangle 15">
              <a:extLst>
                <a:ext uri="{FF2B5EF4-FFF2-40B4-BE49-F238E27FC236}">
                  <a16:creationId xmlns:a16="http://schemas.microsoft.com/office/drawing/2014/main" id="{70DA37B7-2B9B-4D8C-AFC5-500044205DA5}"/>
                </a:ext>
              </a:extLst>
            </p:cNvPr>
            <p:cNvSpPr>
              <a:spLocks noChangeArrowheads="1"/>
            </p:cNvSpPr>
            <p:nvPr/>
          </p:nvSpPr>
          <p:spPr bwMode="auto">
            <a:xfrm>
              <a:off x="4367" y="80"/>
              <a:ext cx="888" cy="162"/>
            </a:xfrm>
            <a:prstGeom prst="rect">
              <a:avLst/>
            </a:prstGeom>
            <a:solidFill>
              <a:srgbClr val="000099"/>
            </a:solidFill>
            <a:ln w="9525">
              <a:noFill/>
              <a:miter lim="800000"/>
              <a:headEnd/>
              <a:tailEnd/>
            </a:ln>
          </p:spPr>
          <p:txBody>
            <a:bodyPr wrap="none" lIns="0" tIns="0" rIns="0" bIns="0">
              <a:spAutoFit/>
            </a:bodyPr>
            <a:lstStyle/>
            <a:p>
              <a:pPr eaLnBrk="1" fontAlgn="auto" hangingPunct="1">
                <a:spcBef>
                  <a:spcPts val="0"/>
                </a:spcBef>
                <a:spcAft>
                  <a:spcPts val="0"/>
                </a:spcAft>
                <a:defRPr/>
              </a:pPr>
              <a:r>
                <a:rPr lang="pl-PL" sz="2500" b="1">
                  <a:solidFill>
                    <a:srgbClr val="FFFF00"/>
                  </a:solidFill>
                  <a:effectLst>
                    <a:outerShdw blurRad="38100" dist="38100" dir="2700000" algn="tl">
                      <a:srgbClr val="000000"/>
                    </a:outerShdw>
                  </a:effectLst>
                  <a:latin typeface="Arial" charset="0"/>
                  <a:cs typeface="Arial" charset="0"/>
                </a:rPr>
                <a:t>Identyfikacja</a:t>
              </a:r>
              <a:r>
                <a:rPr lang="pl-PL" sz="2500" b="1">
                  <a:latin typeface="Arial" charset="0"/>
                  <a:cs typeface="Arial" charset="0"/>
                </a:rPr>
                <a:t> </a:t>
              </a:r>
              <a:endParaRPr lang="pl-PL" sz="3200">
                <a:latin typeface="Arial" charset="0"/>
                <a:cs typeface="Arial" charset="0"/>
              </a:endParaRPr>
            </a:p>
          </p:txBody>
        </p:sp>
        <p:sp>
          <p:nvSpPr>
            <p:cNvPr id="625680" name="Rectangle 16">
              <a:extLst>
                <a:ext uri="{FF2B5EF4-FFF2-40B4-BE49-F238E27FC236}">
                  <a16:creationId xmlns:a16="http://schemas.microsoft.com/office/drawing/2014/main" id="{E77F319C-FFAB-4B28-B11D-D19C9A2F2110}"/>
                </a:ext>
              </a:extLst>
            </p:cNvPr>
            <p:cNvSpPr>
              <a:spLocks noChangeArrowheads="1"/>
            </p:cNvSpPr>
            <p:nvPr/>
          </p:nvSpPr>
          <p:spPr bwMode="auto">
            <a:xfrm>
              <a:off x="4501" y="255"/>
              <a:ext cx="553" cy="162"/>
            </a:xfrm>
            <a:prstGeom prst="rect">
              <a:avLst/>
            </a:prstGeom>
            <a:solidFill>
              <a:srgbClr val="000099"/>
            </a:solidFill>
            <a:ln w="9525">
              <a:noFill/>
              <a:miter lim="800000"/>
              <a:headEnd/>
              <a:tailEnd/>
            </a:ln>
          </p:spPr>
          <p:txBody>
            <a:bodyPr wrap="none" lIns="0" tIns="0" rIns="0" bIns="0">
              <a:spAutoFit/>
            </a:bodyPr>
            <a:lstStyle/>
            <a:p>
              <a:pPr eaLnBrk="1" fontAlgn="auto" hangingPunct="1">
                <a:spcBef>
                  <a:spcPts val="0"/>
                </a:spcBef>
                <a:spcAft>
                  <a:spcPts val="0"/>
                </a:spcAft>
                <a:defRPr/>
              </a:pPr>
              <a:r>
                <a:rPr lang="pl-PL" sz="2500" b="1">
                  <a:solidFill>
                    <a:srgbClr val="FFFF00"/>
                  </a:solidFill>
                  <a:effectLst>
                    <a:outerShdw blurRad="38100" dist="38100" dir="2700000" algn="tl">
                      <a:srgbClr val="000000"/>
                    </a:outerShdw>
                  </a:effectLst>
                  <a:latin typeface="Arial" charset="0"/>
                  <a:cs typeface="Arial" charset="0"/>
                </a:rPr>
                <a:t>projektu</a:t>
              </a:r>
              <a:endParaRPr lang="pl-PL" sz="3200">
                <a:solidFill>
                  <a:srgbClr val="FFFF00"/>
                </a:solidFill>
                <a:effectLst>
                  <a:outerShdw blurRad="38100" dist="38100" dir="2700000" algn="tl">
                    <a:srgbClr val="000000"/>
                  </a:outerShdw>
                </a:effectLst>
                <a:latin typeface="Arial" charset="0"/>
                <a:cs typeface="Arial" charset="0"/>
              </a:endParaRPr>
            </a:p>
          </p:txBody>
        </p:sp>
      </p:grpSp>
      <p:sp>
        <p:nvSpPr>
          <p:cNvPr id="24586" name="Rectangle 17">
            <a:extLst>
              <a:ext uri="{FF2B5EF4-FFF2-40B4-BE49-F238E27FC236}">
                <a16:creationId xmlns:a16="http://schemas.microsoft.com/office/drawing/2014/main" id="{ECCD977C-45E5-44F6-B3DF-1F980E23BDA3}"/>
              </a:ext>
            </a:extLst>
          </p:cNvPr>
          <p:cNvSpPr>
            <a:spLocks noChangeArrowheads="1"/>
          </p:cNvSpPr>
          <p:nvPr/>
        </p:nvSpPr>
        <p:spPr bwMode="auto">
          <a:xfrm>
            <a:off x="7974013" y="404813"/>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 </a:t>
            </a:r>
            <a:endParaRPr lang="pl-PL" altLang="pl-PL" sz="1800"/>
          </a:p>
        </p:txBody>
      </p:sp>
      <p:grpSp>
        <p:nvGrpSpPr>
          <p:cNvPr id="4" name="Group 18">
            <a:extLst>
              <a:ext uri="{FF2B5EF4-FFF2-40B4-BE49-F238E27FC236}">
                <a16:creationId xmlns:a16="http://schemas.microsoft.com/office/drawing/2014/main" id="{BA4BA73C-65C0-4039-99DF-69708CF2EE65}"/>
              </a:ext>
            </a:extLst>
          </p:cNvPr>
          <p:cNvGrpSpPr>
            <a:grpSpLocks/>
          </p:cNvGrpSpPr>
          <p:nvPr/>
        </p:nvGrpSpPr>
        <p:grpSpPr bwMode="auto">
          <a:xfrm>
            <a:off x="6924675" y="949325"/>
            <a:ext cx="1201738" cy="606425"/>
            <a:chOff x="4362" y="598"/>
            <a:chExt cx="757" cy="382"/>
          </a:xfrm>
        </p:grpSpPr>
        <p:sp>
          <p:nvSpPr>
            <p:cNvPr id="24696" name="Rectangle 19">
              <a:extLst>
                <a:ext uri="{FF2B5EF4-FFF2-40B4-BE49-F238E27FC236}">
                  <a16:creationId xmlns:a16="http://schemas.microsoft.com/office/drawing/2014/main" id="{00289BEB-1C53-4B33-9BD4-C059B7E36593}"/>
                </a:ext>
              </a:extLst>
            </p:cNvPr>
            <p:cNvSpPr>
              <a:spLocks noChangeArrowheads="1"/>
            </p:cNvSpPr>
            <p:nvPr/>
          </p:nvSpPr>
          <p:spPr bwMode="auto">
            <a:xfrm>
              <a:off x="4362" y="598"/>
              <a:ext cx="757" cy="382"/>
            </a:xfrm>
            <a:prstGeom prst="rect">
              <a:avLst/>
            </a:prstGeom>
            <a:solidFill>
              <a:srgbClr val="00FFFF"/>
            </a:solidFill>
            <a:ln w="7938">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97" name="Rectangle 20">
              <a:extLst>
                <a:ext uri="{FF2B5EF4-FFF2-40B4-BE49-F238E27FC236}">
                  <a16:creationId xmlns:a16="http://schemas.microsoft.com/office/drawing/2014/main" id="{93840E7A-2CED-4102-98A5-F742F60867B1}"/>
                </a:ext>
              </a:extLst>
            </p:cNvPr>
            <p:cNvSpPr>
              <a:spLocks noChangeArrowheads="1"/>
            </p:cNvSpPr>
            <p:nvPr/>
          </p:nvSpPr>
          <p:spPr bwMode="auto">
            <a:xfrm>
              <a:off x="4476" y="625"/>
              <a:ext cx="64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Diagnoza </a:t>
              </a:r>
              <a:endParaRPr lang="pl-PL" altLang="pl-PL" sz="1800"/>
            </a:p>
          </p:txBody>
        </p:sp>
        <p:sp>
          <p:nvSpPr>
            <p:cNvPr id="24698" name="Rectangle 21">
              <a:extLst>
                <a:ext uri="{FF2B5EF4-FFF2-40B4-BE49-F238E27FC236}">
                  <a16:creationId xmlns:a16="http://schemas.microsoft.com/office/drawing/2014/main" id="{2AD68ECF-A9E5-451C-ACCC-7AA3E050A52E}"/>
                </a:ext>
              </a:extLst>
            </p:cNvPr>
            <p:cNvSpPr>
              <a:spLocks noChangeArrowheads="1"/>
            </p:cNvSpPr>
            <p:nvPr/>
          </p:nvSpPr>
          <p:spPr bwMode="auto">
            <a:xfrm>
              <a:off x="4581" y="787"/>
              <a:ext cx="36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stanu</a:t>
              </a:r>
              <a:endParaRPr lang="pl-PL" altLang="pl-PL" sz="1800"/>
            </a:p>
          </p:txBody>
        </p:sp>
      </p:grpSp>
      <p:sp>
        <p:nvSpPr>
          <p:cNvPr id="24588" name="Rectangle 22">
            <a:extLst>
              <a:ext uri="{FF2B5EF4-FFF2-40B4-BE49-F238E27FC236}">
                <a16:creationId xmlns:a16="http://schemas.microsoft.com/office/drawing/2014/main" id="{DFE928E6-5E49-42D9-8138-A9888BD64F89}"/>
              </a:ext>
            </a:extLst>
          </p:cNvPr>
          <p:cNvSpPr>
            <a:spLocks noChangeArrowheads="1"/>
          </p:cNvSpPr>
          <p:nvPr/>
        </p:nvSpPr>
        <p:spPr bwMode="auto">
          <a:xfrm>
            <a:off x="7773988" y="1249363"/>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sp>
        <p:nvSpPr>
          <p:cNvPr id="24589" name="Rectangle 23">
            <a:extLst>
              <a:ext uri="{FF2B5EF4-FFF2-40B4-BE49-F238E27FC236}">
                <a16:creationId xmlns:a16="http://schemas.microsoft.com/office/drawing/2014/main" id="{5B21A5D0-7B91-4CB6-8152-C8BBC7EE9EF2}"/>
              </a:ext>
            </a:extLst>
          </p:cNvPr>
          <p:cNvSpPr>
            <a:spLocks noChangeArrowheads="1"/>
          </p:cNvSpPr>
          <p:nvPr/>
        </p:nvSpPr>
        <p:spPr bwMode="auto">
          <a:xfrm>
            <a:off x="7429500" y="1938338"/>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nvGrpSpPr>
          <p:cNvPr id="5" name="Group 24">
            <a:extLst>
              <a:ext uri="{FF2B5EF4-FFF2-40B4-BE49-F238E27FC236}">
                <a16:creationId xmlns:a16="http://schemas.microsoft.com/office/drawing/2014/main" id="{3F5800A2-8776-4497-BFCA-F89C55DAA2A7}"/>
              </a:ext>
            </a:extLst>
          </p:cNvPr>
          <p:cNvGrpSpPr>
            <a:grpSpLocks/>
          </p:cNvGrpSpPr>
          <p:nvPr/>
        </p:nvGrpSpPr>
        <p:grpSpPr bwMode="auto">
          <a:xfrm>
            <a:off x="6326188" y="1638300"/>
            <a:ext cx="1293812" cy="609600"/>
            <a:chOff x="3985" y="1032"/>
            <a:chExt cx="815" cy="384"/>
          </a:xfrm>
        </p:grpSpPr>
        <p:sp>
          <p:nvSpPr>
            <p:cNvPr id="24693" name="Rectangle 25">
              <a:extLst>
                <a:ext uri="{FF2B5EF4-FFF2-40B4-BE49-F238E27FC236}">
                  <a16:creationId xmlns:a16="http://schemas.microsoft.com/office/drawing/2014/main" id="{7EADDD6D-37C9-4AD3-AABB-F0C3631D1E4A}"/>
                </a:ext>
              </a:extLst>
            </p:cNvPr>
            <p:cNvSpPr>
              <a:spLocks noChangeArrowheads="1"/>
            </p:cNvSpPr>
            <p:nvPr/>
          </p:nvSpPr>
          <p:spPr bwMode="auto">
            <a:xfrm>
              <a:off x="3985" y="1032"/>
              <a:ext cx="815" cy="384"/>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94" name="Rectangle 26">
              <a:extLst>
                <a:ext uri="{FF2B5EF4-FFF2-40B4-BE49-F238E27FC236}">
                  <a16:creationId xmlns:a16="http://schemas.microsoft.com/office/drawing/2014/main" id="{BF3D80D2-2E7F-4EB7-A7AF-68CAA3EAE51E}"/>
                </a:ext>
              </a:extLst>
            </p:cNvPr>
            <p:cNvSpPr>
              <a:spLocks noChangeArrowheads="1"/>
            </p:cNvSpPr>
            <p:nvPr/>
          </p:nvSpPr>
          <p:spPr bwMode="auto">
            <a:xfrm>
              <a:off x="4157" y="1060"/>
              <a:ext cx="5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Analiza </a:t>
              </a:r>
              <a:endParaRPr lang="pl-PL" altLang="pl-PL" sz="1800"/>
            </a:p>
          </p:txBody>
        </p:sp>
        <p:sp>
          <p:nvSpPr>
            <p:cNvPr id="24695" name="Rectangle 27">
              <a:extLst>
                <a:ext uri="{FF2B5EF4-FFF2-40B4-BE49-F238E27FC236}">
                  <a16:creationId xmlns:a16="http://schemas.microsoft.com/office/drawing/2014/main" id="{7F40099C-3B1A-4B74-84F1-29992087DE74}"/>
                </a:ext>
              </a:extLst>
            </p:cNvPr>
            <p:cNvSpPr>
              <a:spLocks noChangeArrowheads="1"/>
            </p:cNvSpPr>
            <p:nvPr/>
          </p:nvSpPr>
          <p:spPr bwMode="auto">
            <a:xfrm>
              <a:off x="4046" y="1221"/>
              <a:ext cx="72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problemów</a:t>
              </a:r>
              <a:endParaRPr lang="pl-PL" altLang="pl-PL" sz="1800"/>
            </a:p>
          </p:txBody>
        </p:sp>
      </p:grpSp>
      <p:grpSp>
        <p:nvGrpSpPr>
          <p:cNvPr id="6" name="Group 28">
            <a:extLst>
              <a:ext uri="{FF2B5EF4-FFF2-40B4-BE49-F238E27FC236}">
                <a16:creationId xmlns:a16="http://schemas.microsoft.com/office/drawing/2014/main" id="{9DF65BA5-2FE5-41C1-B49E-5D1AF07DDE02}"/>
              </a:ext>
            </a:extLst>
          </p:cNvPr>
          <p:cNvGrpSpPr>
            <a:grpSpLocks/>
          </p:cNvGrpSpPr>
          <p:nvPr/>
        </p:nvGrpSpPr>
        <p:grpSpPr bwMode="auto">
          <a:xfrm>
            <a:off x="7670800" y="1638300"/>
            <a:ext cx="1293813" cy="609600"/>
            <a:chOff x="4832" y="1032"/>
            <a:chExt cx="815" cy="384"/>
          </a:xfrm>
        </p:grpSpPr>
        <p:sp>
          <p:nvSpPr>
            <p:cNvPr id="24690" name="Rectangle 29">
              <a:extLst>
                <a:ext uri="{FF2B5EF4-FFF2-40B4-BE49-F238E27FC236}">
                  <a16:creationId xmlns:a16="http://schemas.microsoft.com/office/drawing/2014/main" id="{382AAC33-A8EB-44C3-A391-B28CCD3C1167}"/>
                </a:ext>
              </a:extLst>
            </p:cNvPr>
            <p:cNvSpPr>
              <a:spLocks noChangeArrowheads="1"/>
            </p:cNvSpPr>
            <p:nvPr/>
          </p:nvSpPr>
          <p:spPr bwMode="auto">
            <a:xfrm>
              <a:off x="4832" y="1032"/>
              <a:ext cx="815" cy="384"/>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91" name="Rectangle 30">
              <a:extLst>
                <a:ext uri="{FF2B5EF4-FFF2-40B4-BE49-F238E27FC236}">
                  <a16:creationId xmlns:a16="http://schemas.microsoft.com/office/drawing/2014/main" id="{E86E733A-45EB-44FD-BDC8-87CF050640B1}"/>
                </a:ext>
              </a:extLst>
            </p:cNvPr>
            <p:cNvSpPr>
              <a:spLocks noChangeArrowheads="1"/>
            </p:cNvSpPr>
            <p:nvPr/>
          </p:nvSpPr>
          <p:spPr bwMode="auto">
            <a:xfrm>
              <a:off x="4957" y="1060"/>
              <a:ext cx="5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Analiza </a:t>
              </a:r>
              <a:endParaRPr lang="pl-PL" altLang="pl-PL" sz="1800"/>
            </a:p>
          </p:txBody>
        </p:sp>
        <p:sp>
          <p:nvSpPr>
            <p:cNvPr id="24692" name="Rectangle 31">
              <a:extLst>
                <a:ext uri="{FF2B5EF4-FFF2-40B4-BE49-F238E27FC236}">
                  <a16:creationId xmlns:a16="http://schemas.microsoft.com/office/drawing/2014/main" id="{AB3B9D4E-208B-4BC9-90FB-39CDC71BD6A8}"/>
                </a:ext>
              </a:extLst>
            </p:cNvPr>
            <p:cNvSpPr>
              <a:spLocks noChangeArrowheads="1"/>
            </p:cNvSpPr>
            <p:nvPr/>
          </p:nvSpPr>
          <p:spPr bwMode="auto">
            <a:xfrm>
              <a:off x="4998" y="1221"/>
              <a:ext cx="3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celów</a:t>
              </a:r>
              <a:endParaRPr lang="pl-PL" altLang="pl-PL" sz="1800"/>
            </a:p>
          </p:txBody>
        </p:sp>
      </p:grpSp>
      <p:sp>
        <p:nvSpPr>
          <p:cNvPr id="24592" name="Rectangle 32">
            <a:extLst>
              <a:ext uri="{FF2B5EF4-FFF2-40B4-BE49-F238E27FC236}">
                <a16:creationId xmlns:a16="http://schemas.microsoft.com/office/drawing/2014/main" id="{405FD708-84A7-44D1-B29D-027B3FDACFE4}"/>
              </a:ext>
            </a:extLst>
          </p:cNvPr>
          <p:cNvSpPr>
            <a:spLocks noChangeArrowheads="1"/>
          </p:cNvSpPr>
          <p:nvPr/>
        </p:nvSpPr>
        <p:spPr bwMode="auto">
          <a:xfrm>
            <a:off x="8461375" y="1938338"/>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nvGrpSpPr>
          <p:cNvPr id="7" name="Group 33">
            <a:extLst>
              <a:ext uri="{FF2B5EF4-FFF2-40B4-BE49-F238E27FC236}">
                <a16:creationId xmlns:a16="http://schemas.microsoft.com/office/drawing/2014/main" id="{2D53DFF0-3C1C-4EAF-A5AE-2B02109E3718}"/>
              </a:ext>
            </a:extLst>
          </p:cNvPr>
          <p:cNvGrpSpPr>
            <a:grpSpLocks/>
          </p:cNvGrpSpPr>
          <p:nvPr/>
        </p:nvGrpSpPr>
        <p:grpSpPr bwMode="auto">
          <a:xfrm>
            <a:off x="6326188" y="2322513"/>
            <a:ext cx="1293812" cy="608012"/>
            <a:chOff x="3985" y="1463"/>
            <a:chExt cx="815" cy="383"/>
          </a:xfrm>
        </p:grpSpPr>
        <p:sp>
          <p:nvSpPr>
            <p:cNvPr id="24687" name="Rectangle 34">
              <a:extLst>
                <a:ext uri="{FF2B5EF4-FFF2-40B4-BE49-F238E27FC236}">
                  <a16:creationId xmlns:a16="http://schemas.microsoft.com/office/drawing/2014/main" id="{457C89C4-31F0-4AAF-ACF1-8BDB7EF4AC2A}"/>
                </a:ext>
              </a:extLst>
            </p:cNvPr>
            <p:cNvSpPr>
              <a:spLocks noChangeArrowheads="1"/>
            </p:cNvSpPr>
            <p:nvPr/>
          </p:nvSpPr>
          <p:spPr bwMode="auto">
            <a:xfrm>
              <a:off x="3985" y="1463"/>
              <a:ext cx="815" cy="383"/>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88" name="Rectangle 35">
              <a:extLst>
                <a:ext uri="{FF2B5EF4-FFF2-40B4-BE49-F238E27FC236}">
                  <a16:creationId xmlns:a16="http://schemas.microsoft.com/office/drawing/2014/main" id="{593BBB82-5B55-4461-AD5F-C2AAF1973EF5}"/>
                </a:ext>
              </a:extLst>
            </p:cNvPr>
            <p:cNvSpPr>
              <a:spLocks noChangeArrowheads="1"/>
            </p:cNvSpPr>
            <p:nvPr/>
          </p:nvSpPr>
          <p:spPr bwMode="auto">
            <a:xfrm>
              <a:off x="4157" y="1488"/>
              <a:ext cx="5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Analiza </a:t>
              </a:r>
              <a:endParaRPr lang="pl-PL" altLang="pl-PL" sz="1800"/>
            </a:p>
          </p:txBody>
        </p:sp>
        <p:sp>
          <p:nvSpPr>
            <p:cNvPr id="24689" name="Rectangle 36">
              <a:extLst>
                <a:ext uri="{FF2B5EF4-FFF2-40B4-BE49-F238E27FC236}">
                  <a16:creationId xmlns:a16="http://schemas.microsoft.com/office/drawing/2014/main" id="{F23852AE-9271-437A-AE64-EF44EEF747EE}"/>
                </a:ext>
              </a:extLst>
            </p:cNvPr>
            <p:cNvSpPr>
              <a:spLocks noChangeArrowheads="1"/>
            </p:cNvSpPr>
            <p:nvPr/>
          </p:nvSpPr>
          <p:spPr bwMode="auto">
            <a:xfrm>
              <a:off x="4152" y="1652"/>
              <a:ext cx="48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ścieżek</a:t>
              </a:r>
              <a:endParaRPr lang="pl-PL" altLang="pl-PL" sz="1800"/>
            </a:p>
          </p:txBody>
        </p:sp>
      </p:grpSp>
      <p:sp>
        <p:nvSpPr>
          <p:cNvPr id="24594" name="Rectangle 37">
            <a:extLst>
              <a:ext uri="{FF2B5EF4-FFF2-40B4-BE49-F238E27FC236}">
                <a16:creationId xmlns:a16="http://schemas.microsoft.com/office/drawing/2014/main" id="{30368ED3-F2BA-45A0-8BF4-CB21425E1717}"/>
              </a:ext>
            </a:extLst>
          </p:cNvPr>
          <p:cNvSpPr>
            <a:spLocks noChangeArrowheads="1"/>
          </p:cNvSpPr>
          <p:nvPr/>
        </p:nvSpPr>
        <p:spPr bwMode="auto">
          <a:xfrm>
            <a:off x="7262813" y="2622550"/>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nvGrpSpPr>
          <p:cNvPr id="8" name="Group 38">
            <a:extLst>
              <a:ext uri="{FF2B5EF4-FFF2-40B4-BE49-F238E27FC236}">
                <a16:creationId xmlns:a16="http://schemas.microsoft.com/office/drawing/2014/main" id="{DF952A35-187B-4312-8BDB-30EAF4863B7D}"/>
              </a:ext>
            </a:extLst>
          </p:cNvPr>
          <p:cNvGrpSpPr>
            <a:grpSpLocks/>
          </p:cNvGrpSpPr>
          <p:nvPr/>
        </p:nvGrpSpPr>
        <p:grpSpPr bwMode="auto">
          <a:xfrm>
            <a:off x="7670800" y="2322513"/>
            <a:ext cx="1293813" cy="608012"/>
            <a:chOff x="4832" y="1463"/>
            <a:chExt cx="815" cy="383"/>
          </a:xfrm>
        </p:grpSpPr>
        <p:sp>
          <p:nvSpPr>
            <p:cNvPr id="24684" name="Rectangle 39">
              <a:extLst>
                <a:ext uri="{FF2B5EF4-FFF2-40B4-BE49-F238E27FC236}">
                  <a16:creationId xmlns:a16="http://schemas.microsoft.com/office/drawing/2014/main" id="{28D7527C-B731-4977-8445-5B164F57A6DA}"/>
                </a:ext>
              </a:extLst>
            </p:cNvPr>
            <p:cNvSpPr>
              <a:spLocks noChangeArrowheads="1"/>
            </p:cNvSpPr>
            <p:nvPr/>
          </p:nvSpPr>
          <p:spPr bwMode="auto">
            <a:xfrm>
              <a:off x="4832" y="1463"/>
              <a:ext cx="815" cy="383"/>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85" name="Rectangle 40">
              <a:extLst>
                <a:ext uri="{FF2B5EF4-FFF2-40B4-BE49-F238E27FC236}">
                  <a16:creationId xmlns:a16="http://schemas.microsoft.com/office/drawing/2014/main" id="{0CA4BE99-3781-47C7-BE74-273BF73169EB}"/>
                </a:ext>
              </a:extLst>
            </p:cNvPr>
            <p:cNvSpPr>
              <a:spLocks noChangeArrowheads="1"/>
            </p:cNvSpPr>
            <p:nvPr/>
          </p:nvSpPr>
          <p:spPr bwMode="auto">
            <a:xfrm>
              <a:off x="4957" y="1488"/>
              <a:ext cx="51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b="1">
                  <a:solidFill>
                    <a:srgbClr val="000000"/>
                  </a:solidFill>
                </a:rPr>
                <a:t>Analiza</a:t>
              </a:r>
              <a:r>
                <a:rPr lang="pl-PL" altLang="pl-PL" sz="1700" b="1">
                  <a:solidFill>
                    <a:srgbClr val="000000"/>
                  </a:solidFill>
                </a:rPr>
                <a:t> </a:t>
              </a:r>
              <a:endParaRPr lang="pl-PL" altLang="pl-PL" sz="1800"/>
            </a:p>
          </p:txBody>
        </p:sp>
        <p:sp>
          <p:nvSpPr>
            <p:cNvPr id="24686" name="Rectangle 41">
              <a:extLst>
                <a:ext uri="{FF2B5EF4-FFF2-40B4-BE49-F238E27FC236}">
                  <a16:creationId xmlns:a16="http://schemas.microsoft.com/office/drawing/2014/main" id="{834DEF64-15B0-455C-A0A7-CDA4B38F2F84}"/>
                </a:ext>
              </a:extLst>
            </p:cNvPr>
            <p:cNvSpPr>
              <a:spLocks noChangeArrowheads="1"/>
            </p:cNvSpPr>
            <p:nvPr/>
          </p:nvSpPr>
          <p:spPr bwMode="auto">
            <a:xfrm>
              <a:off x="4847" y="1652"/>
              <a:ext cx="7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b="1">
                  <a:solidFill>
                    <a:srgbClr val="000000"/>
                  </a:solidFill>
                </a:rPr>
                <a:t>podmiotów</a:t>
              </a:r>
              <a:endParaRPr lang="pl-PL" altLang="pl-PL" sz="1600"/>
            </a:p>
          </p:txBody>
        </p:sp>
      </p:grpSp>
      <p:sp>
        <p:nvSpPr>
          <p:cNvPr id="24596" name="Rectangle 42">
            <a:extLst>
              <a:ext uri="{FF2B5EF4-FFF2-40B4-BE49-F238E27FC236}">
                <a16:creationId xmlns:a16="http://schemas.microsoft.com/office/drawing/2014/main" id="{74899305-C21F-45CC-BAC3-B2B2DF2F6E0C}"/>
              </a:ext>
            </a:extLst>
          </p:cNvPr>
          <p:cNvSpPr>
            <a:spLocks noChangeArrowheads="1"/>
          </p:cNvSpPr>
          <p:nvPr/>
        </p:nvSpPr>
        <p:spPr bwMode="auto">
          <a:xfrm>
            <a:off x="8699500" y="2622550"/>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nvGrpSpPr>
          <p:cNvPr id="9" name="Group 43">
            <a:extLst>
              <a:ext uri="{FF2B5EF4-FFF2-40B4-BE49-F238E27FC236}">
                <a16:creationId xmlns:a16="http://schemas.microsoft.com/office/drawing/2014/main" id="{FCF700E9-2565-4CB6-A7F7-C3D0742E439F}"/>
              </a:ext>
            </a:extLst>
          </p:cNvPr>
          <p:cNvGrpSpPr>
            <a:grpSpLocks/>
          </p:cNvGrpSpPr>
          <p:nvPr/>
        </p:nvGrpSpPr>
        <p:grpSpPr bwMode="auto">
          <a:xfrm>
            <a:off x="6858000" y="3006725"/>
            <a:ext cx="1319213" cy="703263"/>
            <a:chOff x="4320" y="1894"/>
            <a:chExt cx="831" cy="443"/>
          </a:xfrm>
        </p:grpSpPr>
        <p:sp>
          <p:nvSpPr>
            <p:cNvPr id="24681" name="Rectangle 44">
              <a:extLst>
                <a:ext uri="{FF2B5EF4-FFF2-40B4-BE49-F238E27FC236}">
                  <a16:creationId xmlns:a16="http://schemas.microsoft.com/office/drawing/2014/main" id="{79D91787-F99D-4E7F-8BDE-CE04DBF66C9F}"/>
                </a:ext>
              </a:extLst>
            </p:cNvPr>
            <p:cNvSpPr>
              <a:spLocks noChangeArrowheads="1"/>
            </p:cNvSpPr>
            <p:nvPr/>
          </p:nvSpPr>
          <p:spPr bwMode="auto">
            <a:xfrm>
              <a:off x="4320" y="1894"/>
              <a:ext cx="831" cy="443"/>
            </a:xfrm>
            <a:prstGeom prst="rect">
              <a:avLst/>
            </a:prstGeom>
            <a:solidFill>
              <a:srgbClr val="00FFFF"/>
            </a:solidFill>
            <a:ln w="7938">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82" name="Rectangle 45">
              <a:extLst>
                <a:ext uri="{FF2B5EF4-FFF2-40B4-BE49-F238E27FC236}">
                  <a16:creationId xmlns:a16="http://schemas.microsoft.com/office/drawing/2014/main" id="{3B1D13D1-8528-420C-81E7-C31899CA1682}"/>
                </a:ext>
              </a:extLst>
            </p:cNvPr>
            <p:cNvSpPr>
              <a:spLocks noChangeArrowheads="1"/>
            </p:cNvSpPr>
            <p:nvPr/>
          </p:nvSpPr>
          <p:spPr bwMode="auto">
            <a:xfrm>
              <a:off x="4444" y="1921"/>
              <a:ext cx="61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Matryca </a:t>
              </a:r>
              <a:endParaRPr lang="pl-PL" altLang="pl-PL" sz="1800"/>
            </a:p>
          </p:txBody>
        </p:sp>
        <p:sp>
          <p:nvSpPr>
            <p:cNvPr id="24683" name="Rectangle 46">
              <a:extLst>
                <a:ext uri="{FF2B5EF4-FFF2-40B4-BE49-F238E27FC236}">
                  <a16:creationId xmlns:a16="http://schemas.microsoft.com/office/drawing/2014/main" id="{60E22020-0E95-4C6E-874B-3CD422EF440D}"/>
                </a:ext>
              </a:extLst>
            </p:cNvPr>
            <p:cNvSpPr>
              <a:spLocks noChangeArrowheads="1"/>
            </p:cNvSpPr>
            <p:nvPr/>
          </p:nvSpPr>
          <p:spPr bwMode="auto">
            <a:xfrm>
              <a:off x="4433" y="2101"/>
              <a:ext cx="6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projektu</a:t>
              </a:r>
              <a:endParaRPr lang="pl-PL" altLang="pl-PL" sz="1800"/>
            </a:p>
          </p:txBody>
        </p:sp>
      </p:grpSp>
      <p:sp>
        <p:nvSpPr>
          <p:cNvPr id="24598" name="Rectangle 47">
            <a:extLst>
              <a:ext uri="{FF2B5EF4-FFF2-40B4-BE49-F238E27FC236}">
                <a16:creationId xmlns:a16="http://schemas.microsoft.com/office/drawing/2014/main" id="{B87B22D6-8C86-4D43-901C-B7388AF22E2B}"/>
              </a:ext>
            </a:extLst>
          </p:cNvPr>
          <p:cNvSpPr>
            <a:spLocks noChangeArrowheads="1"/>
          </p:cNvSpPr>
          <p:nvPr/>
        </p:nvSpPr>
        <p:spPr bwMode="auto">
          <a:xfrm>
            <a:off x="7856538" y="333533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 </a:t>
            </a:r>
            <a:endParaRPr lang="pl-PL" altLang="pl-PL" sz="1800"/>
          </a:p>
        </p:txBody>
      </p:sp>
      <p:grpSp>
        <p:nvGrpSpPr>
          <p:cNvPr id="10" name="Group 48">
            <a:extLst>
              <a:ext uri="{FF2B5EF4-FFF2-40B4-BE49-F238E27FC236}">
                <a16:creationId xmlns:a16="http://schemas.microsoft.com/office/drawing/2014/main" id="{4FF63194-AE8A-4DD8-A52E-B7B58DD973F4}"/>
              </a:ext>
            </a:extLst>
          </p:cNvPr>
          <p:cNvGrpSpPr>
            <a:grpSpLocks/>
          </p:cNvGrpSpPr>
          <p:nvPr/>
        </p:nvGrpSpPr>
        <p:grpSpPr bwMode="auto">
          <a:xfrm>
            <a:off x="6251575" y="3794125"/>
            <a:ext cx="1289050" cy="619125"/>
            <a:chOff x="3938" y="2390"/>
            <a:chExt cx="756" cy="390"/>
          </a:xfrm>
        </p:grpSpPr>
        <p:sp>
          <p:nvSpPr>
            <p:cNvPr id="24678" name="Rectangle 49">
              <a:extLst>
                <a:ext uri="{FF2B5EF4-FFF2-40B4-BE49-F238E27FC236}">
                  <a16:creationId xmlns:a16="http://schemas.microsoft.com/office/drawing/2014/main" id="{AA08D226-B906-454B-B4BE-E5B0C1EFF16C}"/>
                </a:ext>
              </a:extLst>
            </p:cNvPr>
            <p:cNvSpPr>
              <a:spLocks noChangeArrowheads="1"/>
            </p:cNvSpPr>
            <p:nvPr/>
          </p:nvSpPr>
          <p:spPr bwMode="auto">
            <a:xfrm>
              <a:off x="3938" y="2390"/>
              <a:ext cx="756" cy="390"/>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79" name="Rectangle 50">
              <a:extLst>
                <a:ext uri="{FF2B5EF4-FFF2-40B4-BE49-F238E27FC236}">
                  <a16:creationId xmlns:a16="http://schemas.microsoft.com/office/drawing/2014/main" id="{7E0D5163-DEB9-4B3C-A6B8-99866771F827}"/>
                </a:ext>
              </a:extLst>
            </p:cNvPr>
            <p:cNvSpPr>
              <a:spLocks noChangeArrowheads="1"/>
            </p:cNvSpPr>
            <p:nvPr/>
          </p:nvSpPr>
          <p:spPr bwMode="auto">
            <a:xfrm>
              <a:off x="4157" y="2415"/>
              <a:ext cx="3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Cele i </a:t>
              </a:r>
              <a:endParaRPr lang="pl-PL" altLang="pl-PL" sz="1800"/>
            </a:p>
          </p:txBody>
        </p:sp>
        <p:sp>
          <p:nvSpPr>
            <p:cNvPr id="24680" name="Rectangle 51">
              <a:extLst>
                <a:ext uri="{FF2B5EF4-FFF2-40B4-BE49-F238E27FC236}">
                  <a16:creationId xmlns:a16="http://schemas.microsoft.com/office/drawing/2014/main" id="{B0EAD6F7-B535-459C-B50D-1ECFAD231D33}"/>
                </a:ext>
              </a:extLst>
            </p:cNvPr>
            <p:cNvSpPr>
              <a:spLocks noChangeArrowheads="1"/>
            </p:cNvSpPr>
            <p:nvPr/>
          </p:nvSpPr>
          <p:spPr bwMode="auto">
            <a:xfrm>
              <a:off x="4073" y="2579"/>
              <a:ext cx="52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rezultaty</a:t>
              </a:r>
              <a:endParaRPr lang="pl-PL" altLang="pl-PL" sz="1800"/>
            </a:p>
          </p:txBody>
        </p:sp>
      </p:grpSp>
      <p:grpSp>
        <p:nvGrpSpPr>
          <p:cNvPr id="11" name="Group 52">
            <a:extLst>
              <a:ext uri="{FF2B5EF4-FFF2-40B4-BE49-F238E27FC236}">
                <a16:creationId xmlns:a16="http://schemas.microsoft.com/office/drawing/2014/main" id="{8A43CF92-35AD-4A6F-957A-8F5970BD2790}"/>
              </a:ext>
            </a:extLst>
          </p:cNvPr>
          <p:cNvGrpSpPr>
            <a:grpSpLocks/>
          </p:cNvGrpSpPr>
          <p:nvPr/>
        </p:nvGrpSpPr>
        <p:grpSpPr bwMode="auto">
          <a:xfrm>
            <a:off x="7596188" y="3794125"/>
            <a:ext cx="1368425" cy="619125"/>
            <a:chOff x="4740" y="2390"/>
            <a:chExt cx="803" cy="390"/>
          </a:xfrm>
        </p:grpSpPr>
        <p:sp>
          <p:nvSpPr>
            <p:cNvPr id="24675" name="Rectangle 53">
              <a:extLst>
                <a:ext uri="{FF2B5EF4-FFF2-40B4-BE49-F238E27FC236}">
                  <a16:creationId xmlns:a16="http://schemas.microsoft.com/office/drawing/2014/main" id="{AB8FC00B-D586-4702-9F23-AE95FD3AF559}"/>
                </a:ext>
              </a:extLst>
            </p:cNvPr>
            <p:cNvSpPr>
              <a:spLocks noChangeArrowheads="1"/>
            </p:cNvSpPr>
            <p:nvPr/>
          </p:nvSpPr>
          <p:spPr bwMode="auto">
            <a:xfrm>
              <a:off x="4740" y="2390"/>
              <a:ext cx="803" cy="390"/>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76" name="Rectangle 54">
              <a:extLst>
                <a:ext uri="{FF2B5EF4-FFF2-40B4-BE49-F238E27FC236}">
                  <a16:creationId xmlns:a16="http://schemas.microsoft.com/office/drawing/2014/main" id="{6E5E7D51-E718-483B-AE9E-B22856DAF058}"/>
                </a:ext>
              </a:extLst>
            </p:cNvPr>
            <p:cNvSpPr>
              <a:spLocks noChangeArrowheads="1"/>
            </p:cNvSpPr>
            <p:nvPr/>
          </p:nvSpPr>
          <p:spPr bwMode="auto">
            <a:xfrm>
              <a:off x="4955" y="2415"/>
              <a:ext cx="4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b="1">
                  <a:solidFill>
                    <a:srgbClr val="000000"/>
                  </a:solidFill>
                </a:rPr>
                <a:t>Wpływ </a:t>
              </a:r>
              <a:endParaRPr lang="pl-PL" altLang="pl-PL" sz="1600"/>
            </a:p>
          </p:txBody>
        </p:sp>
        <p:sp>
          <p:nvSpPr>
            <p:cNvPr id="24677" name="Rectangle 55">
              <a:extLst>
                <a:ext uri="{FF2B5EF4-FFF2-40B4-BE49-F238E27FC236}">
                  <a16:creationId xmlns:a16="http://schemas.microsoft.com/office/drawing/2014/main" id="{132B5C25-7F57-4DF9-A5BD-86F4DB8CB7E6}"/>
                </a:ext>
              </a:extLst>
            </p:cNvPr>
            <p:cNvSpPr>
              <a:spLocks noChangeArrowheads="1"/>
            </p:cNvSpPr>
            <p:nvPr/>
          </p:nvSpPr>
          <p:spPr bwMode="auto">
            <a:xfrm>
              <a:off x="4867" y="2579"/>
              <a:ext cx="5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600" b="1">
                  <a:solidFill>
                    <a:srgbClr val="000000"/>
                  </a:solidFill>
                </a:rPr>
                <a:t>otoczenia</a:t>
              </a:r>
              <a:endParaRPr lang="pl-PL" altLang="pl-PL" sz="1600"/>
            </a:p>
          </p:txBody>
        </p:sp>
      </p:grpSp>
      <p:sp>
        <p:nvSpPr>
          <p:cNvPr id="24601" name="Rectangle 56">
            <a:extLst>
              <a:ext uri="{FF2B5EF4-FFF2-40B4-BE49-F238E27FC236}">
                <a16:creationId xmlns:a16="http://schemas.microsoft.com/office/drawing/2014/main" id="{B8060951-15E9-415A-92B6-D843203A5F28}"/>
              </a:ext>
            </a:extLst>
          </p:cNvPr>
          <p:cNvSpPr>
            <a:spLocks noChangeArrowheads="1"/>
          </p:cNvSpPr>
          <p:nvPr/>
        </p:nvSpPr>
        <p:spPr bwMode="auto">
          <a:xfrm>
            <a:off x="8666163" y="4094163"/>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nvGrpSpPr>
          <p:cNvPr id="12" name="Group 57">
            <a:extLst>
              <a:ext uri="{FF2B5EF4-FFF2-40B4-BE49-F238E27FC236}">
                <a16:creationId xmlns:a16="http://schemas.microsoft.com/office/drawing/2014/main" id="{A3FA1876-F3BB-458C-BCD4-87236594B875}"/>
              </a:ext>
            </a:extLst>
          </p:cNvPr>
          <p:cNvGrpSpPr>
            <a:grpSpLocks/>
          </p:cNvGrpSpPr>
          <p:nvPr/>
        </p:nvGrpSpPr>
        <p:grpSpPr bwMode="auto">
          <a:xfrm>
            <a:off x="6251575" y="4521200"/>
            <a:ext cx="1323975" cy="868363"/>
            <a:chOff x="3938" y="2848"/>
            <a:chExt cx="834" cy="547"/>
          </a:xfrm>
        </p:grpSpPr>
        <p:sp>
          <p:nvSpPr>
            <p:cNvPr id="24671" name="Rectangle 58">
              <a:extLst>
                <a:ext uri="{FF2B5EF4-FFF2-40B4-BE49-F238E27FC236}">
                  <a16:creationId xmlns:a16="http://schemas.microsoft.com/office/drawing/2014/main" id="{961CD456-0E7F-42C3-8AC7-ACF4F481C4DF}"/>
                </a:ext>
              </a:extLst>
            </p:cNvPr>
            <p:cNvSpPr>
              <a:spLocks noChangeArrowheads="1"/>
            </p:cNvSpPr>
            <p:nvPr/>
          </p:nvSpPr>
          <p:spPr bwMode="auto">
            <a:xfrm>
              <a:off x="3938" y="2848"/>
              <a:ext cx="812" cy="547"/>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72" name="Rectangle 59">
              <a:extLst>
                <a:ext uri="{FF2B5EF4-FFF2-40B4-BE49-F238E27FC236}">
                  <a16:creationId xmlns:a16="http://schemas.microsoft.com/office/drawing/2014/main" id="{DFFC1C0E-1B64-4AC1-961C-1014563E8776}"/>
                </a:ext>
              </a:extLst>
            </p:cNvPr>
            <p:cNvSpPr>
              <a:spLocks noChangeArrowheads="1"/>
            </p:cNvSpPr>
            <p:nvPr/>
          </p:nvSpPr>
          <p:spPr bwMode="auto">
            <a:xfrm>
              <a:off x="4028" y="2873"/>
              <a:ext cx="65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Wskaźniki</a:t>
              </a:r>
              <a:endParaRPr lang="pl-PL" altLang="pl-PL" sz="1800"/>
            </a:p>
          </p:txBody>
        </p:sp>
        <p:sp>
          <p:nvSpPr>
            <p:cNvPr id="24673" name="Rectangle 60">
              <a:extLst>
                <a:ext uri="{FF2B5EF4-FFF2-40B4-BE49-F238E27FC236}">
                  <a16:creationId xmlns:a16="http://schemas.microsoft.com/office/drawing/2014/main" id="{0AF3083C-C769-4F9C-84A9-CC520A1E6C6F}"/>
                </a:ext>
              </a:extLst>
            </p:cNvPr>
            <p:cNvSpPr>
              <a:spLocks noChangeArrowheads="1"/>
            </p:cNvSpPr>
            <p:nvPr/>
          </p:nvSpPr>
          <p:spPr bwMode="auto">
            <a:xfrm>
              <a:off x="3991" y="3031"/>
              <a:ext cx="78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osiągnięcia </a:t>
              </a:r>
              <a:endParaRPr lang="pl-PL" altLang="pl-PL" sz="1800"/>
            </a:p>
          </p:txBody>
        </p:sp>
        <p:sp>
          <p:nvSpPr>
            <p:cNvPr id="24674" name="Rectangle 61">
              <a:extLst>
                <a:ext uri="{FF2B5EF4-FFF2-40B4-BE49-F238E27FC236}">
                  <a16:creationId xmlns:a16="http://schemas.microsoft.com/office/drawing/2014/main" id="{4EB8E6B3-6744-4948-8126-BF24992E2686}"/>
                </a:ext>
              </a:extLst>
            </p:cNvPr>
            <p:cNvSpPr>
              <a:spLocks noChangeArrowheads="1"/>
            </p:cNvSpPr>
            <p:nvPr/>
          </p:nvSpPr>
          <p:spPr bwMode="auto">
            <a:xfrm>
              <a:off x="4149" y="3193"/>
              <a:ext cx="3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celów</a:t>
              </a:r>
              <a:endParaRPr lang="pl-PL" altLang="pl-PL" sz="1800"/>
            </a:p>
          </p:txBody>
        </p:sp>
      </p:grpSp>
      <p:sp>
        <p:nvSpPr>
          <p:cNvPr id="24603" name="Rectangle 62">
            <a:extLst>
              <a:ext uri="{FF2B5EF4-FFF2-40B4-BE49-F238E27FC236}">
                <a16:creationId xmlns:a16="http://schemas.microsoft.com/office/drawing/2014/main" id="{36F96A2F-4A1C-4163-910B-4F7CE56A7E77}"/>
              </a:ext>
            </a:extLst>
          </p:cNvPr>
          <p:cNvSpPr>
            <a:spLocks noChangeArrowheads="1"/>
          </p:cNvSpPr>
          <p:nvPr/>
        </p:nvSpPr>
        <p:spPr bwMode="auto">
          <a:xfrm>
            <a:off x="7112000" y="5068888"/>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nvGrpSpPr>
          <p:cNvPr id="13" name="Group 63">
            <a:extLst>
              <a:ext uri="{FF2B5EF4-FFF2-40B4-BE49-F238E27FC236}">
                <a16:creationId xmlns:a16="http://schemas.microsoft.com/office/drawing/2014/main" id="{544BFAD0-F6C5-4C29-80B2-BFE9EE5122D3}"/>
              </a:ext>
            </a:extLst>
          </p:cNvPr>
          <p:cNvGrpSpPr>
            <a:grpSpLocks/>
          </p:cNvGrpSpPr>
          <p:nvPr/>
        </p:nvGrpSpPr>
        <p:grpSpPr bwMode="auto">
          <a:xfrm>
            <a:off x="7596188" y="4521200"/>
            <a:ext cx="1368425" cy="868363"/>
            <a:chOff x="4740" y="2848"/>
            <a:chExt cx="862" cy="547"/>
          </a:xfrm>
        </p:grpSpPr>
        <p:sp>
          <p:nvSpPr>
            <p:cNvPr id="24668" name="Rectangle 64">
              <a:extLst>
                <a:ext uri="{FF2B5EF4-FFF2-40B4-BE49-F238E27FC236}">
                  <a16:creationId xmlns:a16="http://schemas.microsoft.com/office/drawing/2014/main" id="{5A55C985-A537-4CD9-BA74-49F54FFA580D}"/>
                </a:ext>
              </a:extLst>
            </p:cNvPr>
            <p:cNvSpPr>
              <a:spLocks noChangeArrowheads="1"/>
            </p:cNvSpPr>
            <p:nvPr/>
          </p:nvSpPr>
          <p:spPr bwMode="auto">
            <a:xfrm>
              <a:off x="4740" y="2848"/>
              <a:ext cx="862" cy="547"/>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69" name="Rectangle 65">
              <a:extLst>
                <a:ext uri="{FF2B5EF4-FFF2-40B4-BE49-F238E27FC236}">
                  <a16:creationId xmlns:a16="http://schemas.microsoft.com/office/drawing/2014/main" id="{51AEF8C5-96C8-4067-8412-26EC95F73D8A}"/>
                </a:ext>
              </a:extLst>
            </p:cNvPr>
            <p:cNvSpPr>
              <a:spLocks noChangeArrowheads="1"/>
            </p:cNvSpPr>
            <p:nvPr/>
          </p:nvSpPr>
          <p:spPr bwMode="auto">
            <a:xfrm>
              <a:off x="4815" y="2873"/>
              <a:ext cx="7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400" b="1">
                  <a:solidFill>
                    <a:srgbClr val="000000"/>
                  </a:solidFill>
                </a:rPr>
                <a:t>Weryfikacja</a:t>
              </a:r>
              <a:r>
                <a:rPr lang="pl-PL" altLang="pl-PL" sz="1700" b="1">
                  <a:solidFill>
                    <a:srgbClr val="000000"/>
                  </a:solidFill>
                </a:rPr>
                <a:t> </a:t>
              </a:r>
              <a:endParaRPr lang="pl-PL" altLang="pl-PL" sz="1800"/>
            </a:p>
          </p:txBody>
        </p:sp>
        <p:sp>
          <p:nvSpPr>
            <p:cNvPr id="24670" name="Rectangle 66">
              <a:extLst>
                <a:ext uri="{FF2B5EF4-FFF2-40B4-BE49-F238E27FC236}">
                  <a16:creationId xmlns:a16="http://schemas.microsoft.com/office/drawing/2014/main" id="{CE7AED59-6F03-4C0A-821C-6A1E030C78D2}"/>
                </a:ext>
              </a:extLst>
            </p:cNvPr>
            <p:cNvSpPr>
              <a:spLocks noChangeArrowheads="1"/>
            </p:cNvSpPr>
            <p:nvPr/>
          </p:nvSpPr>
          <p:spPr bwMode="auto">
            <a:xfrm>
              <a:off x="4796" y="3037"/>
              <a:ext cx="7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400" b="1">
                  <a:solidFill>
                    <a:srgbClr val="000000"/>
                  </a:solidFill>
                </a:rPr>
                <a:t>wskaźników</a:t>
              </a:r>
              <a:endParaRPr lang="pl-PL" altLang="pl-PL" sz="1400"/>
            </a:p>
          </p:txBody>
        </p:sp>
      </p:grpSp>
      <p:sp>
        <p:nvSpPr>
          <p:cNvPr id="24605" name="Rectangle 67">
            <a:extLst>
              <a:ext uri="{FF2B5EF4-FFF2-40B4-BE49-F238E27FC236}">
                <a16:creationId xmlns:a16="http://schemas.microsoft.com/office/drawing/2014/main" id="{09715F0F-08FD-4E44-923F-A6A9DC97540E}"/>
              </a:ext>
            </a:extLst>
          </p:cNvPr>
          <p:cNvSpPr>
            <a:spLocks noChangeArrowheads="1"/>
          </p:cNvSpPr>
          <p:nvPr/>
        </p:nvSpPr>
        <p:spPr bwMode="auto">
          <a:xfrm>
            <a:off x="8782050" y="4821238"/>
            <a:ext cx="60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nvGrpSpPr>
          <p:cNvPr id="14" name="Group 68">
            <a:extLst>
              <a:ext uri="{FF2B5EF4-FFF2-40B4-BE49-F238E27FC236}">
                <a16:creationId xmlns:a16="http://schemas.microsoft.com/office/drawing/2014/main" id="{7EBCCDA6-B497-4789-A80A-8CA78D7301C1}"/>
              </a:ext>
            </a:extLst>
          </p:cNvPr>
          <p:cNvGrpSpPr>
            <a:grpSpLocks/>
          </p:cNvGrpSpPr>
          <p:nvPr/>
        </p:nvGrpSpPr>
        <p:grpSpPr bwMode="auto">
          <a:xfrm>
            <a:off x="4500563" y="4652963"/>
            <a:ext cx="1549400" cy="693737"/>
            <a:chOff x="2926" y="3099"/>
            <a:chExt cx="976" cy="437"/>
          </a:xfrm>
        </p:grpSpPr>
        <p:sp>
          <p:nvSpPr>
            <p:cNvPr id="24665" name="Rectangle 69">
              <a:extLst>
                <a:ext uri="{FF2B5EF4-FFF2-40B4-BE49-F238E27FC236}">
                  <a16:creationId xmlns:a16="http://schemas.microsoft.com/office/drawing/2014/main" id="{9632D92A-CB73-4957-8DCA-D3ED2367AA63}"/>
                </a:ext>
              </a:extLst>
            </p:cNvPr>
            <p:cNvSpPr>
              <a:spLocks noChangeArrowheads="1"/>
            </p:cNvSpPr>
            <p:nvPr/>
          </p:nvSpPr>
          <p:spPr bwMode="auto">
            <a:xfrm>
              <a:off x="2926" y="3099"/>
              <a:ext cx="976" cy="437"/>
            </a:xfrm>
            <a:prstGeom prst="rect">
              <a:avLst/>
            </a:prstGeom>
            <a:solidFill>
              <a:srgbClr val="00FFFF"/>
            </a:solidFill>
            <a:ln w="7938">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66" name="Rectangle 70">
              <a:extLst>
                <a:ext uri="{FF2B5EF4-FFF2-40B4-BE49-F238E27FC236}">
                  <a16:creationId xmlns:a16="http://schemas.microsoft.com/office/drawing/2014/main" id="{40DBBBA6-ED90-45EF-AE4A-C23747860C0B}"/>
                </a:ext>
              </a:extLst>
            </p:cNvPr>
            <p:cNvSpPr>
              <a:spLocks noChangeArrowheads="1"/>
            </p:cNvSpPr>
            <p:nvPr/>
          </p:nvSpPr>
          <p:spPr bwMode="auto">
            <a:xfrm>
              <a:off x="3233" y="3126"/>
              <a:ext cx="3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Plan </a:t>
              </a:r>
              <a:endParaRPr lang="pl-PL" altLang="pl-PL" sz="1800"/>
            </a:p>
          </p:txBody>
        </p:sp>
        <p:sp>
          <p:nvSpPr>
            <p:cNvPr id="24667" name="Rectangle 71">
              <a:extLst>
                <a:ext uri="{FF2B5EF4-FFF2-40B4-BE49-F238E27FC236}">
                  <a16:creationId xmlns:a16="http://schemas.microsoft.com/office/drawing/2014/main" id="{478A5AD7-9A8D-423B-AD4A-FB839F2191E0}"/>
                </a:ext>
              </a:extLst>
            </p:cNvPr>
            <p:cNvSpPr>
              <a:spLocks noChangeArrowheads="1"/>
            </p:cNvSpPr>
            <p:nvPr/>
          </p:nvSpPr>
          <p:spPr bwMode="auto">
            <a:xfrm>
              <a:off x="3027" y="3306"/>
              <a:ext cx="80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operacyjny</a:t>
              </a:r>
              <a:endParaRPr lang="pl-PL" altLang="pl-PL" sz="1800"/>
            </a:p>
          </p:txBody>
        </p:sp>
      </p:grpSp>
      <p:sp>
        <p:nvSpPr>
          <p:cNvPr id="24607" name="Rectangle 72">
            <a:extLst>
              <a:ext uri="{FF2B5EF4-FFF2-40B4-BE49-F238E27FC236}">
                <a16:creationId xmlns:a16="http://schemas.microsoft.com/office/drawing/2014/main" id="{1E9DD822-EDBB-4234-8745-8F3E9D06AF10}"/>
              </a:ext>
            </a:extLst>
          </p:cNvPr>
          <p:cNvSpPr>
            <a:spLocks noChangeArrowheads="1"/>
          </p:cNvSpPr>
          <p:nvPr/>
        </p:nvSpPr>
        <p:spPr bwMode="auto">
          <a:xfrm>
            <a:off x="5894388" y="5248275"/>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 </a:t>
            </a:r>
            <a:endParaRPr lang="pl-PL" altLang="pl-PL" sz="1800"/>
          </a:p>
        </p:txBody>
      </p:sp>
      <p:grpSp>
        <p:nvGrpSpPr>
          <p:cNvPr id="15" name="Group 73">
            <a:extLst>
              <a:ext uri="{FF2B5EF4-FFF2-40B4-BE49-F238E27FC236}">
                <a16:creationId xmlns:a16="http://schemas.microsoft.com/office/drawing/2014/main" id="{AECECDF4-D2ED-4B7B-84BD-47FB06A15B34}"/>
              </a:ext>
            </a:extLst>
          </p:cNvPr>
          <p:cNvGrpSpPr>
            <a:grpSpLocks/>
          </p:cNvGrpSpPr>
          <p:nvPr/>
        </p:nvGrpSpPr>
        <p:grpSpPr bwMode="auto">
          <a:xfrm>
            <a:off x="3071813" y="5786438"/>
            <a:ext cx="1870075" cy="574675"/>
            <a:chOff x="2523" y="3595"/>
            <a:chExt cx="1152" cy="412"/>
          </a:xfrm>
        </p:grpSpPr>
        <p:sp>
          <p:nvSpPr>
            <p:cNvPr id="24662" name="Rectangle 74">
              <a:extLst>
                <a:ext uri="{FF2B5EF4-FFF2-40B4-BE49-F238E27FC236}">
                  <a16:creationId xmlns:a16="http://schemas.microsoft.com/office/drawing/2014/main" id="{9CAAE9A4-45B8-4968-A114-2652963D22A8}"/>
                </a:ext>
              </a:extLst>
            </p:cNvPr>
            <p:cNvSpPr>
              <a:spLocks noChangeArrowheads="1"/>
            </p:cNvSpPr>
            <p:nvPr/>
          </p:nvSpPr>
          <p:spPr bwMode="auto">
            <a:xfrm>
              <a:off x="2523" y="3595"/>
              <a:ext cx="1152" cy="412"/>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63" name="Rectangle 75">
              <a:extLst>
                <a:ext uri="{FF2B5EF4-FFF2-40B4-BE49-F238E27FC236}">
                  <a16:creationId xmlns:a16="http://schemas.microsoft.com/office/drawing/2014/main" id="{9D960CBD-CCE0-4790-8445-5AF11A4777E6}"/>
                </a:ext>
              </a:extLst>
            </p:cNvPr>
            <p:cNvSpPr>
              <a:spLocks noChangeArrowheads="1"/>
            </p:cNvSpPr>
            <p:nvPr/>
          </p:nvSpPr>
          <p:spPr bwMode="auto">
            <a:xfrm>
              <a:off x="2589" y="3622"/>
              <a:ext cx="106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Harmonogram </a:t>
              </a:r>
              <a:endParaRPr lang="pl-PL" altLang="pl-PL" sz="1800"/>
            </a:p>
          </p:txBody>
        </p:sp>
        <p:sp>
          <p:nvSpPr>
            <p:cNvPr id="24664" name="Rectangle 76">
              <a:extLst>
                <a:ext uri="{FF2B5EF4-FFF2-40B4-BE49-F238E27FC236}">
                  <a16:creationId xmlns:a16="http://schemas.microsoft.com/office/drawing/2014/main" id="{F0E75BCC-B8E8-4548-ACB4-E133EE7A4AE5}"/>
                </a:ext>
              </a:extLst>
            </p:cNvPr>
            <p:cNvSpPr>
              <a:spLocks noChangeArrowheads="1"/>
            </p:cNvSpPr>
            <p:nvPr/>
          </p:nvSpPr>
          <p:spPr bwMode="auto">
            <a:xfrm>
              <a:off x="2792" y="3784"/>
              <a:ext cx="511"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działań</a:t>
              </a:r>
              <a:endParaRPr lang="pl-PL" altLang="pl-PL" sz="1800"/>
            </a:p>
          </p:txBody>
        </p:sp>
      </p:grpSp>
      <p:sp>
        <p:nvSpPr>
          <p:cNvPr id="24609" name="Rectangle 77">
            <a:extLst>
              <a:ext uri="{FF2B5EF4-FFF2-40B4-BE49-F238E27FC236}">
                <a16:creationId xmlns:a16="http://schemas.microsoft.com/office/drawing/2014/main" id="{6F9B1F05-347E-471A-A056-A7B599E714B2}"/>
              </a:ext>
            </a:extLst>
          </p:cNvPr>
          <p:cNvSpPr>
            <a:spLocks noChangeArrowheads="1"/>
          </p:cNvSpPr>
          <p:nvPr/>
        </p:nvSpPr>
        <p:spPr bwMode="auto">
          <a:xfrm>
            <a:off x="5070475" y="6007100"/>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nvGrpSpPr>
          <p:cNvPr id="16" name="Group 78">
            <a:extLst>
              <a:ext uri="{FF2B5EF4-FFF2-40B4-BE49-F238E27FC236}">
                <a16:creationId xmlns:a16="http://schemas.microsoft.com/office/drawing/2014/main" id="{985CFB53-B263-4319-99DD-C775C58A6F1C}"/>
              </a:ext>
            </a:extLst>
          </p:cNvPr>
          <p:cNvGrpSpPr>
            <a:grpSpLocks/>
          </p:cNvGrpSpPr>
          <p:nvPr/>
        </p:nvGrpSpPr>
        <p:grpSpPr bwMode="auto">
          <a:xfrm>
            <a:off x="5292725" y="5373688"/>
            <a:ext cx="1647825" cy="868362"/>
            <a:chOff x="3513" y="3595"/>
            <a:chExt cx="1038" cy="547"/>
          </a:xfrm>
        </p:grpSpPr>
        <p:sp>
          <p:nvSpPr>
            <p:cNvPr id="24658" name="Rectangle 79">
              <a:extLst>
                <a:ext uri="{FF2B5EF4-FFF2-40B4-BE49-F238E27FC236}">
                  <a16:creationId xmlns:a16="http://schemas.microsoft.com/office/drawing/2014/main" id="{4BFB6764-87B3-405E-9A2B-4BBF899F01AC}"/>
                </a:ext>
              </a:extLst>
            </p:cNvPr>
            <p:cNvSpPr>
              <a:spLocks noChangeArrowheads="1"/>
            </p:cNvSpPr>
            <p:nvPr/>
          </p:nvSpPr>
          <p:spPr bwMode="auto">
            <a:xfrm>
              <a:off x="3513" y="3595"/>
              <a:ext cx="1038" cy="547"/>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59" name="Rectangle 80">
              <a:extLst>
                <a:ext uri="{FF2B5EF4-FFF2-40B4-BE49-F238E27FC236}">
                  <a16:creationId xmlns:a16="http://schemas.microsoft.com/office/drawing/2014/main" id="{399C826D-64EB-4EB8-B410-C6044F0637B4}"/>
                </a:ext>
              </a:extLst>
            </p:cNvPr>
            <p:cNvSpPr>
              <a:spLocks noChangeArrowheads="1"/>
            </p:cNvSpPr>
            <p:nvPr/>
          </p:nvSpPr>
          <p:spPr bwMode="auto">
            <a:xfrm>
              <a:off x="3724" y="3622"/>
              <a:ext cx="52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Budżet, </a:t>
              </a:r>
              <a:endParaRPr lang="pl-PL" altLang="pl-PL" sz="1800"/>
            </a:p>
          </p:txBody>
        </p:sp>
        <p:sp>
          <p:nvSpPr>
            <p:cNvPr id="24660" name="Rectangle 81">
              <a:extLst>
                <a:ext uri="{FF2B5EF4-FFF2-40B4-BE49-F238E27FC236}">
                  <a16:creationId xmlns:a16="http://schemas.microsoft.com/office/drawing/2014/main" id="{B6785090-D21D-4996-91CD-B3E13C97EB83}"/>
                </a:ext>
              </a:extLst>
            </p:cNvPr>
            <p:cNvSpPr>
              <a:spLocks noChangeArrowheads="1"/>
            </p:cNvSpPr>
            <p:nvPr/>
          </p:nvSpPr>
          <p:spPr bwMode="auto">
            <a:xfrm>
              <a:off x="3763" y="3778"/>
              <a:ext cx="43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źródła </a:t>
              </a:r>
              <a:endParaRPr lang="pl-PL" altLang="pl-PL" sz="1800"/>
            </a:p>
          </p:txBody>
        </p:sp>
        <p:sp>
          <p:nvSpPr>
            <p:cNvPr id="24661" name="Rectangle 82">
              <a:extLst>
                <a:ext uri="{FF2B5EF4-FFF2-40B4-BE49-F238E27FC236}">
                  <a16:creationId xmlns:a16="http://schemas.microsoft.com/office/drawing/2014/main" id="{6858F6F0-8E57-4CE7-BF97-37B1770CE48D}"/>
                </a:ext>
              </a:extLst>
            </p:cNvPr>
            <p:cNvSpPr>
              <a:spLocks noChangeArrowheads="1"/>
            </p:cNvSpPr>
            <p:nvPr/>
          </p:nvSpPr>
          <p:spPr bwMode="auto">
            <a:xfrm>
              <a:off x="3564" y="3942"/>
              <a:ext cx="86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finansowania</a:t>
              </a:r>
              <a:endParaRPr lang="pl-PL" altLang="pl-PL" sz="1800"/>
            </a:p>
          </p:txBody>
        </p:sp>
      </p:grpSp>
      <p:sp>
        <p:nvSpPr>
          <p:cNvPr id="24611" name="Rectangle 83">
            <a:extLst>
              <a:ext uri="{FF2B5EF4-FFF2-40B4-BE49-F238E27FC236}">
                <a16:creationId xmlns:a16="http://schemas.microsoft.com/office/drawing/2014/main" id="{FE3D9918-91C7-4219-BA3E-349BE0AB9D40}"/>
              </a:ext>
            </a:extLst>
          </p:cNvPr>
          <p:cNvSpPr>
            <a:spLocks noChangeArrowheads="1"/>
          </p:cNvSpPr>
          <p:nvPr/>
        </p:nvSpPr>
        <p:spPr bwMode="auto">
          <a:xfrm>
            <a:off x="6848475" y="6257925"/>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nvGrpSpPr>
          <p:cNvPr id="17" name="Group 84">
            <a:extLst>
              <a:ext uri="{FF2B5EF4-FFF2-40B4-BE49-F238E27FC236}">
                <a16:creationId xmlns:a16="http://schemas.microsoft.com/office/drawing/2014/main" id="{E5697C0A-B1CF-4DD6-B5F9-850D5E2B01E0}"/>
              </a:ext>
            </a:extLst>
          </p:cNvPr>
          <p:cNvGrpSpPr>
            <a:grpSpLocks/>
          </p:cNvGrpSpPr>
          <p:nvPr/>
        </p:nvGrpSpPr>
        <p:grpSpPr bwMode="auto">
          <a:xfrm>
            <a:off x="2268538" y="4652963"/>
            <a:ext cx="1720850" cy="954087"/>
            <a:chOff x="1514" y="2995"/>
            <a:chExt cx="1084" cy="601"/>
          </a:xfrm>
        </p:grpSpPr>
        <p:sp>
          <p:nvSpPr>
            <p:cNvPr id="24654" name="Rectangle 85">
              <a:extLst>
                <a:ext uri="{FF2B5EF4-FFF2-40B4-BE49-F238E27FC236}">
                  <a16:creationId xmlns:a16="http://schemas.microsoft.com/office/drawing/2014/main" id="{8E825515-0556-4BC5-B036-45C56CEBC0A4}"/>
                </a:ext>
              </a:extLst>
            </p:cNvPr>
            <p:cNvSpPr>
              <a:spLocks noChangeArrowheads="1"/>
            </p:cNvSpPr>
            <p:nvPr/>
          </p:nvSpPr>
          <p:spPr bwMode="auto">
            <a:xfrm>
              <a:off x="1514" y="2995"/>
              <a:ext cx="1084" cy="601"/>
            </a:xfrm>
            <a:prstGeom prst="rect">
              <a:avLst/>
            </a:prstGeom>
            <a:solidFill>
              <a:srgbClr val="66FF66"/>
            </a:solidFill>
            <a:ln w="7938">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55" name="Rectangle 86">
              <a:extLst>
                <a:ext uri="{FF2B5EF4-FFF2-40B4-BE49-F238E27FC236}">
                  <a16:creationId xmlns:a16="http://schemas.microsoft.com/office/drawing/2014/main" id="{E8BAFEDD-341E-4BA2-8CFC-2DF808DB2F8B}"/>
                </a:ext>
              </a:extLst>
            </p:cNvPr>
            <p:cNvSpPr>
              <a:spLocks noChangeArrowheads="1"/>
            </p:cNvSpPr>
            <p:nvPr/>
          </p:nvSpPr>
          <p:spPr bwMode="auto">
            <a:xfrm>
              <a:off x="1779" y="3024"/>
              <a:ext cx="575" cy="18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Analiza </a:t>
              </a:r>
              <a:endParaRPr lang="pl-PL" altLang="pl-PL" sz="1800"/>
            </a:p>
          </p:txBody>
        </p:sp>
        <p:sp>
          <p:nvSpPr>
            <p:cNvPr id="24656" name="Rectangle 87">
              <a:extLst>
                <a:ext uri="{FF2B5EF4-FFF2-40B4-BE49-F238E27FC236}">
                  <a16:creationId xmlns:a16="http://schemas.microsoft.com/office/drawing/2014/main" id="{3C549B11-B6CB-452A-B89A-9A4E37E738DC}"/>
                </a:ext>
              </a:extLst>
            </p:cNvPr>
            <p:cNvSpPr>
              <a:spLocks noChangeArrowheads="1"/>
            </p:cNvSpPr>
            <p:nvPr/>
          </p:nvSpPr>
          <p:spPr bwMode="auto">
            <a:xfrm>
              <a:off x="1587" y="3198"/>
              <a:ext cx="973" cy="18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ekonomiczno</a:t>
              </a:r>
              <a:endParaRPr lang="pl-PL" altLang="pl-PL" sz="1800"/>
            </a:p>
          </p:txBody>
        </p:sp>
        <p:sp>
          <p:nvSpPr>
            <p:cNvPr id="24657" name="Rectangle 88">
              <a:extLst>
                <a:ext uri="{FF2B5EF4-FFF2-40B4-BE49-F238E27FC236}">
                  <a16:creationId xmlns:a16="http://schemas.microsoft.com/office/drawing/2014/main" id="{7C0AC56D-23B3-4CCE-8036-3814C2A7CADA}"/>
                </a:ext>
              </a:extLst>
            </p:cNvPr>
            <p:cNvSpPr>
              <a:spLocks noChangeArrowheads="1"/>
            </p:cNvSpPr>
            <p:nvPr/>
          </p:nvSpPr>
          <p:spPr bwMode="auto">
            <a:xfrm>
              <a:off x="1707" y="3378"/>
              <a:ext cx="745" cy="18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finansowa</a:t>
              </a:r>
              <a:endParaRPr lang="pl-PL" altLang="pl-PL" sz="1800"/>
            </a:p>
          </p:txBody>
        </p:sp>
      </p:grpSp>
      <p:sp>
        <p:nvSpPr>
          <p:cNvPr id="24613" name="Rectangle 89">
            <a:extLst>
              <a:ext uri="{FF2B5EF4-FFF2-40B4-BE49-F238E27FC236}">
                <a16:creationId xmlns:a16="http://schemas.microsoft.com/office/drawing/2014/main" id="{2C2882CD-B40C-4399-86B1-D07FBFE4439D}"/>
              </a:ext>
            </a:extLst>
          </p:cNvPr>
          <p:cNvSpPr>
            <a:spLocks noChangeArrowheads="1"/>
          </p:cNvSpPr>
          <p:nvPr/>
        </p:nvSpPr>
        <p:spPr bwMode="auto">
          <a:xfrm>
            <a:off x="3727450" y="5362575"/>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 </a:t>
            </a:r>
            <a:endParaRPr lang="pl-PL" altLang="pl-PL" sz="1800"/>
          </a:p>
        </p:txBody>
      </p:sp>
      <p:grpSp>
        <p:nvGrpSpPr>
          <p:cNvPr id="18" name="Group 90">
            <a:extLst>
              <a:ext uri="{FF2B5EF4-FFF2-40B4-BE49-F238E27FC236}">
                <a16:creationId xmlns:a16="http://schemas.microsoft.com/office/drawing/2014/main" id="{EB43C6FA-5BDB-4E12-B5EA-BA5A13BE072F}"/>
              </a:ext>
            </a:extLst>
          </p:cNvPr>
          <p:cNvGrpSpPr>
            <a:grpSpLocks/>
          </p:cNvGrpSpPr>
          <p:nvPr/>
        </p:nvGrpSpPr>
        <p:grpSpPr bwMode="auto">
          <a:xfrm>
            <a:off x="606425" y="3014663"/>
            <a:ext cx="1204913" cy="609600"/>
            <a:chOff x="382" y="1899"/>
            <a:chExt cx="759" cy="384"/>
          </a:xfrm>
        </p:grpSpPr>
        <p:sp>
          <p:nvSpPr>
            <p:cNvPr id="24651" name="Rectangle 91">
              <a:extLst>
                <a:ext uri="{FF2B5EF4-FFF2-40B4-BE49-F238E27FC236}">
                  <a16:creationId xmlns:a16="http://schemas.microsoft.com/office/drawing/2014/main" id="{27BFFF93-77B1-4200-B166-6A685069EFDC}"/>
                </a:ext>
              </a:extLst>
            </p:cNvPr>
            <p:cNvSpPr>
              <a:spLocks noChangeArrowheads="1"/>
            </p:cNvSpPr>
            <p:nvPr/>
          </p:nvSpPr>
          <p:spPr bwMode="auto">
            <a:xfrm>
              <a:off x="382" y="1899"/>
              <a:ext cx="759" cy="384"/>
            </a:xfrm>
            <a:prstGeom prst="rect">
              <a:avLst/>
            </a:prstGeom>
            <a:solidFill>
              <a:srgbClr val="66FF66"/>
            </a:solidFill>
            <a:ln w="7938">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52" name="Rectangle 92">
              <a:extLst>
                <a:ext uri="{FF2B5EF4-FFF2-40B4-BE49-F238E27FC236}">
                  <a16:creationId xmlns:a16="http://schemas.microsoft.com/office/drawing/2014/main" id="{6F71108C-4507-462F-9EE6-3442E55E67C9}"/>
                </a:ext>
              </a:extLst>
            </p:cNvPr>
            <p:cNvSpPr>
              <a:spLocks noChangeArrowheads="1"/>
            </p:cNvSpPr>
            <p:nvPr/>
          </p:nvSpPr>
          <p:spPr bwMode="auto">
            <a:xfrm>
              <a:off x="490" y="1926"/>
              <a:ext cx="610" cy="18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Bieżąca </a:t>
              </a:r>
              <a:endParaRPr lang="pl-PL" altLang="pl-PL" sz="1800"/>
            </a:p>
          </p:txBody>
        </p:sp>
        <p:sp>
          <p:nvSpPr>
            <p:cNvPr id="24653" name="Rectangle 93">
              <a:extLst>
                <a:ext uri="{FF2B5EF4-FFF2-40B4-BE49-F238E27FC236}">
                  <a16:creationId xmlns:a16="http://schemas.microsoft.com/office/drawing/2014/main" id="{516ABBA6-2AAE-4DD8-A56D-0D8A3C074398}"/>
                </a:ext>
              </a:extLst>
            </p:cNvPr>
            <p:cNvSpPr>
              <a:spLocks noChangeArrowheads="1"/>
            </p:cNvSpPr>
            <p:nvPr/>
          </p:nvSpPr>
          <p:spPr bwMode="auto">
            <a:xfrm>
              <a:off x="475" y="2101"/>
              <a:ext cx="601" cy="18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kontrola</a:t>
              </a:r>
              <a:endParaRPr lang="pl-PL" altLang="pl-PL" sz="1800"/>
            </a:p>
          </p:txBody>
        </p:sp>
      </p:grpSp>
      <p:sp>
        <p:nvSpPr>
          <p:cNvPr id="24615" name="Rectangle 94">
            <a:extLst>
              <a:ext uri="{FF2B5EF4-FFF2-40B4-BE49-F238E27FC236}">
                <a16:creationId xmlns:a16="http://schemas.microsoft.com/office/drawing/2014/main" id="{C02281FC-2D57-4A0C-8FEF-EA187E211AD3}"/>
              </a:ext>
            </a:extLst>
          </p:cNvPr>
          <p:cNvSpPr>
            <a:spLocks noChangeArrowheads="1"/>
          </p:cNvSpPr>
          <p:nvPr/>
        </p:nvSpPr>
        <p:spPr bwMode="auto">
          <a:xfrm>
            <a:off x="1573213" y="333533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 </a:t>
            </a:r>
            <a:endParaRPr lang="pl-PL" altLang="pl-PL" sz="1800"/>
          </a:p>
        </p:txBody>
      </p:sp>
      <p:grpSp>
        <p:nvGrpSpPr>
          <p:cNvPr id="19" name="Group 95">
            <a:extLst>
              <a:ext uri="{FF2B5EF4-FFF2-40B4-BE49-F238E27FC236}">
                <a16:creationId xmlns:a16="http://schemas.microsoft.com/office/drawing/2014/main" id="{9E047A9C-9372-427C-B862-1E9FDA99C947}"/>
              </a:ext>
            </a:extLst>
          </p:cNvPr>
          <p:cNvGrpSpPr>
            <a:grpSpLocks/>
          </p:cNvGrpSpPr>
          <p:nvPr/>
        </p:nvGrpSpPr>
        <p:grpSpPr bwMode="auto">
          <a:xfrm>
            <a:off x="214313" y="4143375"/>
            <a:ext cx="1806575" cy="695325"/>
            <a:chOff x="382" y="2717"/>
            <a:chExt cx="1138" cy="438"/>
          </a:xfrm>
        </p:grpSpPr>
        <p:sp>
          <p:nvSpPr>
            <p:cNvPr id="24648" name="Rectangle 96">
              <a:extLst>
                <a:ext uri="{FF2B5EF4-FFF2-40B4-BE49-F238E27FC236}">
                  <a16:creationId xmlns:a16="http://schemas.microsoft.com/office/drawing/2014/main" id="{2F658189-F662-463A-BB86-6E441C9A87CC}"/>
                </a:ext>
              </a:extLst>
            </p:cNvPr>
            <p:cNvSpPr>
              <a:spLocks noChangeArrowheads="1"/>
            </p:cNvSpPr>
            <p:nvPr/>
          </p:nvSpPr>
          <p:spPr bwMode="auto">
            <a:xfrm>
              <a:off x="382" y="2717"/>
              <a:ext cx="1138" cy="438"/>
            </a:xfrm>
            <a:prstGeom prst="rect">
              <a:avLst/>
            </a:prstGeom>
            <a:solidFill>
              <a:srgbClr val="66FF66"/>
            </a:solidFill>
            <a:ln w="7938">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49" name="Rectangle 97">
              <a:extLst>
                <a:ext uri="{FF2B5EF4-FFF2-40B4-BE49-F238E27FC236}">
                  <a16:creationId xmlns:a16="http://schemas.microsoft.com/office/drawing/2014/main" id="{0F4D46FA-2735-4479-9D70-C3CC9CECB9EC}"/>
                </a:ext>
              </a:extLst>
            </p:cNvPr>
            <p:cNvSpPr>
              <a:spLocks noChangeArrowheads="1"/>
            </p:cNvSpPr>
            <p:nvPr/>
          </p:nvSpPr>
          <p:spPr bwMode="auto">
            <a:xfrm>
              <a:off x="625" y="2744"/>
              <a:ext cx="677" cy="18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Schemat </a:t>
              </a:r>
              <a:endParaRPr lang="pl-PL" altLang="pl-PL" sz="1800"/>
            </a:p>
          </p:txBody>
        </p:sp>
        <p:sp>
          <p:nvSpPr>
            <p:cNvPr id="24650" name="Rectangle 98">
              <a:extLst>
                <a:ext uri="{FF2B5EF4-FFF2-40B4-BE49-F238E27FC236}">
                  <a16:creationId xmlns:a16="http://schemas.microsoft.com/office/drawing/2014/main" id="{43DCB221-B018-4698-BD91-4EE17BFB74B1}"/>
                </a:ext>
              </a:extLst>
            </p:cNvPr>
            <p:cNvSpPr>
              <a:spLocks noChangeArrowheads="1"/>
            </p:cNvSpPr>
            <p:nvPr/>
          </p:nvSpPr>
          <p:spPr bwMode="auto">
            <a:xfrm>
              <a:off x="463" y="2924"/>
              <a:ext cx="1016" cy="18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organizacyjny</a:t>
              </a:r>
              <a:endParaRPr lang="pl-PL" altLang="pl-PL" sz="1800"/>
            </a:p>
          </p:txBody>
        </p:sp>
      </p:grpSp>
      <p:sp>
        <p:nvSpPr>
          <p:cNvPr id="24617" name="Rectangle 99">
            <a:extLst>
              <a:ext uri="{FF2B5EF4-FFF2-40B4-BE49-F238E27FC236}">
                <a16:creationId xmlns:a16="http://schemas.microsoft.com/office/drawing/2014/main" id="{B31B90DE-2A99-47D1-B132-93C712179A03}"/>
              </a:ext>
            </a:extLst>
          </p:cNvPr>
          <p:cNvSpPr>
            <a:spLocks noChangeArrowheads="1"/>
          </p:cNvSpPr>
          <p:nvPr/>
        </p:nvSpPr>
        <p:spPr bwMode="auto">
          <a:xfrm>
            <a:off x="2112963" y="4641850"/>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 </a:t>
            </a:r>
            <a:endParaRPr lang="pl-PL" altLang="pl-PL" sz="1800"/>
          </a:p>
        </p:txBody>
      </p:sp>
      <p:grpSp>
        <p:nvGrpSpPr>
          <p:cNvPr id="20" name="Group 100">
            <a:extLst>
              <a:ext uri="{FF2B5EF4-FFF2-40B4-BE49-F238E27FC236}">
                <a16:creationId xmlns:a16="http://schemas.microsoft.com/office/drawing/2014/main" id="{CB759C11-EFAD-4DFB-BEB2-1D0750B800A6}"/>
              </a:ext>
            </a:extLst>
          </p:cNvPr>
          <p:cNvGrpSpPr>
            <a:grpSpLocks/>
          </p:cNvGrpSpPr>
          <p:nvPr/>
        </p:nvGrpSpPr>
        <p:grpSpPr bwMode="auto">
          <a:xfrm>
            <a:off x="565150" y="1630363"/>
            <a:ext cx="1343025" cy="349250"/>
            <a:chOff x="356" y="1027"/>
            <a:chExt cx="846" cy="220"/>
          </a:xfrm>
        </p:grpSpPr>
        <p:sp>
          <p:nvSpPr>
            <p:cNvPr id="24646" name="Rectangle 101">
              <a:extLst>
                <a:ext uri="{FF2B5EF4-FFF2-40B4-BE49-F238E27FC236}">
                  <a16:creationId xmlns:a16="http://schemas.microsoft.com/office/drawing/2014/main" id="{E51CC6F9-30C3-43D4-8BED-78BF9FC2C1F7}"/>
                </a:ext>
              </a:extLst>
            </p:cNvPr>
            <p:cNvSpPr>
              <a:spLocks noChangeArrowheads="1"/>
            </p:cNvSpPr>
            <p:nvPr/>
          </p:nvSpPr>
          <p:spPr bwMode="auto">
            <a:xfrm>
              <a:off x="356" y="1027"/>
              <a:ext cx="846" cy="220"/>
            </a:xfrm>
            <a:prstGeom prst="rect">
              <a:avLst/>
            </a:prstGeom>
            <a:solidFill>
              <a:srgbClr val="D60093"/>
            </a:solidFill>
            <a:ln w="7938">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47" name="Rectangle 102">
              <a:extLst>
                <a:ext uri="{FF2B5EF4-FFF2-40B4-BE49-F238E27FC236}">
                  <a16:creationId xmlns:a16="http://schemas.microsoft.com/office/drawing/2014/main" id="{47C064D3-E9B0-4BC3-999E-3C3EF894E4EA}"/>
                </a:ext>
              </a:extLst>
            </p:cNvPr>
            <p:cNvSpPr>
              <a:spLocks noChangeArrowheads="1"/>
            </p:cNvSpPr>
            <p:nvPr/>
          </p:nvSpPr>
          <p:spPr bwMode="auto">
            <a:xfrm>
              <a:off x="416" y="1054"/>
              <a:ext cx="7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FFFF66"/>
                  </a:solidFill>
                </a:rPr>
                <a:t>Ewaluacja</a:t>
              </a:r>
              <a:endParaRPr lang="pl-PL" altLang="pl-PL" sz="1800">
                <a:solidFill>
                  <a:srgbClr val="FFFF66"/>
                </a:solidFill>
              </a:endParaRPr>
            </a:p>
          </p:txBody>
        </p:sp>
      </p:grpSp>
      <p:sp>
        <p:nvSpPr>
          <p:cNvPr id="24619" name="Rectangle 103">
            <a:extLst>
              <a:ext uri="{FF2B5EF4-FFF2-40B4-BE49-F238E27FC236}">
                <a16:creationId xmlns:a16="http://schemas.microsoft.com/office/drawing/2014/main" id="{736DBE3B-CCC9-4747-B177-FADA44E3BCD3}"/>
              </a:ext>
            </a:extLst>
          </p:cNvPr>
          <p:cNvSpPr>
            <a:spLocks noChangeArrowheads="1"/>
          </p:cNvSpPr>
          <p:nvPr/>
        </p:nvSpPr>
        <p:spPr bwMode="auto">
          <a:xfrm>
            <a:off x="1663700" y="1673225"/>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 </a:t>
            </a:r>
            <a:endParaRPr lang="pl-PL" altLang="pl-PL" sz="1800"/>
          </a:p>
        </p:txBody>
      </p:sp>
      <p:grpSp>
        <p:nvGrpSpPr>
          <p:cNvPr id="21" name="Group 104">
            <a:extLst>
              <a:ext uri="{FF2B5EF4-FFF2-40B4-BE49-F238E27FC236}">
                <a16:creationId xmlns:a16="http://schemas.microsoft.com/office/drawing/2014/main" id="{EC7C6B4C-2686-45C5-8CEF-0A0404A669E9}"/>
              </a:ext>
            </a:extLst>
          </p:cNvPr>
          <p:cNvGrpSpPr>
            <a:grpSpLocks/>
          </p:cNvGrpSpPr>
          <p:nvPr/>
        </p:nvGrpSpPr>
        <p:grpSpPr bwMode="auto">
          <a:xfrm>
            <a:off x="1357313" y="1000125"/>
            <a:ext cx="2728912" cy="349250"/>
            <a:chOff x="1252" y="591"/>
            <a:chExt cx="1310" cy="220"/>
          </a:xfrm>
        </p:grpSpPr>
        <p:sp>
          <p:nvSpPr>
            <p:cNvPr id="24644" name="Rectangle 105">
              <a:extLst>
                <a:ext uri="{FF2B5EF4-FFF2-40B4-BE49-F238E27FC236}">
                  <a16:creationId xmlns:a16="http://schemas.microsoft.com/office/drawing/2014/main" id="{FE0FA0A7-DEF5-473A-8708-006A869C05E2}"/>
                </a:ext>
              </a:extLst>
            </p:cNvPr>
            <p:cNvSpPr>
              <a:spLocks noChangeArrowheads="1"/>
            </p:cNvSpPr>
            <p:nvPr/>
          </p:nvSpPr>
          <p:spPr bwMode="auto">
            <a:xfrm>
              <a:off x="1252" y="591"/>
              <a:ext cx="1310" cy="220"/>
            </a:xfrm>
            <a:prstGeom prst="rect">
              <a:avLst/>
            </a:prstGeom>
            <a:solidFill>
              <a:srgbClr val="D60093"/>
            </a:solidFill>
            <a:ln w="7938">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45" name="Rectangle 106">
              <a:extLst>
                <a:ext uri="{FF2B5EF4-FFF2-40B4-BE49-F238E27FC236}">
                  <a16:creationId xmlns:a16="http://schemas.microsoft.com/office/drawing/2014/main" id="{F2B49933-B77B-41AD-91FD-77BC9E449424}"/>
                </a:ext>
              </a:extLst>
            </p:cNvPr>
            <p:cNvSpPr>
              <a:spLocks noChangeArrowheads="1"/>
            </p:cNvSpPr>
            <p:nvPr/>
          </p:nvSpPr>
          <p:spPr bwMode="auto">
            <a:xfrm>
              <a:off x="1324" y="618"/>
              <a:ext cx="117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FFFF66"/>
                  </a:solidFill>
                </a:rPr>
                <a:t>Ponowne planowanie</a:t>
              </a:r>
              <a:endParaRPr lang="pl-PL" altLang="pl-PL" sz="1800">
                <a:solidFill>
                  <a:srgbClr val="FFFF66"/>
                </a:solidFill>
              </a:endParaRPr>
            </a:p>
          </p:txBody>
        </p:sp>
      </p:grpSp>
      <p:sp>
        <p:nvSpPr>
          <p:cNvPr id="24621" name="Rectangle 107">
            <a:extLst>
              <a:ext uri="{FF2B5EF4-FFF2-40B4-BE49-F238E27FC236}">
                <a16:creationId xmlns:a16="http://schemas.microsoft.com/office/drawing/2014/main" id="{B654932A-E92D-4EB4-A47D-A0B2644DCEB2}"/>
              </a:ext>
            </a:extLst>
          </p:cNvPr>
          <p:cNvSpPr>
            <a:spLocks noChangeArrowheads="1"/>
          </p:cNvSpPr>
          <p:nvPr/>
        </p:nvSpPr>
        <p:spPr bwMode="auto">
          <a:xfrm>
            <a:off x="3670300" y="981075"/>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0000"/>
                </a:solidFill>
              </a:rPr>
              <a:t> </a:t>
            </a:r>
            <a:endParaRPr lang="pl-PL" altLang="pl-PL" sz="1800"/>
          </a:p>
        </p:txBody>
      </p:sp>
      <p:grpSp>
        <p:nvGrpSpPr>
          <p:cNvPr id="22" name="Group 108">
            <a:extLst>
              <a:ext uri="{FF2B5EF4-FFF2-40B4-BE49-F238E27FC236}">
                <a16:creationId xmlns:a16="http://schemas.microsoft.com/office/drawing/2014/main" id="{34EF9E2A-EF1F-4B57-A770-B96B8F0411CB}"/>
              </a:ext>
            </a:extLst>
          </p:cNvPr>
          <p:cNvGrpSpPr>
            <a:grpSpLocks/>
          </p:cNvGrpSpPr>
          <p:nvPr/>
        </p:nvGrpSpPr>
        <p:grpSpPr bwMode="auto">
          <a:xfrm>
            <a:off x="788988" y="3621088"/>
            <a:ext cx="752475" cy="349250"/>
            <a:chOff x="497" y="2281"/>
            <a:chExt cx="474" cy="220"/>
          </a:xfrm>
        </p:grpSpPr>
        <p:sp>
          <p:nvSpPr>
            <p:cNvPr id="24641" name="Rectangle 109">
              <a:extLst>
                <a:ext uri="{FF2B5EF4-FFF2-40B4-BE49-F238E27FC236}">
                  <a16:creationId xmlns:a16="http://schemas.microsoft.com/office/drawing/2014/main" id="{7F953D4E-6CB5-4D4C-9062-1E8E1DCCF2F2}"/>
                </a:ext>
              </a:extLst>
            </p:cNvPr>
            <p:cNvSpPr>
              <a:spLocks noChangeArrowheads="1"/>
            </p:cNvSpPr>
            <p:nvPr/>
          </p:nvSpPr>
          <p:spPr bwMode="auto">
            <a:xfrm>
              <a:off x="497" y="2281"/>
              <a:ext cx="474" cy="220"/>
            </a:xfrm>
            <a:prstGeom prst="rect">
              <a:avLst/>
            </a:prstGeom>
            <a:solidFill>
              <a:srgbClr val="FFFFFF"/>
            </a:solidFill>
            <a:ln w="7938">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42" name="Rectangle 110">
              <a:extLst>
                <a:ext uri="{FF2B5EF4-FFF2-40B4-BE49-F238E27FC236}">
                  <a16:creationId xmlns:a16="http://schemas.microsoft.com/office/drawing/2014/main" id="{CB95F838-F459-45CF-931E-B4D20F626236}"/>
                </a:ext>
              </a:extLst>
            </p:cNvPr>
            <p:cNvSpPr>
              <a:spLocks noChangeArrowheads="1"/>
            </p:cNvSpPr>
            <p:nvPr/>
          </p:nvSpPr>
          <p:spPr bwMode="auto">
            <a:xfrm>
              <a:off x="609" y="2306"/>
              <a:ext cx="2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M+E</a:t>
              </a:r>
              <a:endParaRPr lang="pl-PL" altLang="pl-PL" sz="1800"/>
            </a:p>
          </p:txBody>
        </p:sp>
        <p:sp>
          <p:nvSpPr>
            <p:cNvPr id="24643" name="Rectangle 111">
              <a:extLst>
                <a:ext uri="{FF2B5EF4-FFF2-40B4-BE49-F238E27FC236}">
                  <a16:creationId xmlns:a16="http://schemas.microsoft.com/office/drawing/2014/main" id="{67A06AC3-68FB-4F31-8514-F36A0E7EFA3E}"/>
                </a:ext>
              </a:extLst>
            </p:cNvPr>
            <p:cNvSpPr>
              <a:spLocks noChangeArrowheads="1"/>
            </p:cNvSpPr>
            <p:nvPr/>
          </p:nvSpPr>
          <p:spPr bwMode="auto">
            <a:xfrm>
              <a:off x="856" y="2306"/>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700" b="1">
                  <a:solidFill>
                    <a:srgbClr val="000000"/>
                  </a:solidFill>
                </a:rPr>
                <a:t> </a:t>
              </a:r>
              <a:endParaRPr lang="pl-PL" altLang="pl-PL" sz="1800"/>
            </a:p>
          </p:txBody>
        </p:sp>
      </p:grpSp>
      <p:grpSp>
        <p:nvGrpSpPr>
          <p:cNvPr id="23" name="Group 112">
            <a:extLst>
              <a:ext uri="{FF2B5EF4-FFF2-40B4-BE49-F238E27FC236}">
                <a16:creationId xmlns:a16="http://schemas.microsoft.com/office/drawing/2014/main" id="{43E132B7-712E-496C-9122-E405E6C83CD1}"/>
              </a:ext>
            </a:extLst>
          </p:cNvPr>
          <p:cNvGrpSpPr>
            <a:grpSpLocks/>
          </p:cNvGrpSpPr>
          <p:nvPr/>
        </p:nvGrpSpPr>
        <p:grpSpPr bwMode="auto">
          <a:xfrm>
            <a:off x="490538" y="687388"/>
            <a:ext cx="619125" cy="968375"/>
            <a:chOff x="309" y="433"/>
            <a:chExt cx="390" cy="610"/>
          </a:xfrm>
        </p:grpSpPr>
        <p:sp>
          <p:nvSpPr>
            <p:cNvPr id="24639" name="Freeform 113">
              <a:extLst>
                <a:ext uri="{FF2B5EF4-FFF2-40B4-BE49-F238E27FC236}">
                  <a16:creationId xmlns:a16="http://schemas.microsoft.com/office/drawing/2014/main" id="{9CC41EDD-4247-47C1-B323-05D55E680D40}"/>
                </a:ext>
              </a:extLst>
            </p:cNvPr>
            <p:cNvSpPr>
              <a:spLocks/>
            </p:cNvSpPr>
            <p:nvPr/>
          </p:nvSpPr>
          <p:spPr bwMode="auto">
            <a:xfrm>
              <a:off x="361" y="523"/>
              <a:ext cx="338" cy="520"/>
            </a:xfrm>
            <a:custGeom>
              <a:avLst/>
              <a:gdLst>
                <a:gd name="T0" fmla="*/ 314 w 338"/>
                <a:gd name="T1" fmla="*/ 520 h 520"/>
                <a:gd name="T2" fmla="*/ 338 w 338"/>
                <a:gd name="T3" fmla="*/ 500 h 520"/>
                <a:gd name="T4" fmla="*/ 23 w 338"/>
                <a:gd name="T5" fmla="*/ 0 h 520"/>
                <a:gd name="T6" fmla="*/ 0 w 338"/>
                <a:gd name="T7" fmla="*/ 20 h 520"/>
                <a:gd name="T8" fmla="*/ 314 w 338"/>
                <a:gd name="T9" fmla="*/ 520 h 520"/>
                <a:gd name="T10" fmla="*/ 0 60000 65536"/>
                <a:gd name="T11" fmla="*/ 0 60000 65536"/>
                <a:gd name="T12" fmla="*/ 0 60000 65536"/>
                <a:gd name="T13" fmla="*/ 0 60000 65536"/>
                <a:gd name="T14" fmla="*/ 0 60000 65536"/>
                <a:gd name="T15" fmla="*/ 0 w 338"/>
                <a:gd name="T16" fmla="*/ 0 h 520"/>
                <a:gd name="T17" fmla="*/ 338 w 338"/>
                <a:gd name="T18" fmla="*/ 520 h 520"/>
              </a:gdLst>
              <a:ahLst/>
              <a:cxnLst>
                <a:cxn ang="T10">
                  <a:pos x="T0" y="T1"/>
                </a:cxn>
                <a:cxn ang="T11">
                  <a:pos x="T2" y="T3"/>
                </a:cxn>
                <a:cxn ang="T12">
                  <a:pos x="T4" y="T5"/>
                </a:cxn>
                <a:cxn ang="T13">
                  <a:pos x="T6" y="T7"/>
                </a:cxn>
                <a:cxn ang="T14">
                  <a:pos x="T8" y="T9"/>
                </a:cxn>
              </a:cxnLst>
              <a:rect l="T15" t="T16" r="T17" b="T18"/>
              <a:pathLst>
                <a:path w="338" h="520">
                  <a:moveTo>
                    <a:pt x="314" y="520"/>
                  </a:moveTo>
                  <a:lnTo>
                    <a:pt x="338" y="500"/>
                  </a:lnTo>
                  <a:lnTo>
                    <a:pt x="23" y="0"/>
                  </a:lnTo>
                  <a:lnTo>
                    <a:pt x="0" y="20"/>
                  </a:lnTo>
                  <a:lnTo>
                    <a:pt x="314" y="520"/>
                  </a:lnTo>
                  <a:close/>
                </a:path>
              </a:pathLst>
            </a:custGeom>
            <a:solidFill>
              <a:schemeClr val="accent1"/>
            </a:solidFill>
            <a:ln w="9525">
              <a:solidFill>
                <a:schemeClr val="bg1"/>
              </a:solidFill>
              <a:round/>
              <a:headEnd/>
              <a:tailEnd/>
            </a:ln>
          </p:spPr>
          <p:txBody>
            <a:bodyPr/>
            <a:lstStyle/>
            <a:p>
              <a:endParaRPr lang="pl-PL"/>
            </a:p>
          </p:txBody>
        </p:sp>
        <p:sp>
          <p:nvSpPr>
            <p:cNvPr id="24640" name="Freeform 114">
              <a:extLst>
                <a:ext uri="{FF2B5EF4-FFF2-40B4-BE49-F238E27FC236}">
                  <a16:creationId xmlns:a16="http://schemas.microsoft.com/office/drawing/2014/main" id="{D35ADA7A-071B-46E6-89BB-9CF98D9E3B84}"/>
                </a:ext>
              </a:extLst>
            </p:cNvPr>
            <p:cNvSpPr>
              <a:spLocks/>
            </p:cNvSpPr>
            <p:nvPr/>
          </p:nvSpPr>
          <p:spPr bwMode="auto">
            <a:xfrm>
              <a:off x="309" y="433"/>
              <a:ext cx="113" cy="145"/>
            </a:xfrm>
            <a:custGeom>
              <a:avLst/>
              <a:gdLst>
                <a:gd name="T0" fmla="*/ 113 w 113"/>
                <a:gd name="T1" fmla="*/ 67 h 145"/>
                <a:gd name="T2" fmla="*/ 0 w 113"/>
                <a:gd name="T3" fmla="*/ 0 h 145"/>
                <a:gd name="T4" fmla="*/ 22 w 113"/>
                <a:gd name="T5" fmla="*/ 145 h 145"/>
                <a:gd name="T6" fmla="*/ 113 w 113"/>
                <a:gd name="T7" fmla="*/ 67 h 145"/>
                <a:gd name="T8" fmla="*/ 0 60000 65536"/>
                <a:gd name="T9" fmla="*/ 0 60000 65536"/>
                <a:gd name="T10" fmla="*/ 0 60000 65536"/>
                <a:gd name="T11" fmla="*/ 0 60000 65536"/>
                <a:gd name="T12" fmla="*/ 0 w 113"/>
                <a:gd name="T13" fmla="*/ 0 h 145"/>
                <a:gd name="T14" fmla="*/ 113 w 113"/>
                <a:gd name="T15" fmla="*/ 145 h 145"/>
              </a:gdLst>
              <a:ahLst/>
              <a:cxnLst>
                <a:cxn ang="T8">
                  <a:pos x="T0" y="T1"/>
                </a:cxn>
                <a:cxn ang="T9">
                  <a:pos x="T2" y="T3"/>
                </a:cxn>
                <a:cxn ang="T10">
                  <a:pos x="T4" y="T5"/>
                </a:cxn>
                <a:cxn ang="T11">
                  <a:pos x="T6" y="T7"/>
                </a:cxn>
              </a:cxnLst>
              <a:rect l="T12" t="T13" r="T14" b="T15"/>
              <a:pathLst>
                <a:path w="113" h="145">
                  <a:moveTo>
                    <a:pt x="113" y="67"/>
                  </a:moveTo>
                  <a:lnTo>
                    <a:pt x="0" y="0"/>
                  </a:lnTo>
                  <a:lnTo>
                    <a:pt x="22" y="145"/>
                  </a:lnTo>
                  <a:lnTo>
                    <a:pt x="113" y="67"/>
                  </a:lnTo>
                  <a:close/>
                </a:path>
              </a:pathLst>
            </a:custGeom>
            <a:solidFill>
              <a:schemeClr val="accent1"/>
            </a:solidFill>
            <a:ln w="9525">
              <a:solidFill>
                <a:schemeClr val="bg1"/>
              </a:solidFill>
              <a:round/>
              <a:headEnd/>
              <a:tailEnd/>
            </a:ln>
          </p:spPr>
          <p:txBody>
            <a:bodyPr/>
            <a:lstStyle/>
            <a:p>
              <a:endParaRPr lang="pl-PL"/>
            </a:p>
          </p:txBody>
        </p:sp>
      </p:grpSp>
      <p:grpSp>
        <p:nvGrpSpPr>
          <p:cNvPr id="24" name="Group 115">
            <a:extLst>
              <a:ext uri="{FF2B5EF4-FFF2-40B4-BE49-F238E27FC236}">
                <a16:creationId xmlns:a16="http://schemas.microsoft.com/office/drawing/2014/main" id="{DF738EE2-4A5A-4948-B991-6E6D6722B82B}"/>
              </a:ext>
            </a:extLst>
          </p:cNvPr>
          <p:cNvGrpSpPr>
            <a:grpSpLocks/>
          </p:cNvGrpSpPr>
          <p:nvPr/>
        </p:nvGrpSpPr>
        <p:grpSpPr bwMode="auto">
          <a:xfrm>
            <a:off x="823913" y="207963"/>
            <a:ext cx="1155700" cy="698500"/>
            <a:chOff x="519" y="131"/>
            <a:chExt cx="728" cy="440"/>
          </a:xfrm>
        </p:grpSpPr>
        <p:sp>
          <p:nvSpPr>
            <p:cNvPr id="24636" name="Rectangle 116">
              <a:extLst>
                <a:ext uri="{FF2B5EF4-FFF2-40B4-BE49-F238E27FC236}">
                  <a16:creationId xmlns:a16="http://schemas.microsoft.com/office/drawing/2014/main" id="{E47D3D73-EF88-4EA4-8ED2-EA760AB17F1A}"/>
                </a:ext>
              </a:extLst>
            </p:cNvPr>
            <p:cNvSpPr>
              <a:spLocks noChangeArrowheads="1"/>
            </p:cNvSpPr>
            <p:nvPr/>
          </p:nvSpPr>
          <p:spPr bwMode="auto">
            <a:xfrm>
              <a:off x="519" y="131"/>
              <a:ext cx="728" cy="440"/>
            </a:xfrm>
            <a:prstGeom prst="rect">
              <a:avLst/>
            </a:prstGeom>
            <a:solidFill>
              <a:srgbClr val="FFFFFF"/>
            </a:solidFill>
            <a:ln w="7938">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37" name="Rectangle 117">
              <a:extLst>
                <a:ext uri="{FF2B5EF4-FFF2-40B4-BE49-F238E27FC236}">
                  <a16:creationId xmlns:a16="http://schemas.microsoft.com/office/drawing/2014/main" id="{8D884E87-8C20-4375-A13E-007423DE2E8B}"/>
                </a:ext>
              </a:extLst>
            </p:cNvPr>
            <p:cNvSpPr>
              <a:spLocks noChangeArrowheads="1"/>
            </p:cNvSpPr>
            <p:nvPr/>
          </p:nvSpPr>
          <p:spPr bwMode="auto">
            <a:xfrm>
              <a:off x="633" y="160"/>
              <a:ext cx="55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800080"/>
                  </a:solidFill>
                </a:rPr>
                <a:t>Koniec </a:t>
              </a:r>
              <a:endParaRPr lang="pl-PL" altLang="pl-PL" sz="1800"/>
            </a:p>
          </p:txBody>
        </p:sp>
        <p:sp>
          <p:nvSpPr>
            <p:cNvPr id="24638" name="Rectangle 118">
              <a:extLst>
                <a:ext uri="{FF2B5EF4-FFF2-40B4-BE49-F238E27FC236}">
                  <a16:creationId xmlns:a16="http://schemas.microsoft.com/office/drawing/2014/main" id="{83A460C2-01E8-4090-8D42-1D3BC8898330}"/>
                </a:ext>
              </a:extLst>
            </p:cNvPr>
            <p:cNvSpPr>
              <a:spLocks noChangeArrowheads="1"/>
            </p:cNvSpPr>
            <p:nvPr/>
          </p:nvSpPr>
          <p:spPr bwMode="auto">
            <a:xfrm>
              <a:off x="592" y="340"/>
              <a:ext cx="6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800080"/>
                  </a:solidFill>
                </a:rPr>
                <a:t>projektu</a:t>
              </a:r>
              <a:endParaRPr lang="pl-PL" altLang="pl-PL" sz="1800"/>
            </a:p>
          </p:txBody>
        </p:sp>
      </p:grpSp>
      <p:grpSp>
        <p:nvGrpSpPr>
          <p:cNvPr id="25" name="Group 119">
            <a:extLst>
              <a:ext uri="{FF2B5EF4-FFF2-40B4-BE49-F238E27FC236}">
                <a16:creationId xmlns:a16="http://schemas.microsoft.com/office/drawing/2014/main" id="{EF88942A-37AB-48BA-98D6-6401EF6CD3C5}"/>
              </a:ext>
            </a:extLst>
          </p:cNvPr>
          <p:cNvGrpSpPr>
            <a:grpSpLocks/>
          </p:cNvGrpSpPr>
          <p:nvPr/>
        </p:nvGrpSpPr>
        <p:grpSpPr bwMode="auto">
          <a:xfrm>
            <a:off x="285750" y="5214938"/>
            <a:ext cx="1868488" cy="712787"/>
            <a:chOff x="402" y="3811"/>
            <a:chExt cx="1177" cy="449"/>
          </a:xfrm>
        </p:grpSpPr>
        <p:sp>
          <p:nvSpPr>
            <p:cNvPr id="24633" name="Rectangle 120">
              <a:extLst>
                <a:ext uri="{FF2B5EF4-FFF2-40B4-BE49-F238E27FC236}">
                  <a16:creationId xmlns:a16="http://schemas.microsoft.com/office/drawing/2014/main" id="{56C33395-C437-44C2-88DC-720829767D9F}"/>
                </a:ext>
              </a:extLst>
            </p:cNvPr>
            <p:cNvSpPr>
              <a:spLocks noChangeArrowheads="1"/>
            </p:cNvSpPr>
            <p:nvPr/>
          </p:nvSpPr>
          <p:spPr bwMode="auto">
            <a:xfrm>
              <a:off x="402" y="3811"/>
              <a:ext cx="936"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4634" name="Rectangle 121">
              <a:extLst>
                <a:ext uri="{FF2B5EF4-FFF2-40B4-BE49-F238E27FC236}">
                  <a16:creationId xmlns:a16="http://schemas.microsoft.com/office/drawing/2014/main" id="{0830EF5C-74CC-460D-ADFC-825E3A4987DE}"/>
                </a:ext>
              </a:extLst>
            </p:cNvPr>
            <p:cNvSpPr>
              <a:spLocks noChangeArrowheads="1"/>
            </p:cNvSpPr>
            <p:nvPr/>
          </p:nvSpPr>
          <p:spPr bwMode="auto">
            <a:xfrm>
              <a:off x="523" y="3840"/>
              <a:ext cx="10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2500" b="1"/>
                <a:t>Wdrażanie</a:t>
              </a:r>
              <a:r>
                <a:rPr lang="pl-PL" altLang="pl-PL" sz="2500" b="1">
                  <a:solidFill>
                    <a:schemeClr val="bg1"/>
                  </a:solidFill>
                </a:rPr>
                <a:t> </a:t>
              </a:r>
              <a:endParaRPr lang="pl-PL" altLang="pl-PL">
                <a:solidFill>
                  <a:schemeClr val="bg1"/>
                </a:solidFill>
              </a:endParaRPr>
            </a:p>
          </p:txBody>
        </p:sp>
        <p:sp>
          <p:nvSpPr>
            <p:cNvPr id="24635" name="Rectangle 122">
              <a:extLst>
                <a:ext uri="{FF2B5EF4-FFF2-40B4-BE49-F238E27FC236}">
                  <a16:creationId xmlns:a16="http://schemas.microsoft.com/office/drawing/2014/main" id="{70AAE6E6-7757-40DE-A178-02CB11FC0951}"/>
                </a:ext>
              </a:extLst>
            </p:cNvPr>
            <p:cNvSpPr>
              <a:spLocks noChangeArrowheads="1"/>
            </p:cNvSpPr>
            <p:nvPr/>
          </p:nvSpPr>
          <p:spPr bwMode="auto">
            <a:xfrm>
              <a:off x="592" y="4020"/>
              <a:ext cx="78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2500" b="1"/>
                <a:t>projektu</a:t>
              </a:r>
              <a:endParaRPr lang="pl-PL" altLang="pl-PL"/>
            </a:p>
          </p:txBody>
        </p:sp>
      </p:grpSp>
      <p:grpSp>
        <p:nvGrpSpPr>
          <p:cNvPr id="26" name="Group 123">
            <a:extLst>
              <a:ext uri="{FF2B5EF4-FFF2-40B4-BE49-F238E27FC236}">
                <a16:creationId xmlns:a16="http://schemas.microsoft.com/office/drawing/2014/main" id="{4AF52AE8-1995-4F14-A046-C62EE1349706}"/>
              </a:ext>
            </a:extLst>
          </p:cNvPr>
          <p:cNvGrpSpPr>
            <a:grpSpLocks/>
          </p:cNvGrpSpPr>
          <p:nvPr/>
        </p:nvGrpSpPr>
        <p:grpSpPr bwMode="auto">
          <a:xfrm>
            <a:off x="4214813" y="0"/>
            <a:ext cx="2312987" cy="1371600"/>
            <a:chOff x="4507" y="3595"/>
            <a:chExt cx="1095" cy="601"/>
          </a:xfrm>
        </p:grpSpPr>
        <p:sp>
          <p:nvSpPr>
            <p:cNvPr id="625788" name="Rectangle 124">
              <a:extLst>
                <a:ext uri="{FF2B5EF4-FFF2-40B4-BE49-F238E27FC236}">
                  <a16:creationId xmlns:a16="http://schemas.microsoft.com/office/drawing/2014/main" id="{0D1CD49E-31BE-4D7F-9BA2-288AB4AEEC6E}"/>
                </a:ext>
              </a:extLst>
            </p:cNvPr>
            <p:cNvSpPr>
              <a:spLocks noChangeArrowheads="1"/>
            </p:cNvSpPr>
            <p:nvPr/>
          </p:nvSpPr>
          <p:spPr bwMode="auto">
            <a:xfrm>
              <a:off x="4507" y="3595"/>
              <a:ext cx="1095" cy="601"/>
            </a:xfrm>
            <a:prstGeom prst="rect">
              <a:avLst/>
            </a:prstGeom>
            <a:solidFill>
              <a:srgbClr val="000099"/>
            </a:solidFill>
            <a:ln w="7938">
              <a:noFill/>
              <a:miter lim="800000"/>
              <a:headEnd/>
              <a:tailEnd/>
            </a:ln>
          </p:spPr>
          <p:txBody>
            <a:bodyPr/>
            <a:lstStyle/>
            <a:p>
              <a:pPr eaLnBrk="1" fontAlgn="auto" hangingPunct="1">
                <a:spcBef>
                  <a:spcPts val="0"/>
                </a:spcBef>
                <a:spcAft>
                  <a:spcPts val="0"/>
                </a:spcAft>
                <a:defRPr/>
              </a:pPr>
              <a:endParaRPr lang="de-DE" sz="3200">
                <a:solidFill>
                  <a:srgbClr val="FFFF00"/>
                </a:solidFill>
                <a:effectLst>
                  <a:outerShdw blurRad="38100" dist="38100" dir="2700000" algn="tl">
                    <a:srgbClr val="000000"/>
                  </a:outerShdw>
                </a:effectLst>
                <a:latin typeface="Arial" charset="0"/>
                <a:cs typeface="Arial" charset="0"/>
              </a:endParaRPr>
            </a:p>
          </p:txBody>
        </p:sp>
        <p:sp>
          <p:nvSpPr>
            <p:cNvPr id="625789" name="Rectangle 125">
              <a:extLst>
                <a:ext uri="{FF2B5EF4-FFF2-40B4-BE49-F238E27FC236}">
                  <a16:creationId xmlns:a16="http://schemas.microsoft.com/office/drawing/2014/main" id="{9A8CECC4-4C67-489C-A723-2063737874E5}"/>
                </a:ext>
              </a:extLst>
            </p:cNvPr>
            <p:cNvSpPr>
              <a:spLocks noChangeArrowheads="1"/>
            </p:cNvSpPr>
            <p:nvPr/>
          </p:nvSpPr>
          <p:spPr bwMode="auto">
            <a:xfrm>
              <a:off x="4817" y="3624"/>
              <a:ext cx="437" cy="167"/>
            </a:xfrm>
            <a:prstGeom prst="rect">
              <a:avLst/>
            </a:prstGeom>
            <a:solidFill>
              <a:srgbClr val="000099"/>
            </a:solidFill>
            <a:ln w="9525">
              <a:noFill/>
              <a:miter lim="800000"/>
              <a:headEnd/>
              <a:tailEnd/>
            </a:ln>
          </p:spPr>
          <p:txBody>
            <a:bodyPr wrap="none" lIns="0" tIns="0" rIns="0" bIns="0">
              <a:spAutoFit/>
            </a:bodyPr>
            <a:lstStyle/>
            <a:p>
              <a:pPr eaLnBrk="1" fontAlgn="auto" hangingPunct="1">
                <a:spcBef>
                  <a:spcPts val="0"/>
                </a:spcBef>
                <a:spcAft>
                  <a:spcPts val="0"/>
                </a:spcAft>
                <a:defRPr/>
              </a:pPr>
              <a:r>
                <a:rPr lang="pl-PL" sz="2500" b="1">
                  <a:solidFill>
                    <a:srgbClr val="FFFF00"/>
                  </a:solidFill>
                  <a:effectLst>
                    <a:outerShdw blurRad="38100" dist="38100" dir="2700000" algn="tl">
                      <a:srgbClr val="000000"/>
                    </a:outerShdw>
                  </a:effectLst>
                  <a:latin typeface="Arial" charset="0"/>
                  <a:cs typeface="Arial" charset="0"/>
                </a:rPr>
                <a:t>Cykl </a:t>
              </a:r>
              <a:endParaRPr lang="pl-PL" sz="3200">
                <a:solidFill>
                  <a:srgbClr val="FFFF00"/>
                </a:solidFill>
                <a:effectLst>
                  <a:outerShdw blurRad="38100" dist="38100" dir="2700000" algn="tl">
                    <a:srgbClr val="000000"/>
                  </a:outerShdw>
                </a:effectLst>
                <a:latin typeface="Arial" charset="0"/>
                <a:cs typeface="Arial" charset="0"/>
              </a:endParaRPr>
            </a:p>
          </p:txBody>
        </p:sp>
        <p:sp>
          <p:nvSpPr>
            <p:cNvPr id="625790" name="Rectangle 126">
              <a:extLst>
                <a:ext uri="{FF2B5EF4-FFF2-40B4-BE49-F238E27FC236}">
                  <a16:creationId xmlns:a16="http://schemas.microsoft.com/office/drawing/2014/main" id="{F4D99ACD-57E8-4D88-B6F9-21C0C22978E0}"/>
                </a:ext>
              </a:extLst>
            </p:cNvPr>
            <p:cNvSpPr>
              <a:spLocks noChangeArrowheads="1"/>
            </p:cNvSpPr>
            <p:nvPr/>
          </p:nvSpPr>
          <p:spPr bwMode="auto">
            <a:xfrm>
              <a:off x="4597" y="3798"/>
              <a:ext cx="992" cy="167"/>
            </a:xfrm>
            <a:prstGeom prst="rect">
              <a:avLst/>
            </a:prstGeom>
            <a:solidFill>
              <a:srgbClr val="000099"/>
            </a:solidFill>
            <a:ln w="9525">
              <a:noFill/>
              <a:miter lim="800000"/>
              <a:headEnd/>
              <a:tailEnd/>
            </a:ln>
          </p:spPr>
          <p:txBody>
            <a:bodyPr lIns="0" tIns="0" rIns="0" bIns="0">
              <a:spAutoFit/>
            </a:bodyPr>
            <a:lstStyle/>
            <a:p>
              <a:pPr eaLnBrk="1" fontAlgn="auto" hangingPunct="1">
                <a:spcBef>
                  <a:spcPts val="0"/>
                </a:spcBef>
                <a:spcAft>
                  <a:spcPts val="0"/>
                </a:spcAft>
                <a:defRPr/>
              </a:pPr>
              <a:r>
                <a:rPr lang="pl-PL" sz="2500" b="1" dirty="0">
                  <a:solidFill>
                    <a:srgbClr val="FFFF00"/>
                  </a:solidFill>
                  <a:effectLst>
                    <a:outerShdw blurRad="38100" dist="38100" dir="2700000" algn="tl">
                      <a:srgbClr val="000000"/>
                    </a:outerShdw>
                  </a:effectLst>
                  <a:latin typeface="Arial" charset="0"/>
                  <a:cs typeface="Arial" charset="0"/>
                </a:rPr>
                <a:t>planowania </a:t>
              </a:r>
              <a:endParaRPr lang="pl-PL" sz="3200" dirty="0">
                <a:solidFill>
                  <a:srgbClr val="FFFF00"/>
                </a:solidFill>
                <a:effectLst>
                  <a:outerShdw blurRad="38100" dist="38100" dir="2700000" algn="tl">
                    <a:srgbClr val="000000"/>
                  </a:outerShdw>
                </a:effectLst>
                <a:latin typeface="Arial" charset="0"/>
                <a:cs typeface="Arial" charset="0"/>
              </a:endParaRPr>
            </a:p>
          </p:txBody>
        </p:sp>
        <p:sp>
          <p:nvSpPr>
            <p:cNvPr id="625791" name="Rectangle 127">
              <a:extLst>
                <a:ext uri="{FF2B5EF4-FFF2-40B4-BE49-F238E27FC236}">
                  <a16:creationId xmlns:a16="http://schemas.microsoft.com/office/drawing/2014/main" id="{7A4F1EEB-4AB4-449B-99BC-0BCDF7A1F6ED}"/>
                </a:ext>
              </a:extLst>
            </p:cNvPr>
            <p:cNvSpPr>
              <a:spLocks noChangeArrowheads="1"/>
            </p:cNvSpPr>
            <p:nvPr/>
          </p:nvSpPr>
          <p:spPr bwMode="auto">
            <a:xfrm>
              <a:off x="4696" y="3978"/>
              <a:ext cx="722" cy="167"/>
            </a:xfrm>
            <a:prstGeom prst="rect">
              <a:avLst/>
            </a:prstGeom>
            <a:solidFill>
              <a:srgbClr val="000099"/>
            </a:solidFill>
            <a:ln w="9525">
              <a:noFill/>
              <a:miter lim="800000"/>
              <a:headEnd/>
              <a:tailEnd/>
            </a:ln>
          </p:spPr>
          <p:txBody>
            <a:bodyPr wrap="none" lIns="0" tIns="0" rIns="0" bIns="0">
              <a:spAutoFit/>
            </a:bodyPr>
            <a:lstStyle/>
            <a:p>
              <a:pPr eaLnBrk="1" fontAlgn="auto" hangingPunct="1">
                <a:spcBef>
                  <a:spcPts val="0"/>
                </a:spcBef>
                <a:spcAft>
                  <a:spcPts val="0"/>
                </a:spcAft>
                <a:defRPr/>
              </a:pPr>
              <a:r>
                <a:rPr lang="pl-PL" sz="2500" b="1">
                  <a:solidFill>
                    <a:srgbClr val="FFFF00"/>
                  </a:solidFill>
                  <a:effectLst>
                    <a:outerShdw blurRad="38100" dist="38100" dir="2700000" algn="tl">
                      <a:srgbClr val="000000"/>
                    </a:outerShdw>
                  </a:effectLst>
                  <a:latin typeface="Arial" charset="0"/>
                  <a:cs typeface="Arial" charset="0"/>
                </a:rPr>
                <a:t>projektu</a:t>
              </a:r>
              <a:endParaRPr lang="pl-PL" sz="3200">
                <a:solidFill>
                  <a:srgbClr val="FFFF00"/>
                </a:solidFill>
                <a:effectLst>
                  <a:outerShdw blurRad="38100" dist="38100" dir="2700000" algn="tl">
                    <a:srgbClr val="000000"/>
                  </a:outerShdw>
                </a:effectLst>
                <a:latin typeface="Arial" charset="0"/>
                <a:cs typeface="Arial" charset="0"/>
              </a:endParaRPr>
            </a:p>
          </p:txBody>
        </p:sp>
      </p:grpSp>
      <p:sp>
        <p:nvSpPr>
          <p:cNvPr id="24627" name="Rectangle 128">
            <a:extLst>
              <a:ext uri="{FF2B5EF4-FFF2-40B4-BE49-F238E27FC236}">
                <a16:creationId xmlns:a16="http://schemas.microsoft.com/office/drawing/2014/main" id="{150666EA-5DB3-4C4B-834C-D4DB3BAD7DBB}"/>
              </a:ext>
            </a:extLst>
          </p:cNvPr>
          <p:cNvSpPr>
            <a:spLocks noChangeArrowheads="1"/>
          </p:cNvSpPr>
          <p:nvPr/>
        </p:nvSpPr>
        <p:spPr bwMode="auto">
          <a:xfrm>
            <a:off x="8274050" y="6315075"/>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900" b="1">
                <a:solidFill>
                  <a:srgbClr val="00FFFF"/>
                </a:solidFill>
              </a:rPr>
              <a:t> </a:t>
            </a:r>
            <a:endParaRPr lang="pl-PL" altLang="pl-PL" sz="1800"/>
          </a:p>
        </p:txBody>
      </p:sp>
      <p:sp>
        <p:nvSpPr>
          <p:cNvPr id="24628" name="Symbol zastępczy numeru slajdu 128">
            <a:extLst>
              <a:ext uri="{FF2B5EF4-FFF2-40B4-BE49-F238E27FC236}">
                <a16:creationId xmlns:a16="http://schemas.microsoft.com/office/drawing/2014/main" id="{E4912480-232D-4F57-B0A8-62ADD79AA4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351752-87DA-445D-93C8-4E38612B3109}" type="slidenum">
              <a:rPr lang="pl-PL" altLang="pl-PL" sz="1200" smtClean="0">
                <a:solidFill>
                  <a:srgbClr val="898989"/>
                </a:solidFill>
                <a:latin typeface="Arial" panose="020B0604020202020204" pitchFamily="34" charset="0"/>
              </a:rPr>
              <a:pPr>
                <a:spcBef>
                  <a:spcPct val="0"/>
                </a:spcBef>
                <a:buFontTx/>
                <a:buNone/>
              </a:pPr>
              <a:t>8</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25667"/>
                                        </p:tgtEl>
                                        <p:attrNameLst>
                                          <p:attrName>style.visibility</p:attrName>
                                        </p:attrNameLst>
                                      </p:cBhvr>
                                      <p:to>
                                        <p:strVal val="visible"/>
                                      </p:to>
                                    </p:set>
                                    <p:anim calcmode="lin" valueType="num">
                                      <p:cBhvr>
                                        <p:cTn id="13" dur="1000" fill="hold"/>
                                        <p:tgtEl>
                                          <p:spTgt spid="625667"/>
                                        </p:tgtEl>
                                        <p:attrNameLst>
                                          <p:attrName>ppt_w</p:attrName>
                                        </p:attrNameLst>
                                      </p:cBhvr>
                                      <p:tavLst>
                                        <p:tav tm="0">
                                          <p:val>
                                            <p:strVal val="#ppt_w*0.70"/>
                                          </p:val>
                                        </p:tav>
                                        <p:tav tm="100000">
                                          <p:val>
                                            <p:strVal val="#ppt_w"/>
                                          </p:val>
                                        </p:tav>
                                      </p:tavLst>
                                    </p:anim>
                                    <p:anim calcmode="lin" valueType="num">
                                      <p:cBhvr>
                                        <p:cTn id="14" dur="1000" fill="hold"/>
                                        <p:tgtEl>
                                          <p:spTgt spid="625667"/>
                                        </p:tgtEl>
                                        <p:attrNameLst>
                                          <p:attrName>ppt_h</p:attrName>
                                        </p:attrNameLst>
                                      </p:cBhvr>
                                      <p:tavLst>
                                        <p:tav tm="0">
                                          <p:val>
                                            <p:strVal val="#ppt_h"/>
                                          </p:val>
                                        </p:tav>
                                        <p:tav tm="100000">
                                          <p:val>
                                            <p:strVal val="#ppt_h"/>
                                          </p:val>
                                        </p:tav>
                                      </p:tavLst>
                                    </p:anim>
                                    <p:animEffect transition="in" filter="fade">
                                      <p:cBhvr>
                                        <p:cTn id="15" dur="1000"/>
                                        <p:tgtEl>
                                          <p:spTgt spid="6256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strVal val="#ppt_w*0.70"/>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Effect transition="in" filter="fade">
                                      <p:cBhvr>
                                        <p:cTn id="36" dur="10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strVal val="#ppt_w*0.70"/>
                                          </p:val>
                                        </p:tav>
                                        <p:tav tm="100000">
                                          <p:val>
                                            <p:strVal val="#ppt_w"/>
                                          </p:val>
                                        </p:tav>
                                      </p:tavLst>
                                    </p:anim>
                                    <p:anim calcmode="lin" valueType="num">
                                      <p:cBhvr>
                                        <p:cTn id="49" dur="1000" fill="hold"/>
                                        <p:tgtEl>
                                          <p:spTgt spid="7"/>
                                        </p:tgtEl>
                                        <p:attrNameLst>
                                          <p:attrName>ppt_h</p:attrName>
                                        </p:attrNameLst>
                                      </p:cBhvr>
                                      <p:tavLst>
                                        <p:tav tm="0">
                                          <p:val>
                                            <p:strVal val="#ppt_h"/>
                                          </p:val>
                                        </p:tav>
                                        <p:tav tm="100000">
                                          <p:val>
                                            <p:strVal val="#ppt_h"/>
                                          </p:val>
                                        </p:tav>
                                      </p:tavLst>
                                    </p:anim>
                                    <p:animEffect transition="in" filter="fade">
                                      <p:cBhvr>
                                        <p:cTn id="50" dur="10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5"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strVal val="#ppt_w*0.70"/>
                                          </p:val>
                                        </p:tav>
                                        <p:tav tm="100000">
                                          <p:val>
                                            <p:strVal val="#ppt_w"/>
                                          </p:val>
                                        </p:tav>
                                      </p:tavLst>
                                    </p:anim>
                                    <p:anim calcmode="lin" valueType="num">
                                      <p:cBhvr>
                                        <p:cTn id="56" dur="1000" fill="hold"/>
                                        <p:tgtEl>
                                          <p:spTgt spid="8"/>
                                        </p:tgtEl>
                                        <p:attrNameLst>
                                          <p:attrName>ppt_h</p:attrName>
                                        </p:attrNameLst>
                                      </p:cBhvr>
                                      <p:tavLst>
                                        <p:tav tm="0">
                                          <p:val>
                                            <p:strVal val="#ppt_h"/>
                                          </p:val>
                                        </p:tav>
                                        <p:tav tm="100000">
                                          <p:val>
                                            <p:strVal val="#ppt_h"/>
                                          </p:val>
                                        </p:tav>
                                      </p:tavLst>
                                    </p:anim>
                                    <p:animEffect transition="in" filter="fade">
                                      <p:cBhvr>
                                        <p:cTn id="57" dur="10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1000" fill="hold"/>
                                        <p:tgtEl>
                                          <p:spTgt spid="26"/>
                                        </p:tgtEl>
                                        <p:attrNameLst>
                                          <p:attrName>ppt_w</p:attrName>
                                        </p:attrNameLst>
                                      </p:cBhvr>
                                      <p:tavLst>
                                        <p:tav tm="0">
                                          <p:val>
                                            <p:strVal val="#ppt_w*0.70"/>
                                          </p:val>
                                        </p:tav>
                                        <p:tav tm="100000">
                                          <p:val>
                                            <p:strVal val="#ppt_w"/>
                                          </p:val>
                                        </p:tav>
                                      </p:tavLst>
                                    </p:anim>
                                    <p:anim calcmode="lin" valueType="num">
                                      <p:cBhvr>
                                        <p:cTn id="63" dur="1000" fill="hold"/>
                                        <p:tgtEl>
                                          <p:spTgt spid="26"/>
                                        </p:tgtEl>
                                        <p:attrNameLst>
                                          <p:attrName>ppt_h</p:attrName>
                                        </p:attrNameLst>
                                      </p:cBhvr>
                                      <p:tavLst>
                                        <p:tav tm="0">
                                          <p:val>
                                            <p:strVal val="#ppt_h"/>
                                          </p:val>
                                        </p:tav>
                                        <p:tav tm="100000">
                                          <p:val>
                                            <p:strVal val="#ppt_h"/>
                                          </p:val>
                                        </p:tav>
                                      </p:tavLst>
                                    </p:anim>
                                    <p:animEffect transition="in" filter="fade">
                                      <p:cBhvr>
                                        <p:cTn id="64" dur="1000"/>
                                        <p:tgtEl>
                                          <p:spTgt spid="2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ppt_w</p:attrName>
                                        </p:attrNameLst>
                                      </p:cBhvr>
                                      <p:tavLst>
                                        <p:tav tm="0">
                                          <p:val>
                                            <p:strVal val="#ppt_w*0.70"/>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Effect transition="in" filter="fade">
                                      <p:cBhvr>
                                        <p:cTn id="71" dur="10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ntr" presetSubtype="0"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1000" fill="hold"/>
                                        <p:tgtEl>
                                          <p:spTgt spid="10"/>
                                        </p:tgtEl>
                                        <p:attrNameLst>
                                          <p:attrName>ppt_w</p:attrName>
                                        </p:attrNameLst>
                                      </p:cBhvr>
                                      <p:tavLst>
                                        <p:tav tm="0">
                                          <p:val>
                                            <p:strVal val="#ppt_w*0.70"/>
                                          </p:val>
                                        </p:tav>
                                        <p:tav tm="100000">
                                          <p:val>
                                            <p:strVal val="#ppt_w"/>
                                          </p:val>
                                        </p:tav>
                                      </p:tavLst>
                                    </p:anim>
                                    <p:anim calcmode="lin" valueType="num">
                                      <p:cBhvr>
                                        <p:cTn id="77" dur="1000" fill="hold"/>
                                        <p:tgtEl>
                                          <p:spTgt spid="10"/>
                                        </p:tgtEl>
                                        <p:attrNameLst>
                                          <p:attrName>ppt_h</p:attrName>
                                        </p:attrNameLst>
                                      </p:cBhvr>
                                      <p:tavLst>
                                        <p:tav tm="0">
                                          <p:val>
                                            <p:strVal val="#ppt_h"/>
                                          </p:val>
                                        </p:tav>
                                        <p:tav tm="100000">
                                          <p:val>
                                            <p:strVal val="#ppt_h"/>
                                          </p:val>
                                        </p:tav>
                                      </p:tavLst>
                                    </p:anim>
                                    <p:animEffect transition="in" filter="fade">
                                      <p:cBhvr>
                                        <p:cTn id="78" dur="1000"/>
                                        <p:tgtEl>
                                          <p:spTgt spid="1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5" presetClass="entr" presetSubtype="0"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1000" fill="hold"/>
                                        <p:tgtEl>
                                          <p:spTgt spid="12"/>
                                        </p:tgtEl>
                                        <p:attrNameLst>
                                          <p:attrName>ppt_w</p:attrName>
                                        </p:attrNameLst>
                                      </p:cBhvr>
                                      <p:tavLst>
                                        <p:tav tm="0">
                                          <p:val>
                                            <p:strVal val="#ppt_w*0.70"/>
                                          </p:val>
                                        </p:tav>
                                        <p:tav tm="100000">
                                          <p:val>
                                            <p:strVal val="#ppt_w"/>
                                          </p:val>
                                        </p:tav>
                                      </p:tavLst>
                                    </p:anim>
                                    <p:anim calcmode="lin" valueType="num">
                                      <p:cBhvr>
                                        <p:cTn id="84" dur="1000" fill="hold"/>
                                        <p:tgtEl>
                                          <p:spTgt spid="12"/>
                                        </p:tgtEl>
                                        <p:attrNameLst>
                                          <p:attrName>ppt_h</p:attrName>
                                        </p:attrNameLst>
                                      </p:cBhvr>
                                      <p:tavLst>
                                        <p:tav tm="0">
                                          <p:val>
                                            <p:strVal val="#ppt_h"/>
                                          </p:val>
                                        </p:tav>
                                        <p:tav tm="100000">
                                          <p:val>
                                            <p:strVal val="#ppt_h"/>
                                          </p:val>
                                        </p:tav>
                                      </p:tavLst>
                                    </p:anim>
                                    <p:animEffect transition="in" filter="fade">
                                      <p:cBhvr>
                                        <p:cTn id="85" dur="1000"/>
                                        <p:tgtEl>
                                          <p:spTgt spid="1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5" presetClass="entr" presetSubtype="0"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1000" fill="hold"/>
                                        <p:tgtEl>
                                          <p:spTgt spid="13"/>
                                        </p:tgtEl>
                                        <p:attrNameLst>
                                          <p:attrName>ppt_w</p:attrName>
                                        </p:attrNameLst>
                                      </p:cBhvr>
                                      <p:tavLst>
                                        <p:tav tm="0">
                                          <p:val>
                                            <p:strVal val="#ppt_w*0.70"/>
                                          </p:val>
                                        </p:tav>
                                        <p:tav tm="100000">
                                          <p:val>
                                            <p:strVal val="#ppt_w"/>
                                          </p:val>
                                        </p:tav>
                                      </p:tavLst>
                                    </p:anim>
                                    <p:anim calcmode="lin" valueType="num">
                                      <p:cBhvr>
                                        <p:cTn id="91" dur="1000" fill="hold"/>
                                        <p:tgtEl>
                                          <p:spTgt spid="13"/>
                                        </p:tgtEl>
                                        <p:attrNameLst>
                                          <p:attrName>ppt_h</p:attrName>
                                        </p:attrNameLst>
                                      </p:cBhvr>
                                      <p:tavLst>
                                        <p:tav tm="0">
                                          <p:val>
                                            <p:strVal val="#ppt_h"/>
                                          </p:val>
                                        </p:tav>
                                        <p:tav tm="100000">
                                          <p:val>
                                            <p:strVal val="#ppt_h"/>
                                          </p:val>
                                        </p:tav>
                                      </p:tavLst>
                                    </p:anim>
                                    <p:animEffect transition="in" filter="fade">
                                      <p:cBhvr>
                                        <p:cTn id="92" dur="1000"/>
                                        <p:tgtEl>
                                          <p:spTgt spid="1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5" presetClass="entr" presetSubtype="0"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1000" fill="hold"/>
                                        <p:tgtEl>
                                          <p:spTgt spid="11"/>
                                        </p:tgtEl>
                                        <p:attrNameLst>
                                          <p:attrName>ppt_w</p:attrName>
                                        </p:attrNameLst>
                                      </p:cBhvr>
                                      <p:tavLst>
                                        <p:tav tm="0">
                                          <p:val>
                                            <p:strVal val="#ppt_w*0.70"/>
                                          </p:val>
                                        </p:tav>
                                        <p:tav tm="100000">
                                          <p:val>
                                            <p:strVal val="#ppt_w"/>
                                          </p:val>
                                        </p:tav>
                                      </p:tavLst>
                                    </p:anim>
                                    <p:anim calcmode="lin" valueType="num">
                                      <p:cBhvr>
                                        <p:cTn id="98" dur="1000" fill="hold"/>
                                        <p:tgtEl>
                                          <p:spTgt spid="11"/>
                                        </p:tgtEl>
                                        <p:attrNameLst>
                                          <p:attrName>ppt_h</p:attrName>
                                        </p:attrNameLst>
                                      </p:cBhvr>
                                      <p:tavLst>
                                        <p:tav tm="0">
                                          <p:val>
                                            <p:strVal val="#ppt_h"/>
                                          </p:val>
                                        </p:tav>
                                        <p:tav tm="100000">
                                          <p:val>
                                            <p:strVal val="#ppt_h"/>
                                          </p:val>
                                        </p:tav>
                                      </p:tavLst>
                                    </p:anim>
                                    <p:animEffect transition="in" filter="fade">
                                      <p:cBhvr>
                                        <p:cTn id="99" dur="1000"/>
                                        <p:tgtEl>
                                          <p:spTgt spid="1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nodeType="click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1000" fill="hold"/>
                                        <p:tgtEl>
                                          <p:spTgt spid="14"/>
                                        </p:tgtEl>
                                        <p:attrNameLst>
                                          <p:attrName>ppt_w</p:attrName>
                                        </p:attrNameLst>
                                      </p:cBhvr>
                                      <p:tavLst>
                                        <p:tav tm="0">
                                          <p:val>
                                            <p:strVal val="#ppt_w*0.70"/>
                                          </p:val>
                                        </p:tav>
                                        <p:tav tm="100000">
                                          <p:val>
                                            <p:strVal val="#ppt_w"/>
                                          </p:val>
                                        </p:tav>
                                      </p:tavLst>
                                    </p:anim>
                                    <p:anim calcmode="lin" valueType="num">
                                      <p:cBhvr>
                                        <p:cTn id="105" dur="1000" fill="hold"/>
                                        <p:tgtEl>
                                          <p:spTgt spid="14"/>
                                        </p:tgtEl>
                                        <p:attrNameLst>
                                          <p:attrName>ppt_h</p:attrName>
                                        </p:attrNameLst>
                                      </p:cBhvr>
                                      <p:tavLst>
                                        <p:tav tm="0">
                                          <p:val>
                                            <p:strVal val="#ppt_h"/>
                                          </p:val>
                                        </p:tav>
                                        <p:tav tm="100000">
                                          <p:val>
                                            <p:strVal val="#ppt_h"/>
                                          </p:val>
                                        </p:tav>
                                      </p:tavLst>
                                    </p:anim>
                                    <p:animEffect transition="in" filter="fade">
                                      <p:cBhvr>
                                        <p:cTn id="106" dur="1000"/>
                                        <p:tgtEl>
                                          <p:spTgt spid="1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5" presetClass="entr" presetSubtype="0" fill="hold" nodeType="click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p:cTn id="111" dur="1000" fill="hold"/>
                                        <p:tgtEl>
                                          <p:spTgt spid="16"/>
                                        </p:tgtEl>
                                        <p:attrNameLst>
                                          <p:attrName>ppt_w</p:attrName>
                                        </p:attrNameLst>
                                      </p:cBhvr>
                                      <p:tavLst>
                                        <p:tav tm="0">
                                          <p:val>
                                            <p:strVal val="#ppt_w*0.70"/>
                                          </p:val>
                                        </p:tav>
                                        <p:tav tm="100000">
                                          <p:val>
                                            <p:strVal val="#ppt_w"/>
                                          </p:val>
                                        </p:tav>
                                      </p:tavLst>
                                    </p:anim>
                                    <p:anim calcmode="lin" valueType="num">
                                      <p:cBhvr>
                                        <p:cTn id="112" dur="1000" fill="hold"/>
                                        <p:tgtEl>
                                          <p:spTgt spid="16"/>
                                        </p:tgtEl>
                                        <p:attrNameLst>
                                          <p:attrName>ppt_h</p:attrName>
                                        </p:attrNameLst>
                                      </p:cBhvr>
                                      <p:tavLst>
                                        <p:tav tm="0">
                                          <p:val>
                                            <p:strVal val="#ppt_h"/>
                                          </p:val>
                                        </p:tav>
                                        <p:tav tm="100000">
                                          <p:val>
                                            <p:strVal val="#ppt_h"/>
                                          </p:val>
                                        </p:tav>
                                      </p:tavLst>
                                    </p:anim>
                                    <p:animEffect transition="in" filter="fade">
                                      <p:cBhvr>
                                        <p:cTn id="113" dur="1000"/>
                                        <p:tgtEl>
                                          <p:spTgt spid="1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5" presetClass="entr" presetSubtype="0" fill="hold" nodeType="click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1000" fill="hold"/>
                                        <p:tgtEl>
                                          <p:spTgt spid="15"/>
                                        </p:tgtEl>
                                        <p:attrNameLst>
                                          <p:attrName>ppt_w</p:attrName>
                                        </p:attrNameLst>
                                      </p:cBhvr>
                                      <p:tavLst>
                                        <p:tav tm="0">
                                          <p:val>
                                            <p:strVal val="#ppt_w*0.70"/>
                                          </p:val>
                                        </p:tav>
                                        <p:tav tm="100000">
                                          <p:val>
                                            <p:strVal val="#ppt_w"/>
                                          </p:val>
                                        </p:tav>
                                      </p:tavLst>
                                    </p:anim>
                                    <p:anim calcmode="lin" valueType="num">
                                      <p:cBhvr>
                                        <p:cTn id="119" dur="1000" fill="hold"/>
                                        <p:tgtEl>
                                          <p:spTgt spid="15"/>
                                        </p:tgtEl>
                                        <p:attrNameLst>
                                          <p:attrName>ppt_h</p:attrName>
                                        </p:attrNameLst>
                                      </p:cBhvr>
                                      <p:tavLst>
                                        <p:tav tm="0">
                                          <p:val>
                                            <p:strVal val="#ppt_h"/>
                                          </p:val>
                                        </p:tav>
                                        <p:tav tm="100000">
                                          <p:val>
                                            <p:strVal val="#ppt_h"/>
                                          </p:val>
                                        </p:tav>
                                      </p:tavLst>
                                    </p:anim>
                                    <p:animEffect transition="in" filter="fade">
                                      <p:cBhvr>
                                        <p:cTn id="120" dur="1000"/>
                                        <p:tgtEl>
                                          <p:spTgt spid="1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5" presetClass="entr" presetSubtype="0" fill="hold" nodeType="click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1000" fill="hold"/>
                                        <p:tgtEl>
                                          <p:spTgt spid="25"/>
                                        </p:tgtEl>
                                        <p:attrNameLst>
                                          <p:attrName>ppt_w</p:attrName>
                                        </p:attrNameLst>
                                      </p:cBhvr>
                                      <p:tavLst>
                                        <p:tav tm="0">
                                          <p:val>
                                            <p:strVal val="#ppt_w*0.70"/>
                                          </p:val>
                                        </p:tav>
                                        <p:tav tm="100000">
                                          <p:val>
                                            <p:strVal val="#ppt_w"/>
                                          </p:val>
                                        </p:tav>
                                      </p:tavLst>
                                    </p:anim>
                                    <p:anim calcmode="lin" valueType="num">
                                      <p:cBhvr>
                                        <p:cTn id="126" dur="1000" fill="hold"/>
                                        <p:tgtEl>
                                          <p:spTgt spid="25"/>
                                        </p:tgtEl>
                                        <p:attrNameLst>
                                          <p:attrName>ppt_h</p:attrName>
                                        </p:attrNameLst>
                                      </p:cBhvr>
                                      <p:tavLst>
                                        <p:tav tm="0">
                                          <p:val>
                                            <p:strVal val="#ppt_h"/>
                                          </p:val>
                                        </p:tav>
                                        <p:tav tm="100000">
                                          <p:val>
                                            <p:strVal val="#ppt_h"/>
                                          </p:val>
                                        </p:tav>
                                      </p:tavLst>
                                    </p:anim>
                                    <p:animEffect transition="in" filter="fade">
                                      <p:cBhvr>
                                        <p:cTn id="127" dur="1000"/>
                                        <p:tgtEl>
                                          <p:spTgt spid="2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5" presetClass="entr" presetSubtype="0" fill="hold" nodeType="clickEffect">
                                  <p:stCondLst>
                                    <p:cond delay="0"/>
                                  </p:stCondLst>
                                  <p:childTnLst>
                                    <p:set>
                                      <p:cBhvr>
                                        <p:cTn id="131" dur="1" fill="hold">
                                          <p:stCondLst>
                                            <p:cond delay="0"/>
                                          </p:stCondLst>
                                        </p:cTn>
                                        <p:tgtEl>
                                          <p:spTgt spid="17"/>
                                        </p:tgtEl>
                                        <p:attrNameLst>
                                          <p:attrName>style.visibility</p:attrName>
                                        </p:attrNameLst>
                                      </p:cBhvr>
                                      <p:to>
                                        <p:strVal val="visible"/>
                                      </p:to>
                                    </p:set>
                                    <p:anim calcmode="lin" valueType="num">
                                      <p:cBhvr>
                                        <p:cTn id="132" dur="1000" fill="hold"/>
                                        <p:tgtEl>
                                          <p:spTgt spid="17"/>
                                        </p:tgtEl>
                                        <p:attrNameLst>
                                          <p:attrName>ppt_w</p:attrName>
                                        </p:attrNameLst>
                                      </p:cBhvr>
                                      <p:tavLst>
                                        <p:tav tm="0">
                                          <p:val>
                                            <p:strVal val="#ppt_w*0.70"/>
                                          </p:val>
                                        </p:tav>
                                        <p:tav tm="100000">
                                          <p:val>
                                            <p:strVal val="#ppt_w"/>
                                          </p:val>
                                        </p:tav>
                                      </p:tavLst>
                                    </p:anim>
                                    <p:anim calcmode="lin" valueType="num">
                                      <p:cBhvr>
                                        <p:cTn id="133" dur="1000" fill="hold"/>
                                        <p:tgtEl>
                                          <p:spTgt spid="17"/>
                                        </p:tgtEl>
                                        <p:attrNameLst>
                                          <p:attrName>ppt_h</p:attrName>
                                        </p:attrNameLst>
                                      </p:cBhvr>
                                      <p:tavLst>
                                        <p:tav tm="0">
                                          <p:val>
                                            <p:strVal val="#ppt_h"/>
                                          </p:val>
                                        </p:tav>
                                        <p:tav tm="100000">
                                          <p:val>
                                            <p:strVal val="#ppt_h"/>
                                          </p:val>
                                        </p:tav>
                                      </p:tavLst>
                                    </p:anim>
                                    <p:animEffect transition="in" filter="fade">
                                      <p:cBhvr>
                                        <p:cTn id="134" dur="1000"/>
                                        <p:tgtEl>
                                          <p:spTgt spid="1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5" presetClass="entr" presetSubtype="0" fill="hold" nodeType="clickEffect">
                                  <p:stCondLst>
                                    <p:cond delay="0"/>
                                  </p:stCondLst>
                                  <p:childTnLst>
                                    <p:set>
                                      <p:cBhvr>
                                        <p:cTn id="138" dur="1" fill="hold">
                                          <p:stCondLst>
                                            <p:cond delay="0"/>
                                          </p:stCondLst>
                                        </p:cTn>
                                        <p:tgtEl>
                                          <p:spTgt spid="19"/>
                                        </p:tgtEl>
                                        <p:attrNameLst>
                                          <p:attrName>style.visibility</p:attrName>
                                        </p:attrNameLst>
                                      </p:cBhvr>
                                      <p:to>
                                        <p:strVal val="visible"/>
                                      </p:to>
                                    </p:set>
                                    <p:anim calcmode="lin" valueType="num">
                                      <p:cBhvr>
                                        <p:cTn id="139" dur="1000" fill="hold"/>
                                        <p:tgtEl>
                                          <p:spTgt spid="19"/>
                                        </p:tgtEl>
                                        <p:attrNameLst>
                                          <p:attrName>ppt_w</p:attrName>
                                        </p:attrNameLst>
                                      </p:cBhvr>
                                      <p:tavLst>
                                        <p:tav tm="0">
                                          <p:val>
                                            <p:strVal val="#ppt_w*0.70"/>
                                          </p:val>
                                        </p:tav>
                                        <p:tav tm="100000">
                                          <p:val>
                                            <p:strVal val="#ppt_w"/>
                                          </p:val>
                                        </p:tav>
                                      </p:tavLst>
                                    </p:anim>
                                    <p:anim calcmode="lin" valueType="num">
                                      <p:cBhvr>
                                        <p:cTn id="140" dur="1000" fill="hold"/>
                                        <p:tgtEl>
                                          <p:spTgt spid="19"/>
                                        </p:tgtEl>
                                        <p:attrNameLst>
                                          <p:attrName>ppt_h</p:attrName>
                                        </p:attrNameLst>
                                      </p:cBhvr>
                                      <p:tavLst>
                                        <p:tav tm="0">
                                          <p:val>
                                            <p:strVal val="#ppt_h"/>
                                          </p:val>
                                        </p:tav>
                                        <p:tav tm="100000">
                                          <p:val>
                                            <p:strVal val="#ppt_h"/>
                                          </p:val>
                                        </p:tav>
                                      </p:tavLst>
                                    </p:anim>
                                    <p:animEffect transition="in" filter="fade">
                                      <p:cBhvr>
                                        <p:cTn id="141" dur="1000"/>
                                        <p:tgtEl>
                                          <p:spTgt spid="19"/>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5" presetClass="entr" presetSubtype="0" fill="hold" nodeType="clickEffect">
                                  <p:stCondLst>
                                    <p:cond delay="0"/>
                                  </p:stCondLst>
                                  <p:childTnLst>
                                    <p:set>
                                      <p:cBhvr>
                                        <p:cTn id="145" dur="1" fill="hold">
                                          <p:stCondLst>
                                            <p:cond delay="0"/>
                                          </p:stCondLst>
                                        </p:cTn>
                                        <p:tgtEl>
                                          <p:spTgt spid="18"/>
                                        </p:tgtEl>
                                        <p:attrNameLst>
                                          <p:attrName>style.visibility</p:attrName>
                                        </p:attrNameLst>
                                      </p:cBhvr>
                                      <p:to>
                                        <p:strVal val="visible"/>
                                      </p:to>
                                    </p:set>
                                    <p:anim calcmode="lin" valueType="num">
                                      <p:cBhvr>
                                        <p:cTn id="146" dur="1000" fill="hold"/>
                                        <p:tgtEl>
                                          <p:spTgt spid="18"/>
                                        </p:tgtEl>
                                        <p:attrNameLst>
                                          <p:attrName>ppt_w</p:attrName>
                                        </p:attrNameLst>
                                      </p:cBhvr>
                                      <p:tavLst>
                                        <p:tav tm="0">
                                          <p:val>
                                            <p:strVal val="#ppt_w*0.70"/>
                                          </p:val>
                                        </p:tav>
                                        <p:tav tm="100000">
                                          <p:val>
                                            <p:strVal val="#ppt_w"/>
                                          </p:val>
                                        </p:tav>
                                      </p:tavLst>
                                    </p:anim>
                                    <p:anim calcmode="lin" valueType="num">
                                      <p:cBhvr>
                                        <p:cTn id="147" dur="1000" fill="hold"/>
                                        <p:tgtEl>
                                          <p:spTgt spid="18"/>
                                        </p:tgtEl>
                                        <p:attrNameLst>
                                          <p:attrName>ppt_h</p:attrName>
                                        </p:attrNameLst>
                                      </p:cBhvr>
                                      <p:tavLst>
                                        <p:tav tm="0">
                                          <p:val>
                                            <p:strVal val="#ppt_h"/>
                                          </p:val>
                                        </p:tav>
                                        <p:tav tm="100000">
                                          <p:val>
                                            <p:strVal val="#ppt_h"/>
                                          </p:val>
                                        </p:tav>
                                      </p:tavLst>
                                    </p:anim>
                                    <p:animEffect transition="in" filter="fade">
                                      <p:cBhvr>
                                        <p:cTn id="148" dur="1000"/>
                                        <p:tgtEl>
                                          <p:spTgt spid="18"/>
                                        </p:tgtEl>
                                      </p:cBhvr>
                                    </p:animEffect>
                                  </p:childTnLst>
                                </p:cTn>
                              </p:par>
                            </p:childTnLst>
                          </p:cTn>
                        </p:par>
                        <p:par>
                          <p:cTn id="149" fill="hold" nodeType="afterGroup">
                            <p:stCondLst>
                              <p:cond delay="1000"/>
                            </p:stCondLst>
                            <p:childTnLst>
                              <p:par>
                                <p:cTn id="150" presetID="55" presetClass="entr" presetSubtype="0" fill="hold" nodeType="afterEffect">
                                  <p:stCondLst>
                                    <p:cond delay="0"/>
                                  </p:stCondLst>
                                  <p:childTnLst>
                                    <p:set>
                                      <p:cBhvr>
                                        <p:cTn id="151" dur="1" fill="hold">
                                          <p:stCondLst>
                                            <p:cond delay="0"/>
                                          </p:stCondLst>
                                        </p:cTn>
                                        <p:tgtEl>
                                          <p:spTgt spid="22"/>
                                        </p:tgtEl>
                                        <p:attrNameLst>
                                          <p:attrName>style.visibility</p:attrName>
                                        </p:attrNameLst>
                                      </p:cBhvr>
                                      <p:to>
                                        <p:strVal val="visible"/>
                                      </p:to>
                                    </p:set>
                                    <p:anim calcmode="lin" valueType="num">
                                      <p:cBhvr>
                                        <p:cTn id="152" dur="1000" fill="hold"/>
                                        <p:tgtEl>
                                          <p:spTgt spid="22"/>
                                        </p:tgtEl>
                                        <p:attrNameLst>
                                          <p:attrName>ppt_w</p:attrName>
                                        </p:attrNameLst>
                                      </p:cBhvr>
                                      <p:tavLst>
                                        <p:tav tm="0">
                                          <p:val>
                                            <p:strVal val="#ppt_w*0.70"/>
                                          </p:val>
                                        </p:tav>
                                        <p:tav tm="100000">
                                          <p:val>
                                            <p:strVal val="#ppt_w"/>
                                          </p:val>
                                        </p:tav>
                                      </p:tavLst>
                                    </p:anim>
                                    <p:anim calcmode="lin" valueType="num">
                                      <p:cBhvr>
                                        <p:cTn id="153" dur="1000" fill="hold"/>
                                        <p:tgtEl>
                                          <p:spTgt spid="22"/>
                                        </p:tgtEl>
                                        <p:attrNameLst>
                                          <p:attrName>ppt_h</p:attrName>
                                        </p:attrNameLst>
                                      </p:cBhvr>
                                      <p:tavLst>
                                        <p:tav tm="0">
                                          <p:val>
                                            <p:strVal val="#ppt_h"/>
                                          </p:val>
                                        </p:tav>
                                        <p:tav tm="100000">
                                          <p:val>
                                            <p:strVal val="#ppt_h"/>
                                          </p:val>
                                        </p:tav>
                                      </p:tavLst>
                                    </p:anim>
                                    <p:animEffect transition="in" filter="fade">
                                      <p:cBhvr>
                                        <p:cTn id="154" dur="1000"/>
                                        <p:tgtEl>
                                          <p:spTgt spid="22"/>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55" presetClass="entr" presetSubtype="0" fill="hold" nodeType="clickEffect">
                                  <p:stCondLst>
                                    <p:cond delay="0"/>
                                  </p:stCondLst>
                                  <p:childTnLst>
                                    <p:set>
                                      <p:cBhvr>
                                        <p:cTn id="158" dur="1" fill="hold">
                                          <p:stCondLst>
                                            <p:cond delay="0"/>
                                          </p:stCondLst>
                                        </p:cTn>
                                        <p:tgtEl>
                                          <p:spTgt spid="20"/>
                                        </p:tgtEl>
                                        <p:attrNameLst>
                                          <p:attrName>style.visibility</p:attrName>
                                        </p:attrNameLst>
                                      </p:cBhvr>
                                      <p:to>
                                        <p:strVal val="visible"/>
                                      </p:to>
                                    </p:set>
                                    <p:anim calcmode="lin" valueType="num">
                                      <p:cBhvr>
                                        <p:cTn id="159" dur="1000" fill="hold"/>
                                        <p:tgtEl>
                                          <p:spTgt spid="20"/>
                                        </p:tgtEl>
                                        <p:attrNameLst>
                                          <p:attrName>ppt_w</p:attrName>
                                        </p:attrNameLst>
                                      </p:cBhvr>
                                      <p:tavLst>
                                        <p:tav tm="0">
                                          <p:val>
                                            <p:strVal val="#ppt_w*0.70"/>
                                          </p:val>
                                        </p:tav>
                                        <p:tav tm="100000">
                                          <p:val>
                                            <p:strVal val="#ppt_w"/>
                                          </p:val>
                                        </p:tav>
                                      </p:tavLst>
                                    </p:anim>
                                    <p:anim calcmode="lin" valueType="num">
                                      <p:cBhvr>
                                        <p:cTn id="160" dur="1000" fill="hold"/>
                                        <p:tgtEl>
                                          <p:spTgt spid="20"/>
                                        </p:tgtEl>
                                        <p:attrNameLst>
                                          <p:attrName>ppt_h</p:attrName>
                                        </p:attrNameLst>
                                      </p:cBhvr>
                                      <p:tavLst>
                                        <p:tav tm="0">
                                          <p:val>
                                            <p:strVal val="#ppt_h"/>
                                          </p:val>
                                        </p:tav>
                                        <p:tav tm="100000">
                                          <p:val>
                                            <p:strVal val="#ppt_h"/>
                                          </p:val>
                                        </p:tav>
                                      </p:tavLst>
                                    </p:anim>
                                    <p:animEffect transition="in" filter="fade">
                                      <p:cBhvr>
                                        <p:cTn id="161" dur="1000"/>
                                        <p:tgtEl>
                                          <p:spTgt spid="20"/>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55" presetClass="entr" presetSubtype="0" fill="hold" nodeType="clickEffect">
                                  <p:stCondLst>
                                    <p:cond delay="0"/>
                                  </p:stCondLst>
                                  <p:childTnLst>
                                    <p:set>
                                      <p:cBhvr>
                                        <p:cTn id="165" dur="1" fill="hold">
                                          <p:stCondLst>
                                            <p:cond delay="0"/>
                                          </p:stCondLst>
                                        </p:cTn>
                                        <p:tgtEl>
                                          <p:spTgt spid="23"/>
                                        </p:tgtEl>
                                        <p:attrNameLst>
                                          <p:attrName>style.visibility</p:attrName>
                                        </p:attrNameLst>
                                      </p:cBhvr>
                                      <p:to>
                                        <p:strVal val="visible"/>
                                      </p:to>
                                    </p:set>
                                    <p:anim calcmode="lin" valueType="num">
                                      <p:cBhvr>
                                        <p:cTn id="166" dur="1000" fill="hold"/>
                                        <p:tgtEl>
                                          <p:spTgt spid="23"/>
                                        </p:tgtEl>
                                        <p:attrNameLst>
                                          <p:attrName>ppt_w</p:attrName>
                                        </p:attrNameLst>
                                      </p:cBhvr>
                                      <p:tavLst>
                                        <p:tav tm="0">
                                          <p:val>
                                            <p:strVal val="#ppt_w*0.70"/>
                                          </p:val>
                                        </p:tav>
                                        <p:tav tm="100000">
                                          <p:val>
                                            <p:strVal val="#ppt_w"/>
                                          </p:val>
                                        </p:tav>
                                      </p:tavLst>
                                    </p:anim>
                                    <p:anim calcmode="lin" valueType="num">
                                      <p:cBhvr>
                                        <p:cTn id="167" dur="1000" fill="hold"/>
                                        <p:tgtEl>
                                          <p:spTgt spid="23"/>
                                        </p:tgtEl>
                                        <p:attrNameLst>
                                          <p:attrName>ppt_h</p:attrName>
                                        </p:attrNameLst>
                                      </p:cBhvr>
                                      <p:tavLst>
                                        <p:tav tm="0">
                                          <p:val>
                                            <p:strVal val="#ppt_h"/>
                                          </p:val>
                                        </p:tav>
                                        <p:tav tm="100000">
                                          <p:val>
                                            <p:strVal val="#ppt_h"/>
                                          </p:val>
                                        </p:tav>
                                      </p:tavLst>
                                    </p:anim>
                                    <p:animEffect transition="in" filter="fade">
                                      <p:cBhvr>
                                        <p:cTn id="168" dur="1000"/>
                                        <p:tgtEl>
                                          <p:spTgt spid="23"/>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55" presetClass="entr" presetSubtype="0" fill="hold" nodeType="clickEffect">
                                  <p:stCondLst>
                                    <p:cond delay="0"/>
                                  </p:stCondLst>
                                  <p:childTnLst>
                                    <p:set>
                                      <p:cBhvr>
                                        <p:cTn id="172" dur="1" fill="hold">
                                          <p:stCondLst>
                                            <p:cond delay="0"/>
                                          </p:stCondLst>
                                        </p:cTn>
                                        <p:tgtEl>
                                          <p:spTgt spid="24"/>
                                        </p:tgtEl>
                                        <p:attrNameLst>
                                          <p:attrName>style.visibility</p:attrName>
                                        </p:attrNameLst>
                                      </p:cBhvr>
                                      <p:to>
                                        <p:strVal val="visible"/>
                                      </p:to>
                                    </p:set>
                                    <p:anim calcmode="lin" valueType="num">
                                      <p:cBhvr>
                                        <p:cTn id="173" dur="1000" fill="hold"/>
                                        <p:tgtEl>
                                          <p:spTgt spid="24"/>
                                        </p:tgtEl>
                                        <p:attrNameLst>
                                          <p:attrName>ppt_w</p:attrName>
                                        </p:attrNameLst>
                                      </p:cBhvr>
                                      <p:tavLst>
                                        <p:tav tm="0">
                                          <p:val>
                                            <p:strVal val="#ppt_w*0.70"/>
                                          </p:val>
                                        </p:tav>
                                        <p:tav tm="100000">
                                          <p:val>
                                            <p:strVal val="#ppt_w"/>
                                          </p:val>
                                        </p:tav>
                                      </p:tavLst>
                                    </p:anim>
                                    <p:anim calcmode="lin" valueType="num">
                                      <p:cBhvr>
                                        <p:cTn id="174" dur="1000" fill="hold"/>
                                        <p:tgtEl>
                                          <p:spTgt spid="24"/>
                                        </p:tgtEl>
                                        <p:attrNameLst>
                                          <p:attrName>ppt_h</p:attrName>
                                        </p:attrNameLst>
                                      </p:cBhvr>
                                      <p:tavLst>
                                        <p:tav tm="0">
                                          <p:val>
                                            <p:strVal val="#ppt_h"/>
                                          </p:val>
                                        </p:tav>
                                        <p:tav tm="100000">
                                          <p:val>
                                            <p:strVal val="#ppt_h"/>
                                          </p:val>
                                        </p:tav>
                                      </p:tavLst>
                                    </p:anim>
                                    <p:animEffect transition="in" filter="fade">
                                      <p:cBhvr>
                                        <p:cTn id="175" dur="1000"/>
                                        <p:tgtEl>
                                          <p:spTgt spid="24"/>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55" presetClass="entr" presetSubtype="0" fill="hold" nodeType="clickEffect">
                                  <p:stCondLst>
                                    <p:cond delay="0"/>
                                  </p:stCondLst>
                                  <p:childTnLst>
                                    <p:set>
                                      <p:cBhvr>
                                        <p:cTn id="179" dur="1" fill="hold">
                                          <p:stCondLst>
                                            <p:cond delay="0"/>
                                          </p:stCondLst>
                                        </p:cTn>
                                        <p:tgtEl>
                                          <p:spTgt spid="21"/>
                                        </p:tgtEl>
                                        <p:attrNameLst>
                                          <p:attrName>style.visibility</p:attrName>
                                        </p:attrNameLst>
                                      </p:cBhvr>
                                      <p:to>
                                        <p:strVal val="visible"/>
                                      </p:to>
                                    </p:set>
                                    <p:anim calcmode="lin" valueType="num">
                                      <p:cBhvr>
                                        <p:cTn id="180" dur="1000" fill="hold"/>
                                        <p:tgtEl>
                                          <p:spTgt spid="21"/>
                                        </p:tgtEl>
                                        <p:attrNameLst>
                                          <p:attrName>ppt_w</p:attrName>
                                        </p:attrNameLst>
                                      </p:cBhvr>
                                      <p:tavLst>
                                        <p:tav tm="0">
                                          <p:val>
                                            <p:strVal val="#ppt_w*0.70"/>
                                          </p:val>
                                        </p:tav>
                                        <p:tav tm="100000">
                                          <p:val>
                                            <p:strVal val="#ppt_w"/>
                                          </p:val>
                                        </p:tav>
                                      </p:tavLst>
                                    </p:anim>
                                    <p:anim calcmode="lin" valueType="num">
                                      <p:cBhvr>
                                        <p:cTn id="181" dur="1000" fill="hold"/>
                                        <p:tgtEl>
                                          <p:spTgt spid="21"/>
                                        </p:tgtEl>
                                        <p:attrNameLst>
                                          <p:attrName>ppt_h</p:attrName>
                                        </p:attrNameLst>
                                      </p:cBhvr>
                                      <p:tavLst>
                                        <p:tav tm="0">
                                          <p:val>
                                            <p:strVal val="#ppt_h"/>
                                          </p:val>
                                        </p:tav>
                                        <p:tav tm="100000">
                                          <p:val>
                                            <p:strVal val="#ppt_h"/>
                                          </p:val>
                                        </p:tav>
                                      </p:tavLst>
                                    </p:anim>
                                    <p:animEffect transition="in" filter="fade">
                                      <p:cBhvr>
                                        <p:cTn id="18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665EE2AC-B9C4-4E3D-BE6C-DB7F0AA46039}"/>
              </a:ext>
            </a:extLst>
          </p:cNvPr>
          <p:cNvSpPr>
            <a:spLocks noGrp="1" noChangeArrowheads="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dirty="0">
                <a:solidFill>
                  <a:srgbClr val="FFC000"/>
                </a:solidFill>
                <a:latin typeface="Century Gothic" panose="020B0502020202020204" pitchFamily="34" charset="0"/>
                <a:ea typeface="+mn-ea"/>
                <a:cs typeface="Arial" pitchFamily="34" charset="0"/>
              </a:rPr>
              <a:t>ETAP 1</a:t>
            </a:r>
            <a:br>
              <a:rPr lang="pl-PL" altLang="pl-PL" sz="2800" b="1" dirty="0">
                <a:solidFill>
                  <a:srgbClr val="FFC000"/>
                </a:solidFill>
                <a:latin typeface="Century Gothic" panose="020B0502020202020204" pitchFamily="34" charset="0"/>
                <a:ea typeface="+mn-ea"/>
                <a:cs typeface="Arial" pitchFamily="34" charset="0"/>
              </a:rPr>
            </a:br>
            <a:r>
              <a:rPr lang="pl-PL" altLang="pl-PL" sz="2800" b="1" dirty="0">
                <a:solidFill>
                  <a:srgbClr val="FFC000"/>
                </a:solidFill>
                <a:latin typeface="Century Gothic" panose="020B0502020202020204" pitchFamily="34" charset="0"/>
                <a:ea typeface="+mn-ea"/>
                <a:cs typeface="Arial" pitchFamily="34" charset="0"/>
              </a:rPr>
              <a:t>ZAŁOŻENIA DO ANALIZY EKONOMICZNEJ </a:t>
            </a:r>
          </a:p>
        </p:txBody>
      </p:sp>
      <p:sp>
        <p:nvSpPr>
          <p:cNvPr id="146435" name="Rectangle 3">
            <a:extLst>
              <a:ext uri="{FF2B5EF4-FFF2-40B4-BE49-F238E27FC236}">
                <a16:creationId xmlns:a16="http://schemas.microsoft.com/office/drawing/2014/main" id="{3DF0C7D6-9FC3-4232-81EF-DBC17E6D892E}"/>
              </a:ext>
            </a:extLst>
          </p:cNvPr>
          <p:cNvSpPr>
            <a:spLocks noGrp="1" noChangeArrowheads="1"/>
          </p:cNvSpPr>
          <p:nvPr>
            <p:ph idx="1"/>
          </p:nvPr>
        </p:nvSpPr>
        <p:spPr>
          <a:xfrm>
            <a:off x="250825" y="1700213"/>
            <a:ext cx="8642350" cy="4176712"/>
          </a:xfrm>
        </p:spPr>
        <p:txBody>
          <a:bodyPr/>
          <a:lstStyle/>
          <a:p>
            <a:pPr eaLnBrk="1" hangingPunct="1">
              <a:lnSpc>
                <a:spcPct val="150000"/>
              </a:lnSpc>
              <a:buFont typeface="Wingdings" panose="05000000000000000000" pitchFamily="2" charset="2"/>
              <a:buNone/>
            </a:pPr>
            <a:r>
              <a:rPr lang="pl-PL" altLang="pl-PL" sz="1600" b="1" u="sng">
                <a:latin typeface="Tahoma" panose="020B0604030504040204" pitchFamily="34" charset="0"/>
                <a:cs typeface="Tahoma" panose="020B0604030504040204" pitchFamily="34" charset="0"/>
              </a:rPr>
              <a:t>b) Czas</a:t>
            </a: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Przy ocenie projektów należy uwzględnić wartość pieniądza w czasie  - proces zwany dyskontem (dla analizy ekonomicznej metodą kosztów i korzyści wyrażonej w jednostkach pieniężnych)</a:t>
            </a:r>
          </a:p>
          <a:p>
            <a:pPr eaLnBrk="1" hangingPunct="1">
              <a:lnSpc>
                <a:spcPct val="150000"/>
              </a:lnSpc>
            </a:pPr>
            <a:endParaRPr lang="pl-PL" altLang="pl-PL" sz="1600">
              <a:latin typeface="Tahoma" panose="020B0604030504040204" pitchFamily="34" charset="0"/>
              <a:cs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PV = FV</a:t>
            </a:r>
            <a:r>
              <a:rPr lang="pl-PL" altLang="pl-PL" sz="1600" baseline="-25000">
                <a:latin typeface="Tahoma" panose="020B0604030504040204" pitchFamily="34" charset="0"/>
                <a:cs typeface="Tahoma" panose="020B0604030504040204" pitchFamily="34" charset="0"/>
              </a:rPr>
              <a:t>t</a:t>
            </a:r>
            <a:r>
              <a:rPr lang="pl-PL" altLang="pl-PL" sz="1600">
                <a:latin typeface="Tahoma" panose="020B0604030504040204" pitchFamily="34" charset="0"/>
                <a:cs typeface="Tahoma" panose="020B0604030504040204" pitchFamily="34" charset="0"/>
              </a:rPr>
              <a:t> / (1+d)</a:t>
            </a:r>
            <a:r>
              <a:rPr lang="pl-PL" altLang="pl-PL" sz="1600" baseline="30000">
                <a:latin typeface="Tahoma" panose="020B0604030504040204" pitchFamily="34" charset="0"/>
                <a:cs typeface="Tahoma" panose="020B0604030504040204" pitchFamily="34" charset="0"/>
              </a:rPr>
              <a:t>t</a:t>
            </a:r>
          </a:p>
          <a:p>
            <a:pPr eaLnBrk="1" hangingPunct="1">
              <a:lnSpc>
                <a:spcPct val="150000"/>
              </a:lnSpc>
              <a:buFont typeface="Wingdings" panose="05000000000000000000" pitchFamily="2" charset="2"/>
              <a:buNone/>
            </a:pPr>
            <a:r>
              <a:rPr lang="pl-PL" altLang="pl-PL" sz="1600">
                <a:latin typeface="Tahoma" panose="020B0604030504040204" pitchFamily="34" charset="0"/>
                <a:cs typeface="Tahoma" panose="020B0604030504040204" pitchFamily="34" charset="0"/>
              </a:rPr>
              <a:t>         d</a:t>
            </a: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 - stopa dyskontowa</a:t>
            </a:r>
            <a:endParaRPr lang="en-GB" altLang="pl-PL" sz="1600">
              <a:latin typeface="Tahoma" panose="020B0604030504040204" pitchFamily="34" charset="0"/>
              <a:cs typeface="Tahoma" panose="020B0604030504040204" pitchFamily="34" charset="0"/>
            </a:endParaRPr>
          </a:p>
          <a:p>
            <a:pPr eaLnBrk="1" hangingPunct="1">
              <a:lnSpc>
                <a:spcPct val="150000"/>
              </a:lnSpc>
              <a:buFont typeface="Wingdings" panose="05000000000000000000" pitchFamily="2" charset="2"/>
              <a:buNone/>
            </a:pP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      FV</a:t>
            </a:r>
            <a:r>
              <a:rPr lang="pl-PL" altLang="pl-PL" sz="1600" baseline="-25000">
                <a:latin typeface="Tahoma" panose="020B0604030504040204" pitchFamily="34" charset="0"/>
                <a:cs typeface="Tahoma" panose="020B0604030504040204" pitchFamily="34" charset="0"/>
              </a:rPr>
              <a:t>t</a:t>
            </a: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 - przepływ w okresie </a:t>
            </a:r>
            <a:r>
              <a:rPr lang="en-GB" altLang="pl-PL" sz="1600" i="1">
                <a:latin typeface="Tahoma" panose="020B0604030504040204" pitchFamily="34" charset="0"/>
                <a:cs typeface="Tahoma" panose="020B0604030504040204" pitchFamily="34" charset="0"/>
              </a:rPr>
              <a:t>t</a:t>
            </a:r>
            <a:endParaRPr lang="en-GB" altLang="pl-PL" sz="1600">
              <a:latin typeface="Tahoma" panose="020B0604030504040204" pitchFamily="34" charset="0"/>
              <a:cs typeface="Tahoma" panose="020B0604030504040204" pitchFamily="34" charset="0"/>
            </a:endParaRPr>
          </a:p>
          <a:p>
            <a:pPr eaLnBrk="1" hangingPunct="1">
              <a:lnSpc>
                <a:spcPct val="150000"/>
              </a:lnSpc>
              <a:buFont typeface="Wingdings" panose="05000000000000000000" pitchFamily="2" charset="2"/>
              <a:buNone/>
            </a:pPr>
            <a:r>
              <a:rPr lang="en-GB" altLang="pl-PL" sz="1600">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      PV – obecna wartość przyszłych przepływów    </a:t>
            </a:r>
          </a:p>
          <a:p>
            <a:pPr eaLnBrk="1" hangingPunct="1">
              <a:lnSpc>
                <a:spcPct val="150000"/>
              </a:lnSpc>
              <a:buFont typeface="Wingdings" panose="05000000000000000000" pitchFamily="2" charset="2"/>
              <a:buNone/>
            </a:pPr>
            <a:r>
              <a:rPr lang="pl-PL" altLang="pl-PL" sz="1600">
                <a:latin typeface="Tahoma" panose="020B0604030504040204" pitchFamily="34" charset="0"/>
                <a:cs typeface="Tahoma" panose="020B0604030504040204" pitchFamily="34" charset="0"/>
              </a:rPr>
              <a:t>                    gotówkowych w okresie </a:t>
            </a:r>
            <a:r>
              <a:rPr lang="en-GB" altLang="pl-PL" sz="1600" i="1">
                <a:latin typeface="Tahoma" panose="020B0604030504040204" pitchFamily="34" charset="0"/>
                <a:cs typeface="Tahoma" panose="020B0604030504040204" pitchFamily="34" charset="0"/>
              </a:rPr>
              <a:t>t</a:t>
            </a:r>
            <a:endParaRPr lang="pl-PL" altLang="pl-PL" sz="1600">
              <a:latin typeface="Tahoma" panose="020B0604030504040204" pitchFamily="34" charset="0"/>
              <a:cs typeface="Tahoma" panose="020B0604030504040204" pitchFamily="34" charset="0"/>
            </a:endParaRPr>
          </a:p>
          <a:p>
            <a:pPr eaLnBrk="1" hangingPunct="1">
              <a:lnSpc>
                <a:spcPct val="150000"/>
              </a:lnSpc>
            </a:pPr>
            <a:endParaRPr lang="pl-PL" altLang="pl-PL" sz="1600">
              <a:latin typeface="Tahoma" panose="020B0604030504040204" pitchFamily="34" charset="0"/>
              <a:cs typeface="Tahoma" panose="020B0604030504040204" pitchFamily="34" charset="0"/>
            </a:endParaRPr>
          </a:p>
        </p:txBody>
      </p:sp>
      <p:sp>
        <p:nvSpPr>
          <p:cNvPr id="146436" name="Symbol zastępczy numeru slajdu 4">
            <a:extLst>
              <a:ext uri="{FF2B5EF4-FFF2-40B4-BE49-F238E27FC236}">
                <a16:creationId xmlns:a16="http://schemas.microsoft.com/office/drawing/2014/main" id="{F14C6DA8-7C56-47D0-935F-AC7E6C2B78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324DF6-1760-4CE7-8880-F80E946C57B2}" type="slidenum">
              <a:rPr lang="pl-PL" altLang="pl-PL" sz="1200" smtClean="0">
                <a:solidFill>
                  <a:srgbClr val="898989"/>
                </a:solidFill>
                <a:latin typeface="Arial" panose="020B0604020202020204" pitchFamily="34" charset="0"/>
              </a:rPr>
              <a:pPr>
                <a:spcBef>
                  <a:spcPct val="0"/>
                </a:spcBef>
                <a:buFontTx/>
                <a:buNone/>
              </a:pPr>
              <a:t>80</a:t>
            </a:fld>
            <a:endParaRPr lang="pl-PL" altLang="pl-PL" sz="1200">
              <a:solidFill>
                <a:srgbClr val="898989"/>
              </a:solidFill>
              <a:latin typeface="Arial" panose="020B0604020202020204" pitchFamily="34" charset="0"/>
            </a:endParaRPr>
          </a:p>
        </p:txBody>
      </p:sp>
      <p:sp>
        <p:nvSpPr>
          <p:cNvPr id="146437" name="Rectangle 4">
            <a:extLst>
              <a:ext uri="{FF2B5EF4-FFF2-40B4-BE49-F238E27FC236}">
                <a16:creationId xmlns:a16="http://schemas.microsoft.com/office/drawing/2014/main" id="{DD27E3B6-C39F-454B-AF56-71C932619B8F}"/>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EDBED7F8-13D2-47A9-AF0E-FC2A005C116F}"/>
              </a:ext>
            </a:extLst>
          </p:cNvPr>
          <p:cNvSpPr>
            <a:spLocks noGrp="1" noChangeArrowheads="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1 </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ZAŁOŻENIA DO ANALIZY EKONOMICZNEJ </a:t>
            </a:r>
          </a:p>
        </p:txBody>
      </p:sp>
      <p:sp>
        <p:nvSpPr>
          <p:cNvPr id="148483" name="Rectangle 3">
            <a:extLst>
              <a:ext uri="{FF2B5EF4-FFF2-40B4-BE49-F238E27FC236}">
                <a16:creationId xmlns:a16="http://schemas.microsoft.com/office/drawing/2014/main" id="{311C247F-A5D4-43F6-A1E9-89571635803A}"/>
              </a:ext>
            </a:extLst>
          </p:cNvPr>
          <p:cNvSpPr>
            <a:spLocks noGrp="1" noChangeArrowheads="1"/>
          </p:cNvSpPr>
          <p:nvPr>
            <p:ph idx="1"/>
          </p:nvPr>
        </p:nvSpPr>
        <p:spPr>
          <a:xfrm>
            <a:off x="250825" y="1700213"/>
            <a:ext cx="8642350" cy="5000625"/>
          </a:xfrm>
        </p:spPr>
        <p:txBody>
          <a:bodyPr/>
          <a:lstStyle/>
          <a:p>
            <a:pPr algn="ctr" eaLnBrk="1" hangingPunct="1">
              <a:lnSpc>
                <a:spcPct val="150000"/>
              </a:lnSpc>
              <a:buFont typeface="Wingdings" panose="05000000000000000000" pitchFamily="2" charset="2"/>
              <a:buNone/>
            </a:pPr>
            <a:r>
              <a:rPr lang="pl-PL" altLang="pl-PL" sz="1600" b="1" u="sng" dirty="0">
                <a:latin typeface="Tahoma" panose="020B0604030504040204" pitchFamily="34" charset="0"/>
              </a:rPr>
              <a:t>Stopa dyskontowa</a:t>
            </a:r>
          </a:p>
          <a:p>
            <a:pPr algn="ctr" eaLnBrk="1" hangingPunct="1">
              <a:lnSpc>
                <a:spcPct val="150000"/>
              </a:lnSpc>
              <a:buFont typeface="Wingdings" panose="05000000000000000000" pitchFamily="2" charset="2"/>
              <a:buNone/>
            </a:pPr>
            <a:endParaRPr lang="pl-PL" altLang="pl-PL" sz="1600" b="1" u="sng" dirty="0">
              <a:latin typeface="Tahoma" panose="020B0604030504040204" pitchFamily="34" charset="0"/>
            </a:endParaRPr>
          </a:p>
          <a:p>
            <a:pPr eaLnBrk="1" hangingPunct="1">
              <a:lnSpc>
                <a:spcPct val="150000"/>
              </a:lnSpc>
              <a:buFont typeface="Wingdings" panose="05000000000000000000" pitchFamily="2" charset="2"/>
              <a:buNone/>
            </a:pPr>
            <a:r>
              <a:rPr lang="pl-PL" altLang="pl-PL" sz="1600" b="1" u="sng" dirty="0">
                <a:latin typeface="Tahoma" panose="020B0604030504040204" pitchFamily="34" charset="0"/>
              </a:rPr>
              <a:t>Wybór odpowiedniej stopy dyskontowej – Społeczna stopa dyskontowa</a:t>
            </a:r>
          </a:p>
          <a:p>
            <a:pPr eaLnBrk="1" hangingPunct="1">
              <a:lnSpc>
                <a:spcPct val="150000"/>
              </a:lnSpc>
              <a:buFont typeface="Wingdings" panose="05000000000000000000" pitchFamily="2" charset="2"/>
              <a:buChar char="§"/>
            </a:pPr>
            <a:r>
              <a:rPr lang="pl-PL" altLang="pl-PL" sz="1600" dirty="0">
                <a:latin typeface="Tahoma" panose="020B0604030504040204" pitchFamily="34" charset="0"/>
              </a:rPr>
              <a:t>Wartość na poziomie równym lub niższym od finansowej stopy dyskontowej</a:t>
            </a:r>
          </a:p>
          <a:p>
            <a:pPr eaLnBrk="1" hangingPunct="1">
              <a:lnSpc>
                <a:spcPct val="150000"/>
              </a:lnSpc>
              <a:buFont typeface="Wingdings" panose="05000000000000000000" pitchFamily="2" charset="2"/>
              <a:buChar char="§"/>
            </a:pPr>
            <a:r>
              <a:rPr lang="pl-PL" altLang="pl-PL" sz="1600" dirty="0">
                <a:latin typeface="Tahoma" panose="020B0604030504040204" pitchFamily="34" charset="0"/>
              </a:rPr>
              <a:t>KE sugeruje społeczną stopę dyskontową na poziomie 5% dla Państw objętych pomocą Funduszu Spójności</a:t>
            </a:r>
          </a:p>
          <a:p>
            <a:pPr eaLnBrk="1" hangingPunct="1">
              <a:lnSpc>
                <a:spcPct val="150000"/>
              </a:lnSpc>
              <a:buFont typeface="Wingdings" panose="05000000000000000000" pitchFamily="2" charset="2"/>
              <a:buChar char="§"/>
            </a:pPr>
            <a:r>
              <a:rPr lang="pl-PL" altLang="pl-PL" sz="1600" dirty="0">
                <a:latin typeface="Tahoma" panose="020B0604030504040204" pitchFamily="34" charset="0"/>
              </a:rPr>
              <a:t>Do sporządzenia analizy ekonomicznej dla funduszy UE przyjmujemy stopę dyskontową podaną przez Instytucję Zarządzającą</a:t>
            </a:r>
          </a:p>
        </p:txBody>
      </p:sp>
      <p:sp>
        <p:nvSpPr>
          <p:cNvPr id="148484" name="Symbol zastępczy numeru slajdu 3">
            <a:extLst>
              <a:ext uri="{FF2B5EF4-FFF2-40B4-BE49-F238E27FC236}">
                <a16:creationId xmlns:a16="http://schemas.microsoft.com/office/drawing/2014/main" id="{22B9DC15-D15A-49C8-A659-B3475BC57C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A95DAC-DA0C-4ABC-A314-60521EB62FE8}" type="slidenum">
              <a:rPr lang="pl-PL" altLang="pl-PL" sz="1200" smtClean="0">
                <a:solidFill>
                  <a:srgbClr val="898989"/>
                </a:solidFill>
                <a:latin typeface="Arial" panose="020B0604020202020204" pitchFamily="34" charset="0"/>
              </a:rPr>
              <a:pPr>
                <a:spcBef>
                  <a:spcPct val="0"/>
                </a:spcBef>
                <a:buFontTx/>
                <a:buNone/>
              </a:pPr>
              <a:t>81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5C3F7126-83FC-43B6-968F-A959520B2787}"/>
              </a:ext>
            </a:extLst>
          </p:cNvPr>
          <p:cNvSpPr>
            <a:spLocks noGrp="1" noChangeArrowheads="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2 </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OD CEN RYNKOWYCH DO CEN EKONOMICZNYCH</a:t>
            </a:r>
          </a:p>
        </p:txBody>
      </p:sp>
      <p:sp>
        <p:nvSpPr>
          <p:cNvPr id="150531" name="Rectangle 3">
            <a:extLst>
              <a:ext uri="{FF2B5EF4-FFF2-40B4-BE49-F238E27FC236}">
                <a16:creationId xmlns:a16="http://schemas.microsoft.com/office/drawing/2014/main" id="{6022533C-728D-4EFB-8F47-1186B745ABC3}"/>
              </a:ext>
            </a:extLst>
          </p:cNvPr>
          <p:cNvSpPr>
            <a:spLocks noGrp="1" noChangeArrowheads="1"/>
          </p:cNvSpPr>
          <p:nvPr>
            <p:ph idx="1"/>
          </p:nvPr>
        </p:nvSpPr>
        <p:spPr>
          <a:xfrm>
            <a:off x="250825" y="1711325"/>
            <a:ext cx="8642350" cy="3302000"/>
          </a:xfrm>
        </p:spPr>
        <p:txBody>
          <a:bodyPr/>
          <a:lstStyle/>
          <a:p>
            <a:pPr algn="ctr" eaLnBrk="1" hangingPunct="1">
              <a:lnSpc>
                <a:spcPct val="150000"/>
              </a:lnSpc>
              <a:buFont typeface="Wingdings" panose="05000000000000000000" pitchFamily="2" charset="2"/>
              <a:buNone/>
            </a:pPr>
            <a:r>
              <a:rPr lang="pl-PL" altLang="pl-PL" sz="1600" b="1" u="sng">
                <a:latin typeface="Tahoma" panose="020B0604030504040204" pitchFamily="34" charset="0"/>
              </a:rPr>
              <a:t>Od ceny rynkowej do ceny ekonomicznej</a:t>
            </a:r>
          </a:p>
          <a:p>
            <a:pPr algn="ctr" eaLnBrk="1" hangingPunct="1">
              <a:lnSpc>
                <a:spcPct val="150000"/>
              </a:lnSpc>
              <a:buFont typeface="Wingdings" panose="05000000000000000000" pitchFamily="2" charset="2"/>
              <a:buNone/>
            </a:pPr>
            <a:endParaRPr lang="pl-PL" altLang="pl-PL" sz="1600" b="1" u="sng">
              <a:latin typeface="Tahoma" panose="020B0604030504040204" pitchFamily="34" charset="0"/>
            </a:endParaRPr>
          </a:p>
          <a:p>
            <a:pPr eaLnBrk="1" hangingPunct="1">
              <a:lnSpc>
                <a:spcPct val="150000"/>
              </a:lnSpc>
              <a:buFont typeface="Wingdings" panose="05000000000000000000" pitchFamily="2" charset="2"/>
              <a:buNone/>
            </a:pPr>
            <a:r>
              <a:rPr lang="pl-PL" altLang="pl-PL" sz="1600">
                <a:latin typeface="Tahoma" panose="020B0604030504040204" pitchFamily="34" charset="0"/>
              </a:rPr>
              <a:t>Aby przekształcić ceny rynkowe na ceny ekonomiczne należy dokonać następujących korekt:</a:t>
            </a:r>
          </a:p>
          <a:p>
            <a:pPr eaLnBrk="1" hangingPunct="1">
              <a:lnSpc>
                <a:spcPct val="150000"/>
              </a:lnSpc>
              <a:buFont typeface="Wingdings" panose="05000000000000000000" pitchFamily="2" charset="2"/>
              <a:buChar char="§"/>
            </a:pPr>
            <a:r>
              <a:rPr lang="pl-PL" altLang="pl-PL" sz="1600">
                <a:latin typeface="Tahoma" panose="020B0604030504040204" pitchFamily="34" charset="0"/>
              </a:rPr>
              <a:t>fiskalnych</a:t>
            </a:r>
            <a:endParaRPr lang="en-GB" altLang="pl-PL" sz="1600">
              <a:latin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rPr>
              <a:t>zewnętrznych</a:t>
            </a:r>
            <a:endParaRPr lang="en-GB" altLang="pl-PL" sz="1600">
              <a:latin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rPr>
              <a:t>uwzględniających zniekształcenia rynku</a:t>
            </a:r>
          </a:p>
        </p:txBody>
      </p:sp>
      <p:sp>
        <p:nvSpPr>
          <p:cNvPr id="150532" name="Symbol zastępczy numeru slajdu 3">
            <a:extLst>
              <a:ext uri="{FF2B5EF4-FFF2-40B4-BE49-F238E27FC236}">
                <a16:creationId xmlns:a16="http://schemas.microsoft.com/office/drawing/2014/main" id="{38D8295B-F0B9-4DCE-A2B2-0E1BA8A7FE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291353-1D8E-4E77-AC08-0645AAA65744}" type="slidenum">
              <a:rPr lang="pl-PL" altLang="pl-PL" sz="1200" smtClean="0">
                <a:solidFill>
                  <a:srgbClr val="898989"/>
                </a:solidFill>
                <a:latin typeface="Arial" panose="020B0604020202020204" pitchFamily="34" charset="0"/>
              </a:rPr>
              <a:pPr>
                <a:spcBef>
                  <a:spcPct val="0"/>
                </a:spcBef>
                <a:buFontTx/>
                <a:buNone/>
              </a:pPr>
              <a:t>82</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A3219E7E-1C28-4D6E-A987-BCEBE7140217}"/>
              </a:ext>
            </a:extLst>
          </p:cNvPr>
          <p:cNvSpPr>
            <a:spLocks noGrp="1" noChangeArrowheads="1"/>
          </p:cNvSpPr>
          <p:nvPr>
            <p:ph type="title"/>
          </p:nvPr>
        </p:nvSpPr>
        <p:spPr>
          <a:xfrm>
            <a:off x="250825" y="549275"/>
            <a:ext cx="8642350" cy="868363"/>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2</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KOREKTY FISKALNE </a:t>
            </a:r>
          </a:p>
        </p:txBody>
      </p:sp>
      <p:sp>
        <p:nvSpPr>
          <p:cNvPr id="152579" name="Rectangle 3">
            <a:extLst>
              <a:ext uri="{FF2B5EF4-FFF2-40B4-BE49-F238E27FC236}">
                <a16:creationId xmlns:a16="http://schemas.microsoft.com/office/drawing/2014/main" id="{5E2D9C1B-7750-4181-A5A2-E40FB9F8673C}"/>
              </a:ext>
            </a:extLst>
          </p:cNvPr>
          <p:cNvSpPr>
            <a:spLocks noGrp="1" noChangeArrowheads="1"/>
          </p:cNvSpPr>
          <p:nvPr>
            <p:ph idx="1"/>
          </p:nvPr>
        </p:nvSpPr>
        <p:spPr>
          <a:xfrm>
            <a:off x="250825" y="1700213"/>
            <a:ext cx="8642350" cy="4425950"/>
          </a:xfrm>
        </p:spPr>
        <p:txBody>
          <a:bodyPr/>
          <a:lstStyle/>
          <a:p>
            <a:pPr eaLnBrk="1" hangingPunct="1">
              <a:lnSpc>
                <a:spcPct val="150000"/>
              </a:lnSpc>
              <a:buFont typeface="Wingdings" panose="05000000000000000000" pitchFamily="2" charset="2"/>
              <a:buChar char="§"/>
            </a:pPr>
            <a:r>
              <a:rPr lang="pl-PL" altLang="pl-PL" sz="1600">
                <a:latin typeface="Tahoma" panose="020B0604030504040204" pitchFamily="34" charset="0"/>
              </a:rPr>
              <a:t>Korekty te mają na celu eliminacje z przepływów finansowych pozycji, które stanowią przepływ pomiędzy beneficjentem, a budżetem publicznym</a:t>
            </a:r>
          </a:p>
          <a:p>
            <a:pPr eaLnBrk="1" hangingPunct="1">
              <a:lnSpc>
                <a:spcPct val="150000"/>
              </a:lnSpc>
              <a:buFont typeface="Wingdings" panose="05000000000000000000" pitchFamily="2" charset="2"/>
              <a:buChar char="§"/>
            </a:pPr>
            <a:endParaRPr lang="pl-PL" altLang="pl-PL" sz="1600">
              <a:latin typeface="Tahoma" panose="020B0604030504040204" pitchFamily="34" charset="0"/>
            </a:endParaRPr>
          </a:p>
          <a:p>
            <a:pPr eaLnBrk="1" hangingPunct="1">
              <a:lnSpc>
                <a:spcPct val="150000"/>
              </a:lnSpc>
              <a:buFont typeface="Wingdings" panose="05000000000000000000" pitchFamily="2" charset="2"/>
              <a:buChar char="§"/>
            </a:pPr>
            <a:r>
              <a:rPr lang="pl-PL" altLang="pl-PL" sz="1600">
                <a:latin typeface="Tahoma" panose="020B0604030504040204" pitchFamily="34" charset="0"/>
              </a:rPr>
              <a:t>Korekty fiskalne</a:t>
            </a:r>
            <a:r>
              <a:rPr lang="en-GB" altLang="pl-PL" sz="1600">
                <a:latin typeface="Tahoma" panose="020B0604030504040204" pitchFamily="34" charset="0"/>
              </a:rPr>
              <a:t> </a:t>
            </a:r>
            <a:r>
              <a:rPr lang="pl-PL" altLang="pl-PL" sz="1600">
                <a:latin typeface="Tahoma" panose="020B0604030504040204" pitchFamily="34" charset="0"/>
              </a:rPr>
              <a:t>polegają na eliminacji z przepływów: </a:t>
            </a:r>
          </a:p>
          <a:p>
            <a:pPr lvl="1" eaLnBrk="1" hangingPunct="1">
              <a:lnSpc>
                <a:spcPct val="150000"/>
              </a:lnSpc>
              <a:buFont typeface="Wingdings" panose="05000000000000000000" pitchFamily="2" charset="2"/>
              <a:buChar char="§"/>
            </a:pPr>
            <a:r>
              <a:rPr lang="pl-PL" altLang="pl-PL" sz="1600">
                <a:latin typeface="Tahoma" panose="020B0604030504040204" pitchFamily="34" charset="0"/>
              </a:rPr>
              <a:t>podatków pośrednich –</a:t>
            </a:r>
            <a:r>
              <a:rPr lang="en-GB" altLang="pl-PL" sz="1600">
                <a:latin typeface="Tahoma" panose="020B0604030504040204" pitchFamily="34" charset="0"/>
              </a:rPr>
              <a:t> VAT</a:t>
            </a:r>
            <a:r>
              <a:rPr lang="pl-PL" altLang="pl-PL" sz="1600">
                <a:latin typeface="Tahoma" panose="020B0604030504040204" pitchFamily="34" charset="0"/>
              </a:rPr>
              <a:t>, także w sytuacji gdy VAT jest pozycją kosztową</a:t>
            </a:r>
          </a:p>
          <a:p>
            <a:pPr lvl="1" eaLnBrk="1" hangingPunct="1">
              <a:lnSpc>
                <a:spcPct val="150000"/>
              </a:lnSpc>
              <a:buFont typeface="Wingdings" panose="05000000000000000000" pitchFamily="2" charset="2"/>
              <a:buChar char="§"/>
            </a:pPr>
            <a:r>
              <a:rPr lang="pl-PL" altLang="pl-PL" sz="1600">
                <a:latin typeface="Tahoma" panose="020B0604030504040204" pitchFamily="34" charset="0"/>
              </a:rPr>
              <a:t>subwencji oraz innych transferów płatności, subwencji na pracowników</a:t>
            </a:r>
          </a:p>
          <a:p>
            <a:pPr eaLnBrk="1" hangingPunct="1">
              <a:lnSpc>
                <a:spcPct val="150000"/>
              </a:lnSpc>
              <a:buFont typeface="Wingdings" panose="05000000000000000000" pitchFamily="2" charset="2"/>
              <a:buChar char="§"/>
            </a:pPr>
            <a:endParaRPr lang="pl-PL" altLang="pl-PL" sz="1600">
              <a:latin typeface="Tahoma" panose="020B0604030504040204" pitchFamily="34" charset="0"/>
            </a:endParaRPr>
          </a:p>
        </p:txBody>
      </p:sp>
      <p:sp>
        <p:nvSpPr>
          <p:cNvPr id="152580" name="Symbol zastępczy numeru slajdu 3">
            <a:extLst>
              <a:ext uri="{FF2B5EF4-FFF2-40B4-BE49-F238E27FC236}">
                <a16:creationId xmlns:a16="http://schemas.microsoft.com/office/drawing/2014/main" id="{D24235B6-AC97-4ADD-8EA5-D488B0EE3C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D36583-8CDC-404A-BA31-6D0EA537C5CC}" type="slidenum">
              <a:rPr lang="pl-PL" altLang="pl-PL" sz="1200" smtClean="0">
                <a:solidFill>
                  <a:srgbClr val="898989"/>
                </a:solidFill>
                <a:latin typeface="Arial" panose="020B0604020202020204" pitchFamily="34" charset="0"/>
              </a:rPr>
              <a:pPr>
                <a:spcBef>
                  <a:spcPct val="0"/>
                </a:spcBef>
                <a:buFontTx/>
                <a:buNone/>
              </a:pPr>
              <a:t>83</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F4F7E71B-6169-4190-AA3B-486195ECFC87}"/>
              </a:ext>
            </a:extLst>
          </p:cNvPr>
          <p:cNvSpPr>
            <a:spLocks noGrp="1" noChangeArrowheads="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2</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KOREKTY ZEWNĘTRZNE</a:t>
            </a:r>
          </a:p>
        </p:txBody>
      </p:sp>
      <p:sp>
        <p:nvSpPr>
          <p:cNvPr id="154627" name="Rectangle 3">
            <a:extLst>
              <a:ext uri="{FF2B5EF4-FFF2-40B4-BE49-F238E27FC236}">
                <a16:creationId xmlns:a16="http://schemas.microsoft.com/office/drawing/2014/main" id="{894CDF56-35FC-46BA-94DB-DAFB17F79596}"/>
              </a:ext>
            </a:extLst>
          </p:cNvPr>
          <p:cNvSpPr>
            <a:spLocks noGrp="1" noChangeArrowheads="1"/>
          </p:cNvSpPr>
          <p:nvPr>
            <p:ph idx="1"/>
          </p:nvPr>
        </p:nvSpPr>
        <p:spPr>
          <a:xfrm>
            <a:off x="250825" y="1711325"/>
            <a:ext cx="8642350" cy="3878263"/>
          </a:xfrm>
        </p:spPr>
        <p:txBody>
          <a:body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Korekty mające na celu ustalenie wartości korzyści i kosztów zewnętrznych nie ustalonych w analizie finansowej</a:t>
            </a:r>
          </a:p>
          <a:p>
            <a:pPr algn="just" eaLnBrk="1" hangingPunct="1">
              <a:lnSpc>
                <a:spcPct val="150000"/>
              </a:lnSpc>
            </a:pPr>
            <a:endParaRPr lang="pl-PL" altLang="pl-PL" sz="1600">
              <a:latin typeface="Tahoma" panose="020B0604030504040204" pitchFamily="34" charset="0"/>
              <a:cs typeface="Tahoma" panose="020B0604030504040204" pitchFamily="34" charset="0"/>
            </a:endParaRP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Należy dążyć do uwzględnienia wszystkich kosztów lub korzyści społecznych,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jakie przechodzą z analizowanego projektu na inne podmioty</a:t>
            </a:r>
          </a:p>
          <a:p>
            <a:pPr algn="just" eaLnBrk="1" hangingPunct="1">
              <a:lnSpc>
                <a:spcPct val="150000"/>
              </a:lnSpc>
            </a:pPr>
            <a:endParaRPr lang="pl-PL" altLang="pl-PL" sz="1600">
              <a:latin typeface="Tahoma" panose="020B0604030504040204" pitchFamily="34" charset="0"/>
              <a:cs typeface="Tahoma" panose="020B0604030504040204" pitchFamily="34" charset="0"/>
            </a:endParaRPr>
          </a:p>
          <a:p>
            <a:pPr algn="just" eaLnBrk="1" hangingPunct="1">
              <a:lnSpc>
                <a:spcPct val="150000"/>
              </a:lnSpc>
              <a:buFont typeface="Wingdings" panose="05000000000000000000" pitchFamily="2" charset="2"/>
              <a:buChar char="§"/>
            </a:pPr>
            <a:r>
              <a:rPr lang="pl-PL" altLang="pl-PL" sz="1600">
                <a:latin typeface="Tahoma" panose="020B0604030504040204" pitchFamily="34" charset="0"/>
                <a:cs typeface="Tahoma" panose="020B0604030504040204" pitchFamily="34" charset="0"/>
              </a:rPr>
              <a:t>Dążymy do wyrażenia kosztów/korzyści zewnętrznych w</a:t>
            </a:r>
            <a:r>
              <a:rPr lang="pl-PL" altLang="pl-PL" sz="1600">
                <a:solidFill>
                  <a:schemeClr val="bg1"/>
                </a:solidFill>
                <a:latin typeface="Tahoma" panose="020B0604030504040204" pitchFamily="34" charset="0"/>
                <a:cs typeface="Tahoma" panose="020B0604030504040204" pitchFamily="34" charset="0"/>
              </a:rPr>
              <a:t> </a:t>
            </a:r>
            <a:r>
              <a:rPr lang="pl-PL" altLang="pl-PL" sz="1600">
                <a:latin typeface="Tahoma" panose="020B0604030504040204" pitchFamily="34" charset="0"/>
                <a:cs typeface="Tahoma" panose="020B0604030504040204" pitchFamily="34" charset="0"/>
              </a:rPr>
              <a:t>jednostkach pieniężnych</a:t>
            </a:r>
          </a:p>
        </p:txBody>
      </p:sp>
      <p:sp>
        <p:nvSpPr>
          <p:cNvPr id="154628" name="Symbol zastępczy numeru slajdu 3">
            <a:extLst>
              <a:ext uri="{FF2B5EF4-FFF2-40B4-BE49-F238E27FC236}">
                <a16:creationId xmlns:a16="http://schemas.microsoft.com/office/drawing/2014/main" id="{51DB7F4F-07BA-40B5-B8EF-D938E4032E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7EA288-D291-49EC-B5D0-3A0BFA06236D}" type="slidenum">
              <a:rPr lang="pl-PL" altLang="pl-PL" sz="1200" smtClean="0">
                <a:solidFill>
                  <a:srgbClr val="898989"/>
                </a:solidFill>
                <a:latin typeface="Arial" panose="020B0604020202020204" pitchFamily="34" charset="0"/>
              </a:rPr>
              <a:pPr>
                <a:spcBef>
                  <a:spcPct val="0"/>
                </a:spcBef>
                <a:buFontTx/>
                <a:buNone/>
              </a:pPr>
              <a:t>84</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60AF923C-F715-428E-9BD4-4DEDF177468C}"/>
              </a:ext>
            </a:extLst>
          </p:cNvPr>
          <p:cNvSpPr>
            <a:spLocks noGrp="1" noChangeArrowheads="1"/>
          </p:cNvSpPr>
          <p:nvPr>
            <p:ph type="title"/>
          </p:nvPr>
        </p:nvSpPr>
        <p:spPr>
          <a:xfrm>
            <a:off x="250825" y="549275"/>
            <a:ext cx="8642350" cy="873125"/>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2 - KOREKTY ZEWNĘTRZNE – PRZYKŁADY</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SPOŁECZNE KORZYŚCI ZEWNĘTRZNE</a:t>
            </a:r>
          </a:p>
        </p:txBody>
      </p:sp>
      <p:sp>
        <p:nvSpPr>
          <p:cNvPr id="156675" name="Rectangle 3">
            <a:extLst>
              <a:ext uri="{FF2B5EF4-FFF2-40B4-BE49-F238E27FC236}">
                <a16:creationId xmlns:a16="http://schemas.microsoft.com/office/drawing/2014/main" id="{6F0C8C47-A53C-44FC-A36C-463873852836}"/>
              </a:ext>
            </a:extLst>
          </p:cNvPr>
          <p:cNvSpPr>
            <a:spLocks noGrp="1" noChangeArrowheads="1"/>
          </p:cNvSpPr>
          <p:nvPr>
            <p:ph idx="1"/>
          </p:nvPr>
        </p:nvSpPr>
        <p:spPr>
          <a:xfrm>
            <a:off x="250825" y="1700213"/>
            <a:ext cx="8642350" cy="4395787"/>
          </a:xfrm>
        </p:spPr>
        <p:txBody>
          <a:bodyPr/>
          <a:lstStyle/>
          <a:p>
            <a:pPr eaLnBrk="1" hangingPunct="1">
              <a:lnSpc>
                <a:spcPct val="150000"/>
              </a:lnSpc>
              <a:buFont typeface="Wingdings" panose="05000000000000000000" pitchFamily="2" charset="2"/>
              <a:buChar char="§"/>
            </a:pPr>
            <a:r>
              <a:rPr lang="pl-PL" altLang="pl-PL" sz="1600">
                <a:latin typeface="Tahoma" panose="020B0604030504040204" pitchFamily="34" charset="0"/>
              </a:rPr>
              <a:t>Niższy stopień ładunków zanieczyszczeń kierowanych do wód</a:t>
            </a:r>
          </a:p>
          <a:p>
            <a:pPr eaLnBrk="1" hangingPunct="1">
              <a:lnSpc>
                <a:spcPct val="150000"/>
              </a:lnSpc>
              <a:buFont typeface="Wingdings" panose="05000000000000000000" pitchFamily="2" charset="2"/>
              <a:buChar char="§"/>
            </a:pPr>
            <a:r>
              <a:rPr lang="pl-PL" altLang="pl-PL" sz="1600">
                <a:latin typeface="Tahoma" panose="020B0604030504040204" pitchFamily="34" charset="0"/>
              </a:rPr>
              <a:t>Wydłużenie przewidywanej długości życia dzięki poprawie wyposażenia obiektów ochrony zdrowia w sprzęt medyczny</a:t>
            </a:r>
          </a:p>
          <a:p>
            <a:pPr eaLnBrk="1" hangingPunct="1">
              <a:lnSpc>
                <a:spcPct val="150000"/>
              </a:lnSpc>
              <a:buFont typeface="Wingdings" panose="05000000000000000000" pitchFamily="2" charset="2"/>
              <a:buChar char="§"/>
            </a:pPr>
            <a:r>
              <a:rPr lang="pl-PL" altLang="pl-PL" sz="1600">
                <a:latin typeface="Tahoma" panose="020B0604030504040204" pitchFamily="34" charset="0"/>
              </a:rPr>
              <a:t>Powstanie nowych podmiotów gospodarczych</a:t>
            </a:r>
          </a:p>
          <a:p>
            <a:pPr eaLnBrk="1" hangingPunct="1">
              <a:lnSpc>
                <a:spcPct val="150000"/>
              </a:lnSpc>
              <a:buFont typeface="Wingdings" panose="05000000000000000000" pitchFamily="2" charset="2"/>
              <a:buChar char="§"/>
            </a:pPr>
            <a:r>
              <a:rPr lang="pl-PL" altLang="pl-PL" sz="1600">
                <a:latin typeface="Tahoma" panose="020B0604030504040204" pitchFamily="34" charset="0"/>
              </a:rPr>
              <a:t>Powstanie nowych miejsc pracy</a:t>
            </a:r>
          </a:p>
          <a:p>
            <a:pPr eaLnBrk="1" hangingPunct="1">
              <a:lnSpc>
                <a:spcPct val="150000"/>
              </a:lnSpc>
              <a:buFont typeface="Wingdings" panose="05000000000000000000" pitchFamily="2" charset="2"/>
              <a:buChar char="§"/>
            </a:pPr>
            <a:r>
              <a:rPr lang="pl-PL" altLang="pl-PL" sz="1600">
                <a:latin typeface="Tahoma" panose="020B0604030504040204" pitchFamily="34" charset="0"/>
              </a:rPr>
              <a:t>Wzrost liczby ludzi z wyższym wykształceniem w regionie/kraju</a:t>
            </a:r>
          </a:p>
        </p:txBody>
      </p:sp>
      <p:sp>
        <p:nvSpPr>
          <p:cNvPr id="156676" name="Symbol zastępczy numeru slajdu 3">
            <a:extLst>
              <a:ext uri="{FF2B5EF4-FFF2-40B4-BE49-F238E27FC236}">
                <a16:creationId xmlns:a16="http://schemas.microsoft.com/office/drawing/2014/main" id="{46F8BE09-F273-4CDF-961A-FBC1762232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F9AB6B-9BC2-482F-ACE4-CA66185D6DC6}" type="slidenum">
              <a:rPr lang="pl-PL" altLang="pl-PL" sz="1200" smtClean="0">
                <a:solidFill>
                  <a:srgbClr val="898989"/>
                </a:solidFill>
                <a:latin typeface="Arial" panose="020B0604020202020204" pitchFamily="34" charset="0"/>
              </a:rPr>
              <a:pPr>
                <a:spcBef>
                  <a:spcPct val="0"/>
                </a:spcBef>
                <a:buFontTx/>
                <a:buNone/>
              </a:pPr>
              <a:t>85</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5011CAD-4990-4119-989B-23072D883E64}"/>
              </a:ext>
            </a:extLst>
          </p:cNvPr>
          <p:cNvSpPr>
            <a:spLocks noGrp="1" noChangeArrowheads="1"/>
          </p:cNvSpPr>
          <p:nvPr>
            <p:ph type="title"/>
          </p:nvPr>
        </p:nvSpPr>
        <p:spPr>
          <a:xfrm>
            <a:off x="250825" y="549275"/>
            <a:ext cx="8642350" cy="873125"/>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2 - KOREKTY ZEWNĘTRZNE – PRZYKŁADY</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SPOŁECZNE KOSZTY ZEWNĘTRZNE</a:t>
            </a:r>
          </a:p>
        </p:txBody>
      </p:sp>
      <p:sp>
        <p:nvSpPr>
          <p:cNvPr id="158723" name="Rectangle 3">
            <a:extLst>
              <a:ext uri="{FF2B5EF4-FFF2-40B4-BE49-F238E27FC236}">
                <a16:creationId xmlns:a16="http://schemas.microsoft.com/office/drawing/2014/main" id="{EDA0DC5A-E58A-498D-A8B1-8949C3362294}"/>
              </a:ext>
            </a:extLst>
          </p:cNvPr>
          <p:cNvSpPr>
            <a:spLocks noGrp="1" noChangeArrowheads="1"/>
          </p:cNvSpPr>
          <p:nvPr>
            <p:ph idx="1"/>
          </p:nvPr>
        </p:nvSpPr>
        <p:spPr>
          <a:xfrm>
            <a:off x="250825" y="1700213"/>
            <a:ext cx="8642350" cy="2016125"/>
          </a:xfrm>
        </p:spPr>
        <p:txBody>
          <a:bodyPr/>
          <a:lstStyle/>
          <a:p>
            <a:pPr eaLnBrk="1" hangingPunct="1">
              <a:buFont typeface="Wingdings" panose="05000000000000000000" pitchFamily="2" charset="2"/>
              <a:buChar char="§"/>
            </a:pPr>
            <a:r>
              <a:rPr lang="pl-PL" altLang="pl-PL" sz="1600">
                <a:latin typeface="Tahoma" panose="020B0604030504040204" pitchFamily="34" charset="0"/>
              </a:rPr>
              <a:t>Utrata produkcji rolnej z tytułu odmiennego przeznaczenia ziemi</a:t>
            </a:r>
          </a:p>
          <a:p>
            <a:pPr eaLnBrk="1" hangingPunct="1">
              <a:buFont typeface="Wingdings" panose="05000000000000000000" pitchFamily="2" charset="2"/>
              <a:buChar char="§"/>
            </a:pPr>
            <a:endParaRPr lang="pl-PL" altLang="pl-PL" sz="1600">
              <a:latin typeface="Tahoma" panose="020B0604030504040204" pitchFamily="34" charset="0"/>
            </a:endParaRPr>
          </a:p>
          <a:p>
            <a:pPr eaLnBrk="1" hangingPunct="1">
              <a:buFont typeface="Wingdings" panose="05000000000000000000" pitchFamily="2" charset="2"/>
              <a:buChar char="§"/>
            </a:pPr>
            <a:r>
              <a:rPr lang="pl-PL" altLang="pl-PL" sz="1600">
                <a:latin typeface="Tahoma" panose="020B0604030504040204" pitchFamily="34" charset="0"/>
              </a:rPr>
              <a:t>Wzrost kosztów usuwania ścieków</a:t>
            </a:r>
          </a:p>
          <a:p>
            <a:pPr eaLnBrk="1" hangingPunct="1">
              <a:buFont typeface="Wingdings" panose="05000000000000000000" pitchFamily="2" charset="2"/>
              <a:buChar char="§"/>
            </a:pPr>
            <a:endParaRPr lang="pl-PL" altLang="pl-PL" sz="1600">
              <a:latin typeface="Tahoma" panose="020B0604030504040204" pitchFamily="34" charset="0"/>
            </a:endParaRPr>
          </a:p>
          <a:p>
            <a:pPr eaLnBrk="1" hangingPunct="1">
              <a:buFont typeface="Wingdings" panose="05000000000000000000" pitchFamily="2" charset="2"/>
              <a:buChar char="§"/>
            </a:pPr>
            <a:r>
              <a:rPr lang="pl-PL" altLang="pl-PL" sz="1600">
                <a:latin typeface="Tahoma" panose="020B0604030504040204" pitchFamily="34" charset="0"/>
              </a:rPr>
              <a:t>Zajęcie danej powierzchni pod infrastrukturę uczelni </a:t>
            </a:r>
          </a:p>
        </p:txBody>
      </p:sp>
      <p:sp>
        <p:nvSpPr>
          <p:cNvPr id="158724" name="Symbol zastępczy numeru slajdu 3">
            <a:extLst>
              <a:ext uri="{FF2B5EF4-FFF2-40B4-BE49-F238E27FC236}">
                <a16:creationId xmlns:a16="http://schemas.microsoft.com/office/drawing/2014/main" id="{1C1632AA-15B1-462C-A45F-73EDD636D5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E897F4-C4F8-46A6-A670-F7C485E967A3}" type="slidenum">
              <a:rPr lang="pl-PL" altLang="pl-PL" sz="1200" smtClean="0">
                <a:solidFill>
                  <a:srgbClr val="898989"/>
                </a:solidFill>
                <a:latin typeface="Arial" panose="020B0604020202020204" pitchFamily="34" charset="0"/>
              </a:rPr>
              <a:pPr>
                <a:spcBef>
                  <a:spcPct val="0"/>
                </a:spcBef>
                <a:buFontTx/>
                <a:buNone/>
              </a:pPr>
              <a:t>86</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8F7B64B5-91D6-474E-B24E-4A92987A56C9}"/>
              </a:ext>
            </a:extLst>
          </p:cNvPr>
          <p:cNvSpPr>
            <a:spLocks noGrp="1" noChangeArrowheads="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2</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UWZGLĘDNIENIE ZNIEKSZTAŁCEŃ RYNKU</a:t>
            </a:r>
          </a:p>
        </p:txBody>
      </p:sp>
      <p:sp>
        <p:nvSpPr>
          <p:cNvPr id="160771" name="Rectangle 3">
            <a:extLst>
              <a:ext uri="{FF2B5EF4-FFF2-40B4-BE49-F238E27FC236}">
                <a16:creationId xmlns:a16="http://schemas.microsoft.com/office/drawing/2014/main" id="{5EEDCD15-F998-45E3-BA7B-A96975FBC80F}"/>
              </a:ext>
            </a:extLst>
          </p:cNvPr>
          <p:cNvSpPr>
            <a:spLocks noGrp="1" noChangeArrowheads="1"/>
          </p:cNvSpPr>
          <p:nvPr>
            <p:ph idx="1"/>
          </p:nvPr>
        </p:nvSpPr>
        <p:spPr>
          <a:xfrm>
            <a:off x="250825" y="1700213"/>
            <a:ext cx="8642350" cy="4191000"/>
          </a:xfrm>
        </p:spPr>
        <p:txBody>
          <a:bodyPr/>
          <a:lstStyle/>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Ceny rynkowe są ustalone na podstawie danych z niedoskonałych rynków; </a:t>
            </a:r>
            <a:br>
              <a:rPr lang="pl-PL" altLang="pl-PL" sz="1600">
                <a:latin typeface="Tahoma" panose="020B0604030504040204" pitchFamily="34" charset="0"/>
              </a:rPr>
            </a:br>
            <a:r>
              <a:rPr lang="pl-PL" altLang="pl-PL" sz="1600">
                <a:latin typeface="Tahoma" panose="020B0604030504040204" pitchFamily="34" charset="0"/>
              </a:rPr>
              <a:t>nie odzwierciedlają faktycznej wartości lub poniesionych kosztów</a:t>
            </a:r>
          </a:p>
          <a:p>
            <a:pPr algn="just" eaLnBrk="1" hangingPunct="1">
              <a:lnSpc>
                <a:spcPct val="150000"/>
              </a:lnSpc>
              <a:buFont typeface="Wingdings" panose="05000000000000000000" pitchFamily="2" charset="2"/>
              <a:buChar char="§"/>
            </a:pPr>
            <a:endParaRPr lang="pl-PL" altLang="pl-PL" sz="1600">
              <a:latin typeface="Tahoma" panose="020B0604030504040204" pitchFamily="34" charset="0"/>
            </a:endParaRPr>
          </a:p>
          <a:p>
            <a:pPr algn="just" eaLnBrk="1" hangingPunct="1">
              <a:lnSpc>
                <a:spcPct val="150000"/>
              </a:lnSpc>
              <a:buFont typeface="Wingdings" panose="05000000000000000000" pitchFamily="2" charset="2"/>
              <a:buChar char="§"/>
            </a:pPr>
            <a:r>
              <a:rPr lang="pl-PL" altLang="pl-PL" sz="1600">
                <a:latin typeface="Tahoma" panose="020B0604030504040204" pitchFamily="34" charset="0"/>
              </a:rPr>
              <a:t>Niedoskonałość cenowa może wystąpić w przypadku:</a:t>
            </a:r>
          </a:p>
          <a:p>
            <a:pPr algn="just" eaLnBrk="1" hangingPunct="1">
              <a:lnSpc>
                <a:spcPct val="150000"/>
              </a:lnSpc>
              <a:buFont typeface="Arial" panose="020B0604020202020204" pitchFamily="34" charset="0"/>
              <a:buNone/>
            </a:pPr>
            <a:r>
              <a:rPr lang="en-GB" altLang="pl-PL" sz="1600">
                <a:latin typeface="Tahoma" panose="020B0604030504040204" pitchFamily="34" charset="0"/>
              </a:rPr>
              <a:t> </a:t>
            </a:r>
            <a:r>
              <a:rPr lang="pl-PL" altLang="pl-PL" sz="1600">
                <a:latin typeface="Tahoma" panose="020B0604030504040204" pitchFamily="34" charset="0"/>
              </a:rPr>
              <a:t>     1. Produktów (wyroby/towary) – rynek międzynarodowy/krajowy</a:t>
            </a:r>
          </a:p>
          <a:p>
            <a:pPr algn="just" eaLnBrk="1" hangingPunct="1">
              <a:lnSpc>
                <a:spcPct val="150000"/>
              </a:lnSpc>
              <a:buFont typeface="Arial" panose="020B0604020202020204" pitchFamily="34" charset="0"/>
              <a:buNone/>
            </a:pPr>
            <a:r>
              <a:rPr lang="pl-PL" altLang="pl-PL" sz="1600">
                <a:latin typeface="Tahoma" panose="020B0604030504040204" pitchFamily="34" charset="0"/>
              </a:rPr>
              <a:t>      2. Płac</a:t>
            </a:r>
            <a:r>
              <a:rPr lang="en-GB" altLang="pl-PL" sz="1600">
                <a:latin typeface="Tahoma" panose="020B0604030504040204" pitchFamily="34" charset="0"/>
              </a:rPr>
              <a:t> </a:t>
            </a:r>
            <a:r>
              <a:rPr lang="pl-PL" altLang="pl-PL" sz="1600">
                <a:latin typeface="Tahoma" panose="020B0604030504040204" pitchFamily="34" charset="0"/>
              </a:rPr>
              <a:t>(płaca minimalna)</a:t>
            </a:r>
          </a:p>
          <a:p>
            <a:pPr algn="just" eaLnBrk="1" hangingPunct="1">
              <a:lnSpc>
                <a:spcPct val="150000"/>
              </a:lnSpc>
              <a:buFont typeface="Arial" panose="020B0604020202020204" pitchFamily="34" charset="0"/>
              <a:buNone/>
            </a:pPr>
            <a:r>
              <a:rPr lang="pl-PL" altLang="pl-PL" sz="1600">
                <a:latin typeface="Tahoma" panose="020B0604030504040204" pitchFamily="34" charset="0"/>
              </a:rPr>
              <a:t>      3. Ziemi/gruntów</a:t>
            </a:r>
          </a:p>
          <a:p>
            <a:pPr eaLnBrk="1" hangingPunct="1">
              <a:lnSpc>
                <a:spcPct val="90000"/>
              </a:lnSpc>
              <a:buFont typeface="Wingdings" panose="05000000000000000000" pitchFamily="2" charset="2"/>
              <a:buChar char="§"/>
            </a:pPr>
            <a:endParaRPr lang="pl-PL" altLang="pl-PL" sz="1600">
              <a:latin typeface="Tahoma" panose="020B0604030504040204" pitchFamily="34" charset="0"/>
            </a:endParaRPr>
          </a:p>
        </p:txBody>
      </p:sp>
      <p:sp>
        <p:nvSpPr>
          <p:cNvPr id="160772" name="Symbol zastępczy numeru slajdu 3">
            <a:extLst>
              <a:ext uri="{FF2B5EF4-FFF2-40B4-BE49-F238E27FC236}">
                <a16:creationId xmlns:a16="http://schemas.microsoft.com/office/drawing/2014/main" id="{A26C123E-928B-4D8A-A985-59D644D102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5D017A-484A-40E5-9AB9-8ECABC3C8722}" type="slidenum">
              <a:rPr lang="pl-PL" altLang="pl-PL" sz="1200" smtClean="0">
                <a:solidFill>
                  <a:srgbClr val="898989"/>
                </a:solidFill>
                <a:latin typeface="Arial" panose="020B0604020202020204" pitchFamily="34" charset="0"/>
              </a:rPr>
              <a:pPr>
                <a:spcBef>
                  <a:spcPct val="0"/>
                </a:spcBef>
                <a:buFontTx/>
                <a:buNone/>
              </a:pPr>
              <a:t>87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B044D403-AB52-46F4-B330-8850C5CB98AE}"/>
              </a:ext>
            </a:extLst>
          </p:cNvPr>
          <p:cNvSpPr>
            <a:spLocks noGrp="1" noChangeArrowheads="1"/>
          </p:cNvSpPr>
          <p:nvPr>
            <p:ph type="title"/>
          </p:nvPr>
        </p:nvSpPr>
        <p:spPr>
          <a:xfrm>
            <a:off x="250825" y="549275"/>
            <a:ext cx="8642350" cy="863600"/>
          </a:xfrm>
        </p:spPr>
        <p:txBody>
          <a:bodyPr vert="horz" lIns="91440" tIns="45720" rIns="91440" bIns="45720" rtlCol="0" anchor="ctr">
            <a:normAutofit fontScale="90000"/>
          </a:bodyPr>
          <a:lstStyle/>
          <a:p>
            <a:pPr algn="l"/>
            <a:r>
              <a:rPr lang="pl-PL" altLang="pl-PL" sz="2800" b="1">
                <a:solidFill>
                  <a:srgbClr val="FFC000"/>
                </a:solidFill>
                <a:latin typeface="Century Gothic" panose="020B0502020202020204" pitchFamily="34" charset="0"/>
                <a:ea typeface="+mn-ea"/>
                <a:cs typeface="Arial" pitchFamily="34" charset="0"/>
              </a:rPr>
              <a:t>ETAP 3</a:t>
            </a:r>
            <a:br>
              <a:rPr lang="pl-PL" altLang="pl-PL" sz="2800" b="1">
                <a:solidFill>
                  <a:srgbClr val="FFC000"/>
                </a:solidFill>
                <a:latin typeface="Century Gothic" panose="020B0502020202020204" pitchFamily="34" charset="0"/>
                <a:ea typeface="+mn-ea"/>
                <a:cs typeface="Arial" pitchFamily="34" charset="0"/>
              </a:rPr>
            </a:br>
            <a:r>
              <a:rPr lang="pl-PL" altLang="pl-PL" sz="2800" b="1">
                <a:solidFill>
                  <a:srgbClr val="FFC000"/>
                </a:solidFill>
                <a:latin typeface="Century Gothic" panose="020B0502020202020204" pitchFamily="34" charset="0"/>
                <a:ea typeface="+mn-ea"/>
                <a:cs typeface="Arial" pitchFamily="34" charset="0"/>
              </a:rPr>
              <a:t>OKREŚLENIE WSKAŹNIKÓW EFEKTYWNOŚCI</a:t>
            </a:r>
          </a:p>
        </p:txBody>
      </p:sp>
      <p:sp>
        <p:nvSpPr>
          <p:cNvPr id="162819" name="Rectangle 3">
            <a:extLst>
              <a:ext uri="{FF2B5EF4-FFF2-40B4-BE49-F238E27FC236}">
                <a16:creationId xmlns:a16="http://schemas.microsoft.com/office/drawing/2014/main" id="{B95FF20D-FB97-4F5A-ADA8-81A195432B32}"/>
              </a:ext>
            </a:extLst>
          </p:cNvPr>
          <p:cNvSpPr>
            <a:spLocks noGrp="1" noChangeArrowheads="1"/>
          </p:cNvSpPr>
          <p:nvPr>
            <p:ph idx="1"/>
          </p:nvPr>
        </p:nvSpPr>
        <p:spPr>
          <a:xfrm>
            <a:off x="250825" y="1711325"/>
            <a:ext cx="8642350" cy="2438400"/>
          </a:xfrm>
        </p:spPr>
        <p:txBody>
          <a:bodyPr/>
          <a:lstStyle/>
          <a:p>
            <a:pPr eaLnBrk="1" hangingPunct="1">
              <a:buFont typeface="Wingdings" panose="05000000000000000000" pitchFamily="2" charset="2"/>
              <a:buNone/>
            </a:pPr>
            <a:r>
              <a:rPr lang="pl-PL" altLang="pl-PL" sz="1600">
                <a:latin typeface="Tahoma" panose="020B0604030504040204" pitchFamily="34" charset="0"/>
              </a:rPr>
              <a:t>Projekt jest ekonomicznie uzasadniony gdy:</a:t>
            </a:r>
          </a:p>
          <a:p>
            <a:pPr eaLnBrk="1" hangingPunct="1">
              <a:buFont typeface="Wingdings" panose="05000000000000000000" pitchFamily="2" charset="2"/>
              <a:buNone/>
            </a:pPr>
            <a:endParaRPr lang="pl-PL" altLang="pl-PL" sz="1600">
              <a:latin typeface="Tahoma" panose="020B0604030504040204" pitchFamily="34" charset="0"/>
            </a:endParaRPr>
          </a:p>
          <a:p>
            <a:pPr eaLnBrk="1" hangingPunct="1">
              <a:buFont typeface="Wingdings" panose="05000000000000000000" pitchFamily="2" charset="2"/>
              <a:buChar char="§"/>
            </a:pPr>
            <a:r>
              <a:rPr lang="pl-PL" altLang="pl-PL" sz="1600" b="1">
                <a:latin typeface="Tahoma" panose="020B0604030504040204" pitchFamily="34" charset="0"/>
              </a:rPr>
              <a:t>E</a:t>
            </a:r>
            <a:r>
              <a:rPr lang="en-GB" altLang="pl-PL" sz="1600" b="1">
                <a:latin typeface="Tahoma" panose="020B0604030504040204" pitchFamily="34" charset="0"/>
              </a:rPr>
              <a:t>NPV</a:t>
            </a:r>
            <a:r>
              <a:rPr lang="en-GB" altLang="pl-PL" sz="1600">
                <a:latin typeface="Tahoma" panose="020B0604030504040204" pitchFamily="34" charset="0"/>
              </a:rPr>
              <a:t> </a:t>
            </a:r>
            <a:r>
              <a:rPr lang="pl-PL" altLang="pl-PL" sz="1600">
                <a:latin typeface="Tahoma" panose="020B0604030504040204" pitchFamily="34" charset="0"/>
              </a:rPr>
              <a:t>jest dodatnie</a:t>
            </a:r>
            <a:r>
              <a:rPr lang="en-GB" altLang="pl-PL" sz="1600">
                <a:latin typeface="Tahoma" panose="020B0604030504040204" pitchFamily="34" charset="0"/>
              </a:rPr>
              <a:t> (</a:t>
            </a:r>
            <a:r>
              <a:rPr lang="pl-PL" altLang="pl-PL" sz="1600" b="1">
                <a:latin typeface="Tahoma" panose="020B0604030504040204" pitchFamily="34" charset="0"/>
              </a:rPr>
              <a:t>większe od zera</a:t>
            </a:r>
            <a:r>
              <a:rPr lang="en-GB" altLang="pl-PL" sz="1600">
                <a:latin typeface="Tahoma" panose="020B0604030504040204" pitchFamily="34" charset="0"/>
              </a:rPr>
              <a:t>)</a:t>
            </a:r>
            <a:endParaRPr lang="pl-PL" altLang="pl-PL" sz="1600">
              <a:latin typeface="Tahoma" panose="020B0604030504040204" pitchFamily="34" charset="0"/>
            </a:endParaRPr>
          </a:p>
          <a:p>
            <a:pPr eaLnBrk="1" hangingPunct="1">
              <a:buFont typeface="Wingdings" panose="05000000000000000000" pitchFamily="2" charset="2"/>
              <a:buChar char="§"/>
            </a:pPr>
            <a:endParaRPr lang="pl-PL" altLang="pl-PL" sz="1600">
              <a:latin typeface="Tahoma" panose="020B0604030504040204" pitchFamily="34" charset="0"/>
            </a:endParaRPr>
          </a:p>
          <a:p>
            <a:pPr eaLnBrk="1" hangingPunct="1">
              <a:buFont typeface="Wingdings" panose="05000000000000000000" pitchFamily="2" charset="2"/>
              <a:buChar char="§"/>
            </a:pPr>
            <a:r>
              <a:rPr lang="pl-PL" altLang="pl-PL" sz="1600" b="1">
                <a:latin typeface="Tahoma" panose="020B0604030504040204" pitchFamily="34" charset="0"/>
              </a:rPr>
              <a:t>E</a:t>
            </a:r>
            <a:r>
              <a:rPr lang="en-GB" altLang="pl-PL" sz="1600" b="1">
                <a:latin typeface="Tahoma" panose="020B0604030504040204" pitchFamily="34" charset="0"/>
              </a:rPr>
              <a:t>IRR</a:t>
            </a:r>
            <a:r>
              <a:rPr lang="en-GB" altLang="pl-PL" sz="1600">
                <a:latin typeface="Tahoma" panose="020B0604030504040204" pitchFamily="34" charset="0"/>
              </a:rPr>
              <a:t> </a:t>
            </a:r>
            <a:r>
              <a:rPr lang="pl-PL" altLang="pl-PL" sz="1600">
                <a:latin typeface="Tahoma" panose="020B0604030504040204" pitchFamily="34" charset="0"/>
              </a:rPr>
              <a:t>jest </a:t>
            </a:r>
            <a:r>
              <a:rPr lang="pl-PL" altLang="pl-PL" sz="1600" b="1">
                <a:latin typeface="Tahoma" panose="020B0604030504040204" pitchFamily="34" charset="0"/>
              </a:rPr>
              <a:t>większa niż stopa dyskontowa</a:t>
            </a:r>
            <a:endParaRPr lang="pl-PL" altLang="pl-PL" sz="1600">
              <a:latin typeface="Tahoma" panose="020B0604030504040204" pitchFamily="34" charset="0"/>
            </a:endParaRPr>
          </a:p>
          <a:p>
            <a:pPr eaLnBrk="1" hangingPunct="1">
              <a:buFont typeface="Wingdings" panose="05000000000000000000" pitchFamily="2" charset="2"/>
              <a:buChar char="§"/>
            </a:pPr>
            <a:endParaRPr lang="pl-PL" altLang="pl-PL" sz="1600" b="1">
              <a:latin typeface="Tahoma" panose="020B0604030504040204" pitchFamily="34" charset="0"/>
            </a:endParaRPr>
          </a:p>
          <a:p>
            <a:pPr eaLnBrk="1" hangingPunct="1">
              <a:buFont typeface="Wingdings" panose="05000000000000000000" pitchFamily="2" charset="2"/>
              <a:buChar char="§"/>
            </a:pPr>
            <a:r>
              <a:rPr lang="pl-PL" altLang="pl-PL" sz="1600" b="1">
                <a:latin typeface="Tahoma" panose="020B0604030504040204" pitchFamily="34" charset="0"/>
              </a:rPr>
              <a:t>Wskaźnik </a:t>
            </a:r>
            <a:r>
              <a:rPr lang="en-GB" altLang="pl-PL" sz="1600" b="1">
                <a:latin typeface="Tahoma" panose="020B0604030504040204" pitchFamily="34" charset="0"/>
              </a:rPr>
              <a:t>B/C </a:t>
            </a:r>
            <a:r>
              <a:rPr lang="pl-PL" altLang="pl-PL" sz="1600" b="1">
                <a:latin typeface="Tahoma" panose="020B0604030504040204" pitchFamily="34" charset="0"/>
              </a:rPr>
              <a:t>większy od jedności</a:t>
            </a:r>
          </a:p>
        </p:txBody>
      </p:sp>
      <p:sp>
        <p:nvSpPr>
          <p:cNvPr id="162820" name="Symbol zastępczy numeru slajdu 3">
            <a:extLst>
              <a:ext uri="{FF2B5EF4-FFF2-40B4-BE49-F238E27FC236}">
                <a16:creationId xmlns:a16="http://schemas.microsoft.com/office/drawing/2014/main" id="{7F217D08-4BAD-42CB-A961-CC571087F0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157EFE-F43B-4965-AB7E-2E4848795C06}" type="slidenum">
              <a:rPr lang="pl-PL" altLang="pl-PL" sz="1200" smtClean="0">
                <a:solidFill>
                  <a:srgbClr val="898989"/>
                </a:solidFill>
                <a:latin typeface="Arial" panose="020B0604020202020204" pitchFamily="34" charset="0"/>
              </a:rPr>
              <a:pPr>
                <a:spcBef>
                  <a:spcPct val="0"/>
                </a:spcBef>
                <a:buFontTx/>
                <a:buNone/>
              </a:pPr>
              <a:t>88</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60666F07-D96E-4052-ADCC-3E9CA3CBB39E}"/>
              </a:ext>
            </a:extLst>
          </p:cNvPr>
          <p:cNvSpPr>
            <a:spLocks noGrp="1"/>
          </p:cNvSpPr>
          <p:nvPr>
            <p:ph type="title"/>
          </p:nvPr>
        </p:nvSpPr>
        <p:spPr>
          <a:xfrm>
            <a:off x="250825" y="549275"/>
            <a:ext cx="3457575" cy="863600"/>
          </a:xfrm>
        </p:spPr>
        <p:txBody>
          <a:bodyPr vert="horz" lIns="91440" tIns="45720" rIns="91440" bIns="45720" rtlCol="0" anchor="ctr">
            <a:normAutofit fontScale="90000"/>
          </a:bodyPr>
          <a:lstStyle/>
          <a:p>
            <a:pPr algn="l"/>
            <a:r>
              <a:rPr lang="pl-PL" sz="2800" b="1" dirty="0">
                <a:solidFill>
                  <a:srgbClr val="FFC000"/>
                </a:solidFill>
                <a:latin typeface="Century Gothic" panose="020B0502020202020204" pitchFamily="34" charset="0"/>
                <a:ea typeface="+mn-ea"/>
                <a:cs typeface="Arial" pitchFamily="34" charset="0"/>
              </a:rPr>
              <a:t>PRZYKŁAD PROCESU </a:t>
            </a:r>
            <a:br>
              <a:rPr lang="pl-PL" sz="2800" b="1" dirty="0">
                <a:solidFill>
                  <a:srgbClr val="FFC000"/>
                </a:solidFill>
                <a:latin typeface="Century Gothic" panose="020B0502020202020204" pitchFamily="34" charset="0"/>
                <a:ea typeface="+mn-ea"/>
                <a:cs typeface="Arial" pitchFamily="34" charset="0"/>
              </a:rPr>
            </a:br>
            <a:r>
              <a:rPr lang="pl-PL" sz="2800" b="1" dirty="0">
                <a:solidFill>
                  <a:srgbClr val="FFC000"/>
                </a:solidFill>
                <a:latin typeface="Century Gothic" panose="020B0502020202020204" pitchFamily="34" charset="0"/>
                <a:ea typeface="+mn-ea"/>
                <a:cs typeface="Arial" pitchFamily="34" charset="0"/>
              </a:rPr>
              <a:t>DECYZYJNEGO </a:t>
            </a:r>
            <a:br>
              <a:rPr lang="pl-PL" sz="2800" b="1" dirty="0">
                <a:solidFill>
                  <a:srgbClr val="FFC000"/>
                </a:solidFill>
                <a:latin typeface="Century Gothic" panose="020B0502020202020204" pitchFamily="34" charset="0"/>
                <a:ea typeface="+mn-ea"/>
                <a:cs typeface="Arial" pitchFamily="34" charset="0"/>
              </a:rPr>
            </a:br>
            <a:r>
              <a:rPr lang="pl-PL" sz="2800" b="1" dirty="0">
                <a:solidFill>
                  <a:srgbClr val="FFC000"/>
                </a:solidFill>
                <a:latin typeface="Century Gothic" panose="020B0502020202020204" pitchFamily="34" charset="0"/>
                <a:ea typeface="+mn-ea"/>
                <a:cs typeface="Arial" pitchFamily="34" charset="0"/>
              </a:rPr>
              <a:t>PRZY ZASTOSOWANIU AK/K </a:t>
            </a:r>
          </a:p>
        </p:txBody>
      </p:sp>
      <p:pic>
        <p:nvPicPr>
          <p:cNvPr id="5" name="Picture 9">
            <a:extLst>
              <a:ext uri="{FF2B5EF4-FFF2-40B4-BE49-F238E27FC236}">
                <a16:creationId xmlns:a16="http://schemas.microsoft.com/office/drawing/2014/main" id="{AA8971B2-776B-4182-86B7-44B8DB5F2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0"/>
            <a:ext cx="375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5430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3.gstatic.com/images?q=tbn:ANd9GcQ80K27sX3hm2QLH9AftIF9aIb4GfgUX-zB8LcQwhkdIUfN4Hxhrg">
            <a:hlinkClick r:id="rId2"/>
            <a:extLst>
              <a:ext uri="{FF2B5EF4-FFF2-40B4-BE49-F238E27FC236}">
                <a16:creationId xmlns:a16="http://schemas.microsoft.com/office/drawing/2014/main" id="{910F6D49-2D49-41F6-A0A5-C5598A783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3375"/>
            <a:ext cx="3203575"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ytuł 1">
            <a:extLst>
              <a:ext uri="{FF2B5EF4-FFF2-40B4-BE49-F238E27FC236}">
                <a16:creationId xmlns:a16="http://schemas.microsoft.com/office/drawing/2014/main" id="{4531E2DA-AD35-4737-861E-AE08559C7A38}"/>
              </a:ext>
            </a:extLst>
          </p:cNvPr>
          <p:cNvSpPr>
            <a:spLocks noGrp="1"/>
          </p:cNvSpPr>
          <p:nvPr>
            <p:ph type="title"/>
          </p:nvPr>
        </p:nvSpPr>
        <p:spPr/>
        <p:txBody>
          <a:bodyPr>
            <a:normAutofit/>
          </a:bodyPr>
          <a:lstStyle/>
          <a:p>
            <a:pPr marL="484188" algn="r">
              <a:defRPr/>
            </a:pPr>
            <a:r>
              <a:rPr lang="pl-PL" altLang="pl-PL" sz="2500" b="1" dirty="0">
                <a:solidFill>
                  <a:srgbClr val="FFC000"/>
                </a:solidFill>
                <a:latin typeface="Century Gothic" panose="020B0502020202020204" pitchFamily="34" charset="0"/>
                <a:ea typeface="+mn-ea"/>
                <a:cs typeface="Arial" pitchFamily="34" charset="0"/>
              </a:rPr>
              <a:t>Wartości</a:t>
            </a:r>
          </a:p>
        </p:txBody>
      </p:sp>
      <p:sp>
        <p:nvSpPr>
          <p:cNvPr id="3" name="Symbol zastępczy zawartości 2">
            <a:extLst>
              <a:ext uri="{FF2B5EF4-FFF2-40B4-BE49-F238E27FC236}">
                <a16:creationId xmlns:a16="http://schemas.microsoft.com/office/drawing/2014/main" id="{3FB1AAEB-CE10-4A0E-B0C5-6C05EAD2FC9A}"/>
              </a:ext>
            </a:extLst>
          </p:cNvPr>
          <p:cNvSpPr>
            <a:spLocks noGrp="1"/>
          </p:cNvSpPr>
          <p:nvPr>
            <p:ph idx="1"/>
          </p:nvPr>
        </p:nvSpPr>
        <p:spPr>
          <a:xfrm>
            <a:off x="3348038" y="1628775"/>
            <a:ext cx="5338762" cy="3024188"/>
          </a:xfrm>
        </p:spPr>
        <p:txBody>
          <a:bodyPr rtlCol="0">
            <a:noAutofit/>
          </a:bodyPr>
          <a:lstStyle/>
          <a:p>
            <a:pPr algn="just" eaLnBrk="1" fontAlgn="auto" hangingPunct="1">
              <a:lnSpc>
                <a:spcPct val="90000"/>
              </a:lnSpc>
              <a:spcAft>
                <a:spcPts val="0"/>
              </a:spcAft>
              <a:defRPr/>
            </a:pPr>
            <a:r>
              <a:rPr lang="pl-PL" altLang="pl-PL" sz="2600" dirty="0">
                <a:latin typeface="Cambria" pitchFamily="18" charset="0"/>
                <a:ea typeface="MS PGothic" pitchFamily="34" charset="-128"/>
                <a:cs typeface="+mj-cs"/>
              </a:rPr>
              <a:t>Wartości stanowią najwyżej postawiony w hierarchii punkt odniesienia i weryfikacji wszystkich zamierzeń Strategii.</a:t>
            </a:r>
          </a:p>
          <a:p>
            <a:pPr algn="just" eaLnBrk="1" fontAlgn="auto" hangingPunct="1">
              <a:lnSpc>
                <a:spcPct val="90000"/>
              </a:lnSpc>
              <a:spcAft>
                <a:spcPts val="0"/>
              </a:spcAft>
              <a:defRPr/>
            </a:pPr>
            <a:r>
              <a:rPr lang="pl-PL" altLang="pl-PL" sz="2600" dirty="0">
                <a:latin typeface="Cambria" pitchFamily="18" charset="0"/>
                <a:ea typeface="MS PGothic" pitchFamily="34" charset="-128"/>
                <a:cs typeface="+mj-cs"/>
              </a:rPr>
              <a:t>Wartości stanowią najcenniejszy i najsilniejszy element motywujący ludzi do działania.</a:t>
            </a:r>
          </a:p>
        </p:txBody>
      </p:sp>
      <p:sp>
        <p:nvSpPr>
          <p:cNvPr id="26629" name="Symbol zastępczy numeru slajdu 3">
            <a:extLst>
              <a:ext uri="{FF2B5EF4-FFF2-40B4-BE49-F238E27FC236}">
                <a16:creationId xmlns:a16="http://schemas.microsoft.com/office/drawing/2014/main" id="{8E223AA7-3AC8-4BF5-BF4A-DB5A79D371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3FD07DA-86E8-46EE-80EE-F2F6C2A7F774}" type="slidenum">
              <a:rPr lang="pl-PL" altLang="pl-PL" sz="1200" smtClean="0">
                <a:solidFill>
                  <a:srgbClr val="898989"/>
                </a:solidFill>
                <a:latin typeface="Arial" panose="020B0604020202020204" pitchFamily="34" charset="0"/>
              </a:rPr>
              <a:pPr>
                <a:spcBef>
                  <a:spcPct val="0"/>
                </a:spcBef>
                <a:buFontTx/>
                <a:buNone/>
              </a:pPr>
              <a:t>9</a:t>
            </a:fld>
            <a:endParaRPr lang="pl-PL" altLang="pl-PL" sz="1200">
              <a:solidFill>
                <a:srgbClr val="898989"/>
              </a:solidFill>
              <a:latin typeface="Arial" panose="020B0604020202020204" pitchFamily="34" charset="0"/>
            </a:endParaRPr>
          </a:p>
        </p:txBody>
      </p:sp>
      <p:sp>
        <p:nvSpPr>
          <p:cNvPr id="26630" name="Prostokąt 5">
            <a:extLst>
              <a:ext uri="{FF2B5EF4-FFF2-40B4-BE49-F238E27FC236}">
                <a16:creationId xmlns:a16="http://schemas.microsoft.com/office/drawing/2014/main" id="{FFDC0FFB-DA62-4974-8E08-E0FDBFEA9005}"/>
              </a:ext>
            </a:extLst>
          </p:cNvPr>
          <p:cNvSpPr>
            <a:spLocks noChangeArrowheads="1"/>
          </p:cNvSpPr>
          <p:nvPr/>
        </p:nvSpPr>
        <p:spPr bwMode="auto">
          <a:xfrm>
            <a:off x="468313" y="4868863"/>
            <a:ext cx="8064500" cy="13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pl-PL" altLang="pl-PL" sz="2800" b="1" dirty="0">
                <a:latin typeface="Cambria" panose="02040503050406030204" pitchFamily="18" charset="0"/>
                <a:ea typeface="MS PGothic" panose="020B0600070205080204" pitchFamily="34" charset="-128"/>
              </a:rPr>
              <a:t>Niezależność	Zaufanie		Przyjaźń	</a:t>
            </a:r>
          </a:p>
          <a:p>
            <a:pPr algn="ctr" eaLnBrk="1" hangingPunct="1">
              <a:lnSpc>
                <a:spcPct val="150000"/>
              </a:lnSpc>
              <a:spcBef>
                <a:spcPct val="0"/>
              </a:spcBef>
              <a:buFontTx/>
              <a:buNone/>
            </a:pPr>
            <a:r>
              <a:rPr lang="pl-PL" altLang="pl-PL" sz="2800" b="1" dirty="0">
                <a:latin typeface="Cambria" panose="02040503050406030204" pitchFamily="18" charset="0"/>
                <a:ea typeface="MS PGothic" panose="020B0600070205080204" pitchFamily="34" charset="-128"/>
              </a:rPr>
              <a:t>Radość		Rozwój		Pieniądz</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a:extLst>
              <a:ext uri="{FF2B5EF4-FFF2-40B4-BE49-F238E27FC236}">
                <a16:creationId xmlns:a16="http://schemas.microsoft.com/office/drawing/2014/main" id="{10F96AAB-3EA1-4AD6-A92D-49D2930E076B}"/>
              </a:ext>
            </a:extLst>
          </p:cNvPr>
          <p:cNvSpPr>
            <a:spLocks noChangeArrowheads="1"/>
          </p:cNvSpPr>
          <p:nvPr/>
        </p:nvSpPr>
        <p:spPr bwMode="auto">
          <a:xfrm>
            <a:off x="250825" y="908050"/>
            <a:ext cx="8642350" cy="554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0363" indent="-360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Wyłączenie rezerw na pokrycie nieprzewidzianych wydatków wynikających ze zmiany cen i rozwiązań technicznych z kosztu inwestycji na potrzeby obliczenia rentowności finansowej, chociaż stanowią one koszty kwalifikowalne (do 10% kosztu inwestycji początkowej); </a:t>
            </a:r>
          </a:p>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obliczanie inflacji na podstawie oficjalnych krajowych prognoz wskaźnika cen konsumpcyjnych (CPI); </a:t>
            </a:r>
          </a:p>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w przypadku kosztów eksploatacji i utrzymania dokonywanie odrębnych obliczeń dla składników stałych i zmiennych; </a:t>
            </a:r>
          </a:p>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w scenariuszu kontrfaktycznym wybrany system regularnej i okresowej konserwacji i eksploatacji nie prowadzi do nieproporcjonalnego pogorszenia wyników operacyjnych. Wykazanie, że każda przewidywana zmiana wyników operacyjnych jest rzeczywiście zgodna z wybranym systemem utrzymania i eksploatacji i z powiązanymi obliczeniami przyrostowych korzyści (takich jak oszczędność czasu i zmiana modelu transportu); </a:t>
            </a:r>
          </a:p>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stałe koszty utrzymania są wyrażone jako odsetek kosztów netto aktywów, zarówno w przypadku składników dotyczących robót budowlanych, jak i zakładów. Zmienne koszty utrzymania są wyrażone jako koszt jednostkowy na jednostkę aktywów (np. EUR/tonę, EUR/km itp.); </a:t>
            </a:r>
          </a:p>
          <a:p>
            <a:pPr algn="just" eaLnBrk="1" hangingPunct="1">
              <a:buFont typeface="Wingdings" panose="05000000000000000000" pitchFamily="2" charset="2"/>
              <a:buChar char="§"/>
            </a:pPr>
            <a:r>
              <a:rPr lang="pl-PL" altLang="pl-PL" sz="1600">
                <a:latin typeface="Tahoma" panose="020B0604030504040204" pitchFamily="34" charset="0"/>
                <a:cs typeface="Tahoma" panose="020B0604030504040204" pitchFamily="34" charset="0"/>
              </a:rPr>
              <a:t>jeżeli w wyniku projektu powstają nowe składniki aktywów uzupełniającej wcześniej istniejącą usługę lub infrastrukturę, w celu obliczenia przychodów projektu uwzględnia się zarówno wkład od obecnych użytkowników, jak i wkład od nowych użytkowników nowej usługi/infrastruktury. </a:t>
            </a:r>
          </a:p>
        </p:txBody>
      </p:sp>
      <p:sp>
        <p:nvSpPr>
          <p:cNvPr id="4" name="Rectangle 2">
            <a:extLst>
              <a:ext uri="{FF2B5EF4-FFF2-40B4-BE49-F238E27FC236}">
                <a16:creationId xmlns:a16="http://schemas.microsoft.com/office/drawing/2014/main" id="{CB791610-A95B-4C5C-BC34-1182B473C896}"/>
              </a:ext>
            </a:extLst>
          </p:cNvPr>
          <p:cNvSpPr txBox="1">
            <a:spLocks noChangeArrowheads="1"/>
          </p:cNvSpPr>
          <p:nvPr/>
        </p:nvSpPr>
        <p:spPr>
          <a:xfrm>
            <a:off x="250825" y="188913"/>
            <a:ext cx="8642350" cy="863600"/>
          </a:xfrm>
          <a:prstGeom prst="rect">
            <a:avLst/>
          </a:prstGeom>
        </p:spPr>
        <p:txBody>
          <a:bodyPr vert="horz" lIns="91440" tIns="45720" rIns="91440" bIns="45720" rtlCol="0" anchor="ctr">
            <a:normAutofit fontScale="97500"/>
          </a:bodyPr>
          <a:lstStyle>
            <a:lvl1pPr>
              <a:spcBef>
                <a:spcPct val="0"/>
              </a:spcBef>
              <a:buNone/>
              <a:defRPr sz="2800" b="1">
                <a:solidFill>
                  <a:srgbClr val="FFC000"/>
                </a:solidFill>
                <a:latin typeface="Century Gothic" panose="020B0502020202020204" pitchFamily="34" charset="0"/>
                <a:cs typeface="Arial" pitchFamily="34" charset="0"/>
              </a:defRPr>
            </a:lvl1pPr>
          </a:lstStyle>
          <a:p>
            <a:r>
              <a:rPr lang="pl-PL" dirty="0"/>
              <a:t>DOBRE PRAKTYKI AF </a:t>
            </a:r>
          </a:p>
        </p:txBody>
      </p:sp>
      <p:sp>
        <p:nvSpPr>
          <p:cNvPr id="175108" name="Symbol zastępczy numeru slajdu 5">
            <a:extLst>
              <a:ext uri="{FF2B5EF4-FFF2-40B4-BE49-F238E27FC236}">
                <a16:creationId xmlns:a16="http://schemas.microsoft.com/office/drawing/2014/main" id="{E4B803EB-3C64-4FDC-AD1A-01D76225FD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8AD4EA0-A9E3-45BE-8EED-F52B2F6261D7}" type="slidenum">
              <a:rPr lang="pl-PL" altLang="pl-PL" sz="1200" smtClean="0">
                <a:solidFill>
                  <a:srgbClr val="898989"/>
                </a:solidFill>
                <a:latin typeface="Arial" panose="020B0604020202020204" pitchFamily="34" charset="0"/>
              </a:rPr>
              <a:pPr>
                <a:spcBef>
                  <a:spcPct val="0"/>
                </a:spcBef>
                <a:buFontTx/>
                <a:buNone/>
              </a:pPr>
              <a:t>90</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a:extLst>
              <a:ext uri="{FF2B5EF4-FFF2-40B4-BE49-F238E27FC236}">
                <a16:creationId xmlns:a16="http://schemas.microsoft.com/office/drawing/2014/main" id="{421549BA-F925-47D8-866D-4DF7FEAA9858}"/>
              </a:ext>
            </a:extLst>
          </p:cNvPr>
          <p:cNvSpPr>
            <a:spLocks noChangeArrowheads="1"/>
          </p:cNvSpPr>
          <p:nvPr/>
        </p:nvSpPr>
        <p:spPr bwMode="auto">
          <a:xfrm>
            <a:off x="250825" y="908050"/>
            <a:ext cx="86423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0363" indent="-360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Wingdings" panose="05000000000000000000" pitchFamily="2" charset="2"/>
              <a:buChar char="§"/>
            </a:pPr>
            <a:r>
              <a:rPr lang="pl-PL" altLang="pl-PL" sz="1400">
                <a:latin typeface="Arial" panose="020B0604020202020204" pitchFamily="34" charset="0"/>
              </a:rPr>
              <a:t>Nieuwzględnienie kosztów odtworzenia w obliczeniach wartości rezydualnej; </a:t>
            </a:r>
          </a:p>
          <a:p>
            <a:pPr algn="just" eaLnBrk="1" hangingPunct="1">
              <a:buFont typeface="Wingdings" panose="05000000000000000000" pitchFamily="2" charset="2"/>
              <a:buChar char="§"/>
            </a:pPr>
            <a:r>
              <a:rPr lang="pl-PL" altLang="pl-PL" sz="1400">
                <a:latin typeface="Arial" panose="020B0604020202020204" pitchFamily="34" charset="0"/>
              </a:rPr>
              <a:t>całkowity koszt inwestycji w AKK lub poszczególnych elementach analizy nie jest zgodny z wartościami przedstawionymi w studium wykonalności lub w innych bardziej zaawansowanych dokumentach projektowych, o ile są dostępne; </a:t>
            </a:r>
          </a:p>
          <a:p>
            <a:pPr algn="just" eaLnBrk="1" hangingPunct="1">
              <a:buFont typeface="Wingdings" panose="05000000000000000000" pitchFamily="2" charset="2"/>
              <a:buChar char="§"/>
            </a:pPr>
            <a:r>
              <a:rPr lang="pl-PL" altLang="pl-PL" sz="1400">
                <a:latin typeface="Arial" panose="020B0604020202020204" pitchFamily="34" charset="0"/>
              </a:rPr>
              <a:t>nieuwzględnienie kosztów ochrony wykopalisk archeologicznych w miejscu realizacji projektu, jak również kosztów środowiskowych lub kosztów uwzględniania zmiany klimatu, w koszcie projektu; </a:t>
            </a:r>
          </a:p>
          <a:p>
            <a:pPr algn="just" eaLnBrk="1" hangingPunct="1">
              <a:buFont typeface="Wingdings" panose="05000000000000000000" pitchFamily="2" charset="2"/>
              <a:buChar char="§"/>
            </a:pPr>
            <a:r>
              <a:rPr lang="pl-PL" altLang="pl-PL" sz="1400">
                <a:latin typeface="Arial" panose="020B0604020202020204" pitchFamily="34" charset="0"/>
              </a:rPr>
              <a:t>uwzględnienie podatku VAT w analizie finansowej, chociaż podlega on zwrotowi; </a:t>
            </a:r>
          </a:p>
          <a:p>
            <a:pPr algn="just" eaLnBrk="1" hangingPunct="1">
              <a:buFont typeface="Wingdings" panose="05000000000000000000" pitchFamily="2" charset="2"/>
              <a:buChar char="§"/>
            </a:pPr>
            <a:r>
              <a:rPr lang="pl-PL" altLang="pl-PL" sz="1400">
                <a:latin typeface="Arial" panose="020B0604020202020204" pitchFamily="34" charset="0"/>
              </a:rPr>
              <a:t>zaliczenie amortyzacji aktywów, spłaty odsetek i kredytów, podatku VAT i podatku dochodowego oraz dywidend wypłaconych udziałowcom do kosztów eksploatacji i utrzymania;</a:t>
            </a:r>
          </a:p>
          <a:p>
            <a:pPr algn="just" eaLnBrk="1" hangingPunct="1">
              <a:buFont typeface="Wingdings" panose="05000000000000000000" pitchFamily="2" charset="2"/>
              <a:buChar char="§"/>
            </a:pPr>
            <a:r>
              <a:rPr lang="pl-PL" altLang="pl-PL" sz="1400">
                <a:latin typeface="Arial" panose="020B0604020202020204" pitchFamily="34" charset="0"/>
              </a:rPr>
              <a:t>uwzględnienie dotacji otrzymanych na pokrycie (części) kosztów operacyjnych jako przychodów w obliczeniach wkładu UE; </a:t>
            </a:r>
          </a:p>
          <a:p>
            <a:pPr algn="just" eaLnBrk="1" hangingPunct="1">
              <a:buFont typeface="Wingdings" panose="05000000000000000000" pitchFamily="2" charset="2"/>
              <a:buChar char="§"/>
            </a:pPr>
            <a:r>
              <a:rPr lang="pl-PL" altLang="pl-PL" sz="1400">
                <a:latin typeface="Arial" panose="020B0604020202020204" pitchFamily="34" charset="0"/>
              </a:rPr>
              <a:t>pomylenie opłat nakładanych przez rządy w zamian za dostarczone towary lub wyświadczone usługi z płatnościami transferowymi i nieuwzględnienie ich w przychodach operacyjnych. Na przykład, w przypadku gdy rolnicy uiszczają opłatę na rzecz organu ds. melioracji. Chociaż opłata ta jest nazywana podatkiem, nie stanowi ona transferu, ale jest opłatą uiszczaną bezpośrednio przez użytkowników w zamian za korzystanie z wody. W związku z tym należy ją uznać za przychód projektu. Inny przykład to „podatki” płacone przez obywateli za usługi odbioru i zagospodarowania odpadów; </a:t>
            </a:r>
          </a:p>
          <a:p>
            <a:pPr algn="just" eaLnBrk="1" hangingPunct="1">
              <a:buFont typeface="Wingdings" panose="05000000000000000000" pitchFamily="2" charset="2"/>
              <a:buChar char="§"/>
            </a:pPr>
            <a:r>
              <a:rPr lang="pl-PL" altLang="pl-PL" sz="1400">
                <a:latin typeface="Arial" panose="020B0604020202020204" pitchFamily="34" charset="0"/>
              </a:rPr>
              <a:t>dwukrotne uwzględnienie przepływów pieniężnych związanych z kosztami odtworzenia podczas obliczania FRR(K): jako nakładów operacyjnych i jako wkładu kapitałowego od wnioskodawcy projektu; </a:t>
            </a:r>
          </a:p>
          <a:p>
            <a:pPr algn="just" eaLnBrk="1" hangingPunct="1">
              <a:buFont typeface="Wingdings" panose="05000000000000000000" pitchFamily="2" charset="2"/>
              <a:buChar char="§"/>
            </a:pPr>
            <a:r>
              <a:rPr lang="pl-PL" altLang="pl-PL" sz="1400">
                <a:latin typeface="Arial" panose="020B0604020202020204" pitchFamily="34" charset="0"/>
              </a:rPr>
              <a:t>brak wyjaśnienia warunków udzielenia kredytu, jeśli projekt jest finansowany częściowo z kredytów; </a:t>
            </a:r>
          </a:p>
          <a:p>
            <a:pPr algn="just" eaLnBrk="1" hangingPunct="1">
              <a:buFont typeface="Wingdings" panose="05000000000000000000" pitchFamily="2" charset="2"/>
              <a:buChar char="§"/>
            </a:pPr>
            <a:r>
              <a:rPr lang="pl-PL" altLang="pl-PL" sz="1400">
                <a:latin typeface="Arial" panose="020B0604020202020204" pitchFamily="34" charset="0"/>
              </a:rPr>
              <a:t>zastosowanie nominalnych stóp procentowych do obliczenia płatności odsetkowych, gdy analiza jest przeprowadzana z wykorzystaniem cen stałych.</a:t>
            </a:r>
            <a:endParaRPr lang="pl-PL" altLang="pl-PL" sz="1400">
              <a:latin typeface="Tahoma" panose="020B0604030504040204" pitchFamily="34" charset="0"/>
              <a:cs typeface="Tahoma" panose="020B0604030504040204" pitchFamily="34" charset="0"/>
            </a:endParaRPr>
          </a:p>
        </p:txBody>
      </p:sp>
      <p:sp>
        <p:nvSpPr>
          <p:cNvPr id="4" name="Rectangle 2">
            <a:extLst>
              <a:ext uri="{FF2B5EF4-FFF2-40B4-BE49-F238E27FC236}">
                <a16:creationId xmlns:a16="http://schemas.microsoft.com/office/drawing/2014/main" id="{11A54075-F301-4606-B0FC-896C4B57ACBA}"/>
              </a:ext>
            </a:extLst>
          </p:cNvPr>
          <p:cNvSpPr txBox="1">
            <a:spLocks noChangeArrowheads="1"/>
          </p:cNvSpPr>
          <p:nvPr/>
        </p:nvSpPr>
        <p:spPr>
          <a:xfrm>
            <a:off x="250825" y="188913"/>
            <a:ext cx="8642350" cy="863600"/>
          </a:xfrm>
          <a:prstGeom prst="rect">
            <a:avLst/>
          </a:prstGeom>
        </p:spPr>
        <p:txBody>
          <a:bodyPr vert="horz" lIns="91440" tIns="45720" rIns="91440" bIns="45720" rtlCol="0" anchor="ctr">
            <a:normAutofit fontScale="97500"/>
          </a:bodyPr>
          <a:lstStyle>
            <a:defPPr>
              <a:defRPr lang="pl-PL"/>
            </a:defPPr>
            <a:lvl1pPr>
              <a:spcBef>
                <a:spcPct val="0"/>
              </a:spcBef>
              <a:buNone/>
              <a:defRPr sz="2800" b="1">
                <a:solidFill>
                  <a:srgbClr val="FFC000"/>
                </a:solidFill>
                <a:latin typeface="Century Gothic" panose="020B0502020202020204" pitchFamily="34" charset="0"/>
                <a:cs typeface="Arial" pitchFamily="34" charset="0"/>
              </a:defRPr>
            </a:lvl1pPr>
          </a:lstStyle>
          <a:p>
            <a:r>
              <a:rPr lang="pl-PL" dirty="0"/>
              <a:t>NAJCZĘŚCIEJ POPEŁNIANE BŁĘDY AF </a:t>
            </a:r>
          </a:p>
        </p:txBody>
      </p:sp>
      <p:sp>
        <p:nvSpPr>
          <p:cNvPr id="177156" name="Symbol zastępczy numeru slajdu 5">
            <a:extLst>
              <a:ext uri="{FF2B5EF4-FFF2-40B4-BE49-F238E27FC236}">
                <a16:creationId xmlns:a16="http://schemas.microsoft.com/office/drawing/2014/main" id="{644CA1E5-393C-43EB-970F-BAB0CFA3E2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A78A1-6CCF-4A72-A0D1-F8A3B88D3CED}" type="slidenum">
              <a:rPr lang="pl-PL" altLang="pl-PL" sz="1200" smtClean="0">
                <a:solidFill>
                  <a:srgbClr val="898989"/>
                </a:solidFill>
                <a:latin typeface="Arial" panose="020B0604020202020204" pitchFamily="34" charset="0"/>
              </a:rPr>
              <a:pPr>
                <a:spcBef>
                  <a:spcPct val="0"/>
                </a:spcBef>
                <a:buFontTx/>
                <a:buNone/>
              </a:pPr>
              <a:t>91</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680B8DCD-209F-42E0-887E-83017114FD4C}"/>
              </a:ext>
            </a:extLst>
          </p:cNvPr>
          <p:cNvSpPr>
            <a:spLocks noGrp="1" noChangeArrowheads="1"/>
          </p:cNvSpPr>
          <p:nvPr>
            <p:ph type="title"/>
          </p:nvPr>
        </p:nvSpPr>
        <p:spPr>
          <a:xfrm>
            <a:off x="179388" y="188913"/>
            <a:ext cx="8642350" cy="863600"/>
          </a:xfrm>
        </p:spPr>
        <p:txBody>
          <a:bodyPr vert="horz" lIns="91440" tIns="45720" rIns="91440" bIns="45720" rtlCol="0" anchor="ctr">
            <a:normAutofit fontScale="97500"/>
          </a:bodyPr>
          <a:lstStyle/>
          <a:p>
            <a:pPr algn="l"/>
            <a:r>
              <a:rPr lang="pl-PL" altLang="pl-PL" sz="2800" b="1" dirty="0">
                <a:solidFill>
                  <a:srgbClr val="FFC000"/>
                </a:solidFill>
                <a:latin typeface="Century Gothic" panose="020B0502020202020204" pitchFamily="34" charset="0"/>
                <a:ea typeface="+mn-ea"/>
                <a:cs typeface="Arial" pitchFamily="34" charset="0"/>
              </a:rPr>
              <a:t>DOBRE I ZŁE PRAKTYKI AE</a:t>
            </a:r>
          </a:p>
        </p:txBody>
      </p:sp>
      <p:sp>
        <p:nvSpPr>
          <p:cNvPr id="79875" name="Rectangle 3">
            <a:extLst>
              <a:ext uri="{FF2B5EF4-FFF2-40B4-BE49-F238E27FC236}">
                <a16:creationId xmlns:a16="http://schemas.microsoft.com/office/drawing/2014/main" id="{8F77133A-266D-4DBB-B261-5382B3BA9579}"/>
              </a:ext>
            </a:extLst>
          </p:cNvPr>
          <p:cNvSpPr>
            <a:spLocks noGrp="1" noChangeArrowheads="1"/>
          </p:cNvSpPr>
          <p:nvPr>
            <p:ph idx="1"/>
          </p:nvPr>
        </p:nvSpPr>
        <p:spPr>
          <a:xfrm>
            <a:off x="250825" y="836613"/>
            <a:ext cx="8642350" cy="5688012"/>
          </a:xfrm>
        </p:spPr>
        <p:txBody>
          <a:bodyPr rtlCol="0">
            <a:normAutofit/>
          </a:bodyPr>
          <a:lstStyle/>
          <a:p>
            <a:pPr eaLnBrk="1" fontAlgn="auto" hangingPunct="1">
              <a:spcAft>
                <a:spcPts val="0"/>
              </a:spcAft>
              <a:buFont typeface="Arial" panose="020B0604020202020204" pitchFamily="34" charset="0"/>
              <a:buNone/>
              <a:defRPr/>
            </a:pPr>
            <a:r>
              <a:rPr lang="pl-PL" sz="2000" b="1" dirty="0"/>
              <a:t>DOBRE PRAKTYKI </a:t>
            </a:r>
          </a:p>
          <a:p>
            <a:pPr algn="just" eaLnBrk="1" fontAlgn="auto" hangingPunct="1">
              <a:spcAft>
                <a:spcPts val="0"/>
              </a:spcAft>
              <a:defRPr/>
            </a:pPr>
            <a:r>
              <a:rPr lang="pl-PL" sz="2000" dirty="0"/>
              <a:t>Oszczędności kosztów związanych z eksploatacją i utrzymaniem lub inwestycjami są uwzględniane i ujmowane po stronie kosztów ze znakiem ujemnym, tj. jako koszty malejące i przy zastosowaniu odpowiednich współczynników konwersji; </a:t>
            </a:r>
          </a:p>
          <a:p>
            <a:pPr algn="just" eaLnBrk="1" fontAlgn="auto" hangingPunct="1">
              <a:spcAft>
                <a:spcPts val="0"/>
              </a:spcAft>
              <a:defRPr/>
            </a:pPr>
            <a:r>
              <a:rPr lang="pl-PL" sz="2000" dirty="0"/>
              <a:t>pozytywny wpływ projektu na zatrudnienie ujmuje się poprzez zastosowanie współczynnika konwersji wynagrodzenia ukrytego w odniesieniu do kosztów pracy (niewykwalifikowanej) i niewłączanie tworzonych miejsc pracy do bezpośrednich korzyści wynikających z projektu; </a:t>
            </a:r>
          </a:p>
          <a:p>
            <a:pPr algn="just" eaLnBrk="1" fontAlgn="auto" hangingPunct="1">
              <a:spcAft>
                <a:spcPts val="0"/>
              </a:spcAft>
              <a:defRPr/>
            </a:pPr>
            <a:r>
              <a:rPr lang="pl-PL" sz="2000" dirty="0"/>
              <a:t>wpływ projektu na gospodarkę w ujęciu ogólnym (tj. wzrost PKB) jest wyłączony z analizy korzyści projektu; </a:t>
            </a:r>
          </a:p>
          <a:p>
            <a:pPr algn="just" eaLnBrk="1" fontAlgn="auto" hangingPunct="1">
              <a:spcAft>
                <a:spcPts val="0"/>
              </a:spcAft>
              <a:defRPr/>
            </a:pPr>
            <a:r>
              <a:rPr lang="pl-PL" sz="2000" dirty="0"/>
              <a:t>jeżeli celem określonych podatków pośrednich jest korekta o efekty zewnętrzne, są one włączane do analizy ekonomicznej w celu odzwierciedlenia społecznej krańcowej wartości powiązanych efektów zewnętrznych, pod warunkiem, że dokładnie odzwierciedlają podstawową gotowość do płacenia lub krańcowy koszt szkód i nie występuje podwójne liczenie z innymi kosztami ekonomicznymi. </a:t>
            </a:r>
          </a:p>
        </p:txBody>
      </p:sp>
      <p:sp>
        <p:nvSpPr>
          <p:cNvPr id="179204" name="Symbol zastępczy numeru slajdu 3">
            <a:extLst>
              <a:ext uri="{FF2B5EF4-FFF2-40B4-BE49-F238E27FC236}">
                <a16:creationId xmlns:a16="http://schemas.microsoft.com/office/drawing/2014/main" id="{E20E0E38-BC54-486F-BA31-A58F385790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55B34E-14AB-4DC9-A527-2CCB57093F96}" type="slidenum">
              <a:rPr lang="pl-PL" altLang="pl-PL" sz="1200" smtClean="0">
                <a:solidFill>
                  <a:srgbClr val="898989"/>
                </a:solidFill>
                <a:latin typeface="Arial" panose="020B0604020202020204" pitchFamily="34" charset="0"/>
              </a:rPr>
              <a:pPr>
                <a:spcBef>
                  <a:spcPct val="0"/>
                </a:spcBef>
                <a:buFontTx/>
                <a:buNone/>
              </a:pPr>
              <a:t>92</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12CCAF-0F8A-4065-9480-C0B5B42364E8}"/>
              </a:ext>
            </a:extLst>
          </p:cNvPr>
          <p:cNvSpPr>
            <a:spLocks noGrp="1"/>
          </p:cNvSpPr>
          <p:nvPr>
            <p:ph type="title"/>
          </p:nvPr>
        </p:nvSpPr>
        <p:spPr/>
        <p:txBody>
          <a:bodyPr vert="horz" lIns="91440" tIns="45720" rIns="91440" bIns="45720" rtlCol="0" anchor="ctr">
            <a:normAutofit fontScale="97500"/>
          </a:bodyPr>
          <a:lstStyle/>
          <a:p>
            <a:pPr algn="l"/>
            <a:r>
              <a:rPr lang="pl-PL" altLang="pl-PL" sz="2800" b="1" dirty="0">
                <a:solidFill>
                  <a:srgbClr val="FFC000"/>
                </a:solidFill>
                <a:latin typeface="Century Gothic" panose="020B0502020202020204" pitchFamily="34" charset="0"/>
                <a:ea typeface="+mn-ea"/>
                <a:cs typeface="Arial" pitchFamily="34" charset="0"/>
              </a:rPr>
              <a:t>DOBRE I ZŁE PRAKTYKI AE</a:t>
            </a:r>
            <a:endParaRPr lang="pl-PL" sz="2800" b="1" dirty="0">
              <a:solidFill>
                <a:srgbClr val="FFC000"/>
              </a:solidFill>
              <a:latin typeface="Century Gothic" panose="020B0502020202020204" pitchFamily="34" charset="0"/>
              <a:ea typeface="+mn-ea"/>
              <a:cs typeface="Arial" pitchFamily="34" charset="0"/>
            </a:endParaRPr>
          </a:p>
        </p:txBody>
      </p:sp>
      <p:sp>
        <p:nvSpPr>
          <p:cNvPr id="3" name="Symbol zastępczy zawartości 2">
            <a:extLst>
              <a:ext uri="{FF2B5EF4-FFF2-40B4-BE49-F238E27FC236}">
                <a16:creationId xmlns:a16="http://schemas.microsoft.com/office/drawing/2014/main" id="{E1F71EDF-0710-4577-94C7-F8FA947C5003}"/>
              </a:ext>
            </a:extLst>
          </p:cNvPr>
          <p:cNvSpPr>
            <a:spLocks noGrp="1"/>
          </p:cNvSpPr>
          <p:nvPr>
            <p:ph idx="1"/>
          </p:nvPr>
        </p:nvSpPr>
        <p:spPr/>
        <p:txBody>
          <a:bodyPr>
            <a:normAutofit fontScale="62500" lnSpcReduction="20000"/>
          </a:bodyPr>
          <a:lstStyle/>
          <a:p>
            <a:pPr algn="just">
              <a:buNone/>
              <a:defRPr/>
            </a:pPr>
            <a:r>
              <a:rPr lang="pl-PL" b="1" dirty="0"/>
              <a:t>NAJCZĘŚCIEJ POPEŁNIANE BŁĘDY </a:t>
            </a:r>
          </a:p>
          <a:p>
            <a:pPr algn="just">
              <a:defRPr/>
            </a:pPr>
            <a:r>
              <a:rPr lang="pl-PL" dirty="0"/>
              <a:t>W analizie ekonomicznej kosztowi alternatywnemu gruntu należącego do miejscowej gminy przypisano koszt zerowy, pomimo że grunt ten może mieć wartość w innych zastosowaniach (tj. może być dzierżawiony przez miejscowych rolników); </a:t>
            </a:r>
          </a:p>
          <a:p>
            <a:pPr algn="just">
              <a:defRPr/>
            </a:pPr>
            <a:r>
              <a:rPr lang="pl-PL" dirty="0"/>
              <a:t>bez uzasadnienia „pożycza się” współczynniki konwersji od innych państw; </a:t>
            </a:r>
          </a:p>
          <a:p>
            <a:pPr algn="just">
              <a:defRPr/>
            </a:pPr>
            <a:r>
              <a:rPr lang="pl-PL" dirty="0"/>
              <a:t>przychody z opłat taryfowych są wliczane do korzyści ekonomicznych obok krańcowej gotowości konsumentów do płacenia za wyświadczoną usługę; </a:t>
            </a:r>
          </a:p>
          <a:p>
            <a:pPr algn="just">
              <a:defRPr/>
            </a:pPr>
            <a:r>
              <a:rPr lang="pl-PL" dirty="0"/>
              <a:t>niewyizolowanie „przyrostowych” korzyści ekonomicznych projektu, tj. korzyści, które nie zostały wyeliminowane z innych rynków. Jest to szczególnie widoczne w przypadkach, w których podejmuje się próby przeprowadzenia pomiaru wtórnych skutków pośrednich; </a:t>
            </a:r>
          </a:p>
          <a:p>
            <a:pPr algn="just">
              <a:defRPr/>
            </a:pPr>
            <a:r>
              <a:rPr lang="pl-PL" dirty="0"/>
              <a:t>korzyści wynikające z utworzenia miejsc pracy włączone są po stronie korzyści razem z zastosowaniem wynagrodzenia ukrytego; </a:t>
            </a:r>
          </a:p>
          <a:p>
            <a:pPr algn="just">
              <a:defRPr/>
            </a:pPr>
            <a:r>
              <a:rPr lang="pl-PL" dirty="0"/>
              <a:t>przychody ze sprzedaży zielonych certyfikatów są włączane razem z korzyścią zewnętrzną emisji gazów cieplarnianych, których uniknięto. </a:t>
            </a:r>
            <a:endParaRPr lang="pl-PL" b="1" dirty="0">
              <a:latin typeface="Tahoma" pitchFamily="34" charset="0"/>
            </a:endParaRPr>
          </a:p>
          <a:p>
            <a:endParaRPr lang="pl-PL" dirty="0"/>
          </a:p>
        </p:txBody>
      </p:sp>
    </p:spTree>
    <p:extLst>
      <p:ext uri="{BB962C8B-B14F-4D97-AF65-F5344CB8AC3E}">
        <p14:creationId xmlns:p14="http://schemas.microsoft.com/office/powerpoint/2010/main" val="5728369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1AD1AA82-7099-4691-A065-CE9B5FD20D0D}"/>
              </a:ext>
            </a:extLst>
          </p:cNvPr>
          <p:cNvSpPr>
            <a:spLocks noGrp="1" noChangeArrowheads="1"/>
          </p:cNvSpPr>
          <p:nvPr>
            <p:ph type="title"/>
          </p:nvPr>
        </p:nvSpPr>
        <p:spPr>
          <a:xfrm>
            <a:off x="250825" y="188913"/>
            <a:ext cx="8642350" cy="863600"/>
          </a:xfrm>
        </p:spPr>
        <p:txBody>
          <a:bodyPr vert="horz" lIns="91440" tIns="45720" rIns="91440" bIns="45720" rtlCol="0" anchor="ctr">
            <a:normAutofit fontScale="97500"/>
          </a:bodyPr>
          <a:lstStyle/>
          <a:p>
            <a:pPr algn="l"/>
            <a:r>
              <a:rPr lang="pl-PL" altLang="pl-PL" sz="2800" b="1" dirty="0">
                <a:solidFill>
                  <a:srgbClr val="FFC000"/>
                </a:solidFill>
                <a:latin typeface="Century Gothic" panose="020B0502020202020204" pitchFamily="34" charset="0"/>
                <a:ea typeface="+mn-ea"/>
                <a:cs typeface="Arial" pitchFamily="34" charset="0"/>
              </a:rPr>
              <a:t>ANALIZA RYZYKA I WRAŻLIWOŚCI</a:t>
            </a:r>
          </a:p>
        </p:txBody>
      </p:sp>
      <p:sp>
        <p:nvSpPr>
          <p:cNvPr id="80899" name="Rectangle 3">
            <a:extLst>
              <a:ext uri="{FF2B5EF4-FFF2-40B4-BE49-F238E27FC236}">
                <a16:creationId xmlns:a16="http://schemas.microsoft.com/office/drawing/2014/main" id="{B3CECF30-608D-4F30-BB00-345C7A892B6D}"/>
              </a:ext>
            </a:extLst>
          </p:cNvPr>
          <p:cNvSpPr>
            <a:spLocks noGrp="1" noChangeArrowheads="1"/>
          </p:cNvSpPr>
          <p:nvPr>
            <p:ph idx="1"/>
          </p:nvPr>
        </p:nvSpPr>
        <p:spPr>
          <a:xfrm>
            <a:off x="250825" y="981075"/>
            <a:ext cx="8642350" cy="5688013"/>
          </a:xfrm>
        </p:spPr>
        <p:txBody>
          <a:bodyPr rtlCol="0">
            <a:normAutofit/>
          </a:bodyPr>
          <a:lstStyle/>
          <a:p>
            <a:pPr algn="just" eaLnBrk="1" fontAlgn="auto" hangingPunct="1">
              <a:spcAft>
                <a:spcPts val="0"/>
              </a:spcAft>
              <a:buFont typeface="Arial" panose="020B0604020202020204" pitchFamily="34" charset="0"/>
              <a:buNone/>
              <a:defRPr/>
            </a:pPr>
            <a:r>
              <a:rPr lang="pl-PL" sz="1600" b="1" dirty="0"/>
              <a:t>DOBRE PRAKTYKI </a:t>
            </a:r>
          </a:p>
          <a:p>
            <a:pPr algn="just" eaLnBrk="1" fontAlgn="auto" hangingPunct="1">
              <a:spcAft>
                <a:spcPts val="0"/>
              </a:spcAft>
              <a:defRPr/>
            </a:pPr>
            <a:r>
              <a:rPr lang="pl-PL" sz="1600" dirty="0"/>
              <a:t>Analiza wrażliwości obejmuje wszystkie niezależne zmienne projektu, spośród których wybiera się zmienne krytyczne; </a:t>
            </a:r>
          </a:p>
          <a:p>
            <a:pPr algn="just" eaLnBrk="1" fontAlgn="auto" hangingPunct="1">
              <a:spcAft>
                <a:spcPts val="0"/>
              </a:spcAft>
              <a:defRPr/>
            </a:pPr>
            <a:r>
              <a:rPr lang="pl-PL" sz="1600" dirty="0"/>
              <a:t>do odpowiedniego rozróżnienia prawdopodobieństwa wystąpienia i stopnia oddziaływania niekorzystnych efektów wykorzystywana jest wystarczająco szeroka skala liczbowa (tj. przedział wartości 1–5); </a:t>
            </a:r>
          </a:p>
          <a:p>
            <a:pPr algn="just" eaLnBrk="1" fontAlgn="auto" hangingPunct="1">
              <a:spcAft>
                <a:spcPts val="0"/>
              </a:spcAft>
              <a:defRPr/>
            </a:pPr>
            <a:r>
              <a:rPr lang="pl-PL" sz="1600" dirty="0"/>
              <a:t>koszt środków zapobiegających/ograniczających ryzyko włączony do kosztów inwestycyjnych lub kosztów eksploatacji i utrzymania. Obejmuje to rodzaje ryzyka związane z wystąpieniem klęsk żywiołowych lub innych nieprzewidywalnych zdarzeń, które należy uwzględnić w projekcie technicznym projektu lub odpowiednio się przed nimi zabezpieczyć (o ile jest to możliwe); </a:t>
            </a:r>
          </a:p>
          <a:p>
            <a:pPr algn="just" eaLnBrk="1" fontAlgn="auto" hangingPunct="1">
              <a:spcAft>
                <a:spcPts val="0"/>
              </a:spcAft>
              <a:defRPr/>
            </a:pPr>
            <a:r>
              <a:rPr lang="pl-PL" sz="1600" dirty="0"/>
              <a:t>wartości progowe dla zmiennych krytycznych oblicza się również w przypadku, gdy projekty wykazują ujemną FNPV(K) po uwzględnieniu wsparcia UE. Niezbędna wariacja zmiennej kluczowej w celu osiągnięcia wartości odniesienia stanowi cenną informację dla osoby wyceniającej projekt; </a:t>
            </a:r>
          </a:p>
          <a:p>
            <a:pPr algn="just" eaLnBrk="1" fontAlgn="auto" hangingPunct="1">
              <a:spcAft>
                <a:spcPts val="0"/>
              </a:spcAft>
              <a:defRPr/>
            </a:pPr>
            <a:r>
              <a:rPr lang="pl-PL" sz="1600" dirty="0"/>
              <a:t>jeżeli po zastosowaniu środków zapobiegających/zmniejszających projekt nadal charakteryzuje się znacznym poziomem ryzyka, w celu oszacowania prawdopodobieństwa wystąpienia ryzyka, oprócz oceny jakościowej, przeprowadzana jest również ocena probabilistyczna; </a:t>
            </a:r>
          </a:p>
          <a:p>
            <a:pPr algn="just" eaLnBrk="1" fontAlgn="auto" hangingPunct="1">
              <a:spcAft>
                <a:spcPts val="0"/>
              </a:spcAft>
              <a:defRPr/>
            </a:pPr>
            <a:r>
              <a:rPr lang="pl-PL" sz="1600" dirty="0"/>
              <a:t>rozkłady prawdopodobieństwa zmiennych wejściowych są odpowiednio określane, na przykład w oparciu o doświadczenie zdobyte na podstawie wcześniejszych projektów. </a:t>
            </a:r>
          </a:p>
        </p:txBody>
      </p:sp>
      <p:sp>
        <p:nvSpPr>
          <p:cNvPr id="181252" name="Symbol zastępczy numeru slajdu 3">
            <a:extLst>
              <a:ext uri="{FF2B5EF4-FFF2-40B4-BE49-F238E27FC236}">
                <a16:creationId xmlns:a16="http://schemas.microsoft.com/office/drawing/2014/main" id="{3308FC2B-FEA1-4B2F-86C1-3431BBB7EC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8C1E63-F2C5-44E4-851E-A6A50707E566}" type="slidenum">
              <a:rPr lang="pl-PL" altLang="pl-PL" sz="1200" smtClean="0">
                <a:solidFill>
                  <a:srgbClr val="898989"/>
                </a:solidFill>
                <a:latin typeface="Arial" panose="020B0604020202020204" pitchFamily="34" charset="0"/>
              </a:rPr>
              <a:pPr>
                <a:spcBef>
                  <a:spcPct val="0"/>
                </a:spcBef>
                <a:buFontTx/>
                <a:buNone/>
              </a:pPr>
              <a:t>94</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6CD004-D2AC-4BCA-A1AD-F9B56D4F6620}"/>
              </a:ext>
            </a:extLst>
          </p:cNvPr>
          <p:cNvSpPr>
            <a:spLocks noGrp="1"/>
          </p:cNvSpPr>
          <p:nvPr>
            <p:ph type="title"/>
          </p:nvPr>
        </p:nvSpPr>
        <p:spPr/>
        <p:txBody>
          <a:bodyPr vert="horz" lIns="91440" tIns="45720" rIns="91440" bIns="45720" rtlCol="0" anchor="ctr">
            <a:normAutofit fontScale="97500"/>
          </a:bodyPr>
          <a:lstStyle/>
          <a:p>
            <a:pPr algn="l"/>
            <a:r>
              <a:rPr lang="pl-PL" altLang="pl-PL" sz="2800" b="1" dirty="0">
                <a:solidFill>
                  <a:srgbClr val="FFC000"/>
                </a:solidFill>
                <a:latin typeface="Century Gothic" panose="020B0502020202020204" pitchFamily="34" charset="0"/>
                <a:ea typeface="+mn-ea"/>
                <a:cs typeface="Arial" pitchFamily="34" charset="0"/>
              </a:rPr>
              <a:t>ANALIZA RYZYKA I WRAŻLIWOŚCI</a:t>
            </a:r>
            <a:endParaRPr lang="pl-PL" sz="2800" b="1" dirty="0">
              <a:solidFill>
                <a:srgbClr val="FFC000"/>
              </a:solidFill>
              <a:latin typeface="Century Gothic" panose="020B0502020202020204" pitchFamily="34" charset="0"/>
              <a:ea typeface="+mn-ea"/>
              <a:cs typeface="Arial" pitchFamily="34" charset="0"/>
            </a:endParaRPr>
          </a:p>
        </p:txBody>
      </p:sp>
      <p:sp>
        <p:nvSpPr>
          <p:cNvPr id="3" name="Symbol zastępczy zawartości 2">
            <a:extLst>
              <a:ext uri="{FF2B5EF4-FFF2-40B4-BE49-F238E27FC236}">
                <a16:creationId xmlns:a16="http://schemas.microsoft.com/office/drawing/2014/main" id="{00C23159-2E1E-487C-974D-26CF15E5B881}"/>
              </a:ext>
            </a:extLst>
          </p:cNvPr>
          <p:cNvSpPr>
            <a:spLocks noGrp="1"/>
          </p:cNvSpPr>
          <p:nvPr>
            <p:ph idx="1"/>
          </p:nvPr>
        </p:nvSpPr>
        <p:spPr/>
        <p:txBody>
          <a:bodyPr>
            <a:normAutofit fontScale="62500" lnSpcReduction="20000"/>
          </a:bodyPr>
          <a:lstStyle/>
          <a:p>
            <a:pPr algn="just">
              <a:buNone/>
              <a:defRPr/>
            </a:pPr>
            <a:r>
              <a:rPr lang="pl-PL" b="1" dirty="0"/>
              <a:t>NAJCZĘŚCIEJ POPEŁNIANE BŁĘDY </a:t>
            </a:r>
          </a:p>
          <a:p>
            <a:pPr algn="just">
              <a:defRPr/>
            </a:pPr>
            <a:r>
              <a:rPr lang="pl-PL" dirty="0"/>
              <a:t>W analizie pomija się czynniki ryzyka, które znajdują się poza kontrolą wnioskodawcy projektu lub innych interesariuszy (np. zmiana przepisów), chociaż mogą one znacząco przyczynić się do sukcesu/porażki projektu; </a:t>
            </a:r>
          </a:p>
          <a:p>
            <a:pPr algn="just">
              <a:defRPr/>
            </a:pPr>
            <a:r>
              <a:rPr lang="pl-PL" dirty="0"/>
              <a:t>w analizie wrażliwości i ryzyka uwzględnia się zbyt zagregowane zmienne (tj. korzyści w ujęciu ogólnym). Dlatego też określenie parametrów, na których skoncentrowano środki zapobiegające/zmniejszające, nie jest możliwe; </a:t>
            </a:r>
          </a:p>
          <a:p>
            <a:pPr algn="just">
              <a:defRPr/>
            </a:pPr>
            <a:r>
              <a:rPr lang="pl-PL" dirty="0"/>
              <a:t>środki zapobiegające/zmniejszające ryzyko nie są identyfikowane, niezależnie od typu analizy; </a:t>
            </a:r>
          </a:p>
          <a:p>
            <a:pPr algn="just">
              <a:defRPr/>
            </a:pPr>
            <a:r>
              <a:rPr lang="pl-PL" dirty="0"/>
              <a:t>przeprowadzana jest zbyt ogólna analiza przyczyn ryzyka i środków zapobiegających, bez wzmianki o prawdopodobieństwie ich wystąpienia lub identyfikacji skutków; </a:t>
            </a:r>
          </a:p>
          <a:p>
            <a:pPr algn="just">
              <a:defRPr/>
            </a:pPr>
            <a:r>
              <a:rPr lang="pl-PL" dirty="0"/>
              <a:t>nie określono „osoby zarządzającej” ryzykiem, tj. funkcji odpowiedzialnej za wdrażanie określonych środków zapobiegających/zmniejszających ryzyko. </a:t>
            </a:r>
            <a:endParaRPr lang="pl-PL"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321092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5">
            <a:extLst>
              <a:ext uri="{FF2B5EF4-FFF2-40B4-BE49-F238E27FC236}">
                <a16:creationId xmlns:a16="http://schemas.microsoft.com/office/drawing/2014/main" id="{1DB0A7B5-24A8-4760-930E-AF54A1D72337}"/>
              </a:ext>
            </a:extLst>
          </p:cNvPr>
          <p:cNvSpPr>
            <a:spLocks noChangeArrowheads="1"/>
          </p:cNvSpPr>
          <p:nvPr/>
        </p:nvSpPr>
        <p:spPr bwMode="auto">
          <a:xfrm>
            <a:off x="250825" y="1700213"/>
            <a:ext cx="864235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0363" indent="-360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20725" indent="-3603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Podstawowe narzędzie pozwalające dokonać obliczeń w trakcie oceny analizy finansowej przedsięwzięcia</a:t>
            </a:r>
          </a:p>
          <a:p>
            <a:pPr algn="just" eaLnBrk="1" hangingPunct="1">
              <a:lnSpc>
                <a:spcPct val="150000"/>
              </a:lnSpc>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Możliwość dokonywania jednoczesnych operacji nawet na tysiącach wierszy i szybkiego poprawienia w przypadku zmiany założeń</a:t>
            </a:r>
          </a:p>
          <a:p>
            <a:pPr algn="just" eaLnBrk="1" hangingPunct="1">
              <a:lnSpc>
                <a:spcPct val="150000"/>
              </a:lnSpc>
              <a:spcBef>
                <a:spcPct val="0"/>
              </a:spcBef>
              <a:buFontTx/>
              <a:buNone/>
            </a:pPr>
            <a:r>
              <a:rPr lang="pl-PL" altLang="pl-PL" sz="1600">
                <a:latin typeface="Tahoma" panose="020B0604030504040204" pitchFamily="34" charset="0"/>
                <a:cs typeface="Tahoma" panose="020B0604030504040204" pitchFamily="34" charset="0"/>
              </a:rPr>
              <a:t>Dobry model:</a:t>
            </a:r>
          </a:p>
          <a:p>
            <a:pPr lvl="1" algn="just" eaLnBrk="1" hangingPunct="1">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Ma wyraźnie wyodrębnione założenia (najlepiej w odrębnym arkuszu lub arkuszach) </a:t>
            </a:r>
            <a:br>
              <a:rPr lang="pl-PL" altLang="pl-PL" sz="1600">
                <a:latin typeface="Tahoma" panose="020B0604030504040204" pitchFamily="34" charset="0"/>
                <a:cs typeface="Tahoma" panose="020B0604030504040204" pitchFamily="34" charset="0"/>
              </a:rPr>
            </a:br>
            <a:r>
              <a:rPr lang="pl-PL" altLang="pl-PL" sz="1600">
                <a:latin typeface="Tahoma" panose="020B0604030504040204" pitchFamily="34" charset="0"/>
                <a:cs typeface="Tahoma" panose="020B0604030504040204" pitchFamily="34" charset="0"/>
              </a:rPr>
              <a:t>i wskazane komórki, w których wprowadza się dane</a:t>
            </a:r>
          </a:p>
          <a:p>
            <a:pPr lvl="1" algn="just" eaLnBrk="1" hangingPunct="1">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Automatycznie dokonuje aktualizacji w przypadku zmian w przypadku zmiany kluczowych danych wejściowych </a:t>
            </a:r>
          </a:p>
          <a:p>
            <a:pPr lvl="1" algn="just" eaLnBrk="1" hangingPunct="1">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Pozwala w przejrzysty sposób prześledzić mechanizm i formuły obliczeń (ma jasno opisane wiersze i kolumny, zawiera niezbędne komentarze itp.)</a:t>
            </a:r>
          </a:p>
          <a:p>
            <a:pPr lvl="1" algn="just" eaLnBrk="1" hangingPunct="1">
              <a:spcBef>
                <a:spcPct val="0"/>
              </a:spcBef>
              <a:buFont typeface="Wingdings" panose="05000000000000000000" pitchFamily="2" charset="2"/>
              <a:buChar char="§"/>
            </a:pPr>
            <a:r>
              <a:rPr lang="pl-PL" altLang="pl-PL" sz="1600">
                <a:latin typeface="Tahoma" panose="020B0604030504040204" pitchFamily="34" charset="0"/>
                <a:cs typeface="Tahoma" panose="020B0604030504040204" pitchFamily="34" charset="0"/>
              </a:rPr>
              <a:t>W wyraźny sposób uwzględnia ryzyko</a:t>
            </a:r>
            <a:endParaRPr lang="pl-PL" altLang="pl-PL" sz="1600" i="1">
              <a:latin typeface="Tahoma" panose="020B0604030504040204" pitchFamily="34" charset="0"/>
              <a:cs typeface="Tahoma" panose="020B0604030504040204" pitchFamily="34" charset="0"/>
            </a:endParaRPr>
          </a:p>
        </p:txBody>
      </p:sp>
      <p:sp>
        <p:nvSpPr>
          <p:cNvPr id="4" name="Rectangle 2">
            <a:extLst>
              <a:ext uri="{FF2B5EF4-FFF2-40B4-BE49-F238E27FC236}">
                <a16:creationId xmlns:a16="http://schemas.microsoft.com/office/drawing/2014/main" id="{79CFB90C-FFD6-402E-95A0-E84EA0B61770}"/>
              </a:ext>
            </a:extLst>
          </p:cNvPr>
          <p:cNvSpPr txBox="1">
            <a:spLocks noChangeArrowheads="1"/>
          </p:cNvSpPr>
          <p:nvPr/>
        </p:nvSpPr>
        <p:spPr>
          <a:xfrm>
            <a:off x="250825" y="549275"/>
            <a:ext cx="8642350" cy="863600"/>
          </a:xfrm>
          <a:prstGeom prst="rect">
            <a:avLst/>
          </a:prstGeom>
        </p:spPr>
        <p:txBody>
          <a:bodyPr vert="horz" lIns="91440" tIns="45720" rIns="91440" bIns="45720" rtlCol="0" anchor="ctr">
            <a:normAutofit fontScale="97500"/>
          </a:bodyPr>
          <a:lstStyle>
            <a:lvl1pPr>
              <a:spcBef>
                <a:spcPct val="0"/>
              </a:spcBef>
              <a:buNone/>
              <a:defRPr sz="2800" b="1">
                <a:solidFill>
                  <a:srgbClr val="FFC000"/>
                </a:solidFill>
                <a:latin typeface="Century Gothic" panose="020B0502020202020204" pitchFamily="34" charset="0"/>
                <a:cs typeface="Arial" pitchFamily="34" charset="0"/>
              </a:defRPr>
            </a:lvl1pPr>
          </a:lstStyle>
          <a:p>
            <a:r>
              <a:rPr lang="pl-PL" dirty="0"/>
              <a:t>ARKUSZ KALKULACYJNY (NP. EXCEL)</a:t>
            </a:r>
          </a:p>
        </p:txBody>
      </p:sp>
      <p:sp>
        <p:nvSpPr>
          <p:cNvPr id="183300" name="Symbol zastępczy numeru slajdu 5">
            <a:extLst>
              <a:ext uri="{FF2B5EF4-FFF2-40B4-BE49-F238E27FC236}">
                <a16:creationId xmlns:a16="http://schemas.microsoft.com/office/drawing/2014/main" id="{1BAF7870-953A-43D9-AB6F-54D5646416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498D51-9411-484C-A854-EB573CF4D20C}" type="slidenum">
              <a:rPr lang="pl-PL" altLang="pl-PL" sz="1200" smtClean="0">
                <a:solidFill>
                  <a:srgbClr val="898989"/>
                </a:solidFill>
                <a:latin typeface="Arial" panose="020B0604020202020204" pitchFamily="34" charset="0"/>
              </a:rPr>
              <a:pPr>
                <a:spcBef>
                  <a:spcPct val="0"/>
                </a:spcBef>
                <a:buFontTx/>
                <a:buNone/>
              </a:pPr>
              <a:t>96</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ytuł 1">
            <a:extLst>
              <a:ext uri="{FF2B5EF4-FFF2-40B4-BE49-F238E27FC236}">
                <a16:creationId xmlns:a16="http://schemas.microsoft.com/office/drawing/2014/main" id="{BB4D07D2-AB56-4FBB-966A-70508E8D9D61}"/>
              </a:ext>
            </a:extLst>
          </p:cNvPr>
          <p:cNvSpPr>
            <a:spLocks noGrp="1"/>
          </p:cNvSpPr>
          <p:nvPr>
            <p:ph type="title"/>
          </p:nvPr>
        </p:nvSpPr>
        <p:spPr>
          <a:xfrm>
            <a:off x="250825" y="1412875"/>
            <a:ext cx="8642350" cy="4176713"/>
          </a:xfrm>
        </p:spPr>
        <p:txBody>
          <a:bodyPr vert="horz" lIns="91440" tIns="45720" rIns="91440" bIns="45720" rtlCol="0" anchor="ctr">
            <a:normAutofit fontScale="97500"/>
          </a:bodyPr>
          <a:lstStyle/>
          <a:p>
            <a:r>
              <a:rPr lang="pl-PL" altLang="pl-PL" sz="2800" b="1" dirty="0">
                <a:solidFill>
                  <a:srgbClr val="FFC000"/>
                </a:solidFill>
                <a:latin typeface="Century Gothic" panose="020B0502020202020204" pitchFamily="34" charset="0"/>
                <a:ea typeface="+mn-ea"/>
                <a:cs typeface="Arial" pitchFamily="34" charset="0"/>
              </a:rPr>
              <a:t>ANALIZY WG CBA KROK PO KROKU</a:t>
            </a:r>
          </a:p>
        </p:txBody>
      </p:sp>
      <p:sp>
        <p:nvSpPr>
          <p:cNvPr id="185347" name="Symbol zastępczy numeru slajdu 2">
            <a:extLst>
              <a:ext uri="{FF2B5EF4-FFF2-40B4-BE49-F238E27FC236}">
                <a16:creationId xmlns:a16="http://schemas.microsoft.com/office/drawing/2014/main" id="{2E43C9EF-A862-458B-A72E-A0D23EC06E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046C77-4EBA-4D53-B0B1-C3C7AFEC65A6}" type="slidenum">
              <a:rPr lang="pl-PL" altLang="pl-PL" sz="1200" smtClean="0">
                <a:solidFill>
                  <a:srgbClr val="898989"/>
                </a:solidFill>
                <a:latin typeface="Arial" panose="020B0604020202020204" pitchFamily="34" charset="0"/>
              </a:rPr>
              <a:pPr>
                <a:spcBef>
                  <a:spcPct val="0"/>
                </a:spcBef>
                <a:buFontTx/>
                <a:buNone/>
              </a:pPr>
              <a:t>97</a:t>
            </a:fld>
            <a:endParaRPr lang="pl-PL" altLang="pl-PL"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ytuł 1">
            <a:extLst>
              <a:ext uri="{FF2B5EF4-FFF2-40B4-BE49-F238E27FC236}">
                <a16:creationId xmlns:a16="http://schemas.microsoft.com/office/drawing/2014/main" id="{FF8E792C-7270-4EF9-B38D-2A973061EF1B}"/>
              </a:ext>
            </a:extLst>
          </p:cNvPr>
          <p:cNvSpPr>
            <a:spLocks noGrp="1"/>
          </p:cNvSpPr>
          <p:nvPr>
            <p:ph type="title"/>
          </p:nvPr>
        </p:nvSpPr>
        <p:spPr>
          <a:xfrm>
            <a:off x="250825" y="549275"/>
            <a:ext cx="8642350" cy="868363"/>
          </a:xfrm>
        </p:spPr>
        <p:txBody>
          <a:bodyPr vert="horz" lIns="91440" tIns="45720" rIns="91440" bIns="45720" rtlCol="0" anchor="ctr">
            <a:normAutofit fontScale="97500"/>
          </a:bodyPr>
          <a:lstStyle/>
          <a:p>
            <a:pPr algn="l"/>
            <a:r>
              <a:rPr lang="pl-PL" altLang="pl-PL" sz="2800" b="1">
                <a:solidFill>
                  <a:srgbClr val="FFC000"/>
                </a:solidFill>
                <a:latin typeface="Century Gothic" panose="020B0502020202020204" pitchFamily="34" charset="0"/>
                <a:ea typeface="+mn-ea"/>
                <a:cs typeface="Arial" pitchFamily="34" charset="0"/>
              </a:rPr>
              <a:t>STRUKTURA ANALIZY FINANSOWEJ</a:t>
            </a:r>
          </a:p>
        </p:txBody>
      </p:sp>
      <p:sp>
        <p:nvSpPr>
          <p:cNvPr id="186371" name="Symbol zastępczy numeru slajdu 5">
            <a:extLst>
              <a:ext uri="{FF2B5EF4-FFF2-40B4-BE49-F238E27FC236}">
                <a16:creationId xmlns:a16="http://schemas.microsoft.com/office/drawing/2014/main" id="{279BC349-1751-4F88-96B3-14AD9666EB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2C32E2-20FB-466C-913B-EEB970172558}" type="slidenum">
              <a:rPr lang="en-US" altLang="pl-PL" sz="1200" smtClean="0">
                <a:solidFill>
                  <a:srgbClr val="898989"/>
                </a:solidFill>
                <a:latin typeface="Arial" panose="020B0604020202020204" pitchFamily="34" charset="0"/>
                <a:ea typeface="MS PGothic" panose="020B0600070205080204" pitchFamily="34" charset="-128"/>
              </a:rPr>
              <a:pPr>
                <a:spcBef>
                  <a:spcPct val="0"/>
                </a:spcBef>
                <a:buFontTx/>
                <a:buNone/>
              </a:pPr>
              <a:t>98</a:t>
            </a:fld>
            <a:endParaRPr lang="en-US" altLang="pl-PL" sz="1200">
              <a:solidFill>
                <a:srgbClr val="898989"/>
              </a:solidFill>
              <a:latin typeface="Arial" panose="020B0604020202020204" pitchFamily="34" charset="0"/>
              <a:ea typeface="MS PGothic" panose="020B0600070205080204" pitchFamily="34" charset="-128"/>
            </a:endParaRPr>
          </a:p>
        </p:txBody>
      </p:sp>
      <p:pic>
        <p:nvPicPr>
          <p:cNvPr id="186372" name="Picture 2">
            <a:extLst>
              <a:ext uri="{FF2B5EF4-FFF2-40B4-BE49-F238E27FC236}">
                <a16:creationId xmlns:a16="http://schemas.microsoft.com/office/drawing/2014/main" id="{7AEE43FE-9D82-4F5A-AF4F-4865E83FA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924050"/>
            <a:ext cx="90201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3" name="pole tekstowe 4">
            <a:extLst>
              <a:ext uri="{FF2B5EF4-FFF2-40B4-BE49-F238E27FC236}">
                <a16:creationId xmlns:a16="http://schemas.microsoft.com/office/drawing/2014/main" id="{F1F3FAD5-5FF9-4DE5-B613-6E9B64BF1D95}"/>
              </a:ext>
            </a:extLst>
          </p:cNvPr>
          <p:cNvSpPr txBox="1">
            <a:spLocks noChangeArrowheads="1"/>
          </p:cNvSpPr>
          <p:nvPr/>
        </p:nvSpPr>
        <p:spPr bwMode="auto">
          <a:xfrm>
            <a:off x="2035175" y="4359275"/>
            <a:ext cx="1844675" cy="554038"/>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500">
                <a:latin typeface="Times New Roman" panose="02020603050405020304" pitchFamily="18" charset="0"/>
                <a:ea typeface="MS PGothic" panose="020B0600070205080204" pitchFamily="34" charset="-128"/>
                <a:cs typeface="Times New Roman" panose="02020603050405020304" pitchFamily="18" charset="0"/>
              </a:rPr>
              <a:t>3. Źródła finansowania</a:t>
            </a:r>
          </a:p>
        </p:txBody>
      </p:sp>
      <p:sp>
        <p:nvSpPr>
          <p:cNvPr id="186374" name="pole tekstowe 5">
            <a:extLst>
              <a:ext uri="{FF2B5EF4-FFF2-40B4-BE49-F238E27FC236}">
                <a16:creationId xmlns:a16="http://schemas.microsoft.com/office/drawing/2014/main" id="{D8FD7750-43CC-4C93-BB7B-320E6F0F0714}"/>
              </a:ext>
            </a:extLst>
          </p:cNvPr>
          <p:cNvSpPr txBox="1">
            <a:spLocks noChangeArrowheads="1"/>
          </p:cNvSpPr>
          <p:nvPr/>
        </p:nvSpPr>
        <p:spPr bwMode="auto">
          <a:xfrm>
            <a:off x="5057775" y="1924050"/>
            <a:ext cx="2068513" cy="554038"/>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500">
                <a:latin typeface="Times New Roman" panose="02020603050405020304" pitchFamily="18" charset="0"/>
                <a:ea typeface="MS PGothic" panose="020B0600070205080204" pitchFamily="34" charset="-128"/>
                <a:cs typeface="Times New Roman" panose="02020603050405020304" pitchFamily="18" charset="0"/>
              </a:rPr>
              <a:t>4. Finansowy zwrot z inwestycji – FNPV(C)</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ytuł 1">
            <a:extLst>
              <a:ext uri="{FF2B5EF4-FFF2-40B4-BE49-F238E27FC236}">
                <a16:creationId xmlns:a16="http://schemas.microsoft.com/office/drawing/2014/main" id="{72E0AB87-C7B3-4302-8A73-0CB05D6F1024}"/>
              </a:ext>
            </a:extLst>
          </p:cNvPr>
          <p:cNvSpPr>
            <a:spLocks noGrp="1"/>
          </p:cNvSpPr>
          <p:nvPr>
            <p:ph type="title"/>
          </p:nvPr>
        </p:nvSpPr>
        <p:spPr>
          <a:xfrm>
            <a:off x="5364163" y="549275"/>
            <a:ext cx="3529012" cy="863600"/>
          </a:xfrm>
        </p:spPr>
        <p:txBody>
          <a:bodyPr vert="horz" lIns="91440" tIns="45720" rIns="91440" bIns="45720" rtlCol="0" anchor="ctr">
            <a:normAutofit fontScale="90000"/>
          </a:bodyPr>
          <a:lstStyle/>
          <a:p>
            <a:pPr algn="l"/>
            <a:r>
              <a:rPr lang="pl-PL" altLang="pl-PL" sz="2800" b="1" dirty="0">
                <a:solidFill>
                  <a:srgbClr val="FFC000"/>
                </a:solidFill>
                <a:latin typeface="Century Gothic" panose="020B0502020202020204" pitchFamily="34" charset="0"/>
                <a:ea typeface="+mn-ea"/>
                <a:cs typeface="Arial" pitchFamily="34" charset="0"/>
              </a:rPr>
              <a:t>ANALIZA FINANSOWA C.D.</a:t>
            </a:r>
          </a:p>
        </p:txBody>
      </p:sp>
      <p:sp>
        <p:nvSpPr>
          <p:cNvPr id="187395" name="Symbol zastępczy numeru slajdu 3">
            <a:extLst>
              <a:ext uri="{FF2B5EF4-FFF2-40B4-BE49-F238E27FC236}">
                <a16:creationId xmlns:a16="http://schemas.microsoft.com/office/drawing/2014/main" id="{C4B8E82F-938B-4C84-991D-1403C951B8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0C6A80-16E3-401B-AB8F-8E188BEF2641}" type="slidenum">
              <a:rPr lang="pl-PL" altLang="pl-PL" sz="1200" smtClean="0">
                <a:solidFill>
                  <a:srgbClr val="898989"/>
                </a:solidFill>
                <a:latin typeface="Arial" panose="020B0604020202020204" pitchFamily="34" charset="0"/>
              </a:rPr>
              <a:pPr>
                <a:spcBef>
                  <a:spcPct val="0"/>
                </a:spcBef>
                <a:buFontTx/>
                <a:buNone/>
              </a:pPr>
              <a:t>99</a:t>
            </a:fld>
            <a:endParaRPr lang="pl-PL" altLang="pl-PL" sz="1200">
              <a:solidFill>
                <a:srgbClr val="898989"/>
              </a:solidFill>
              <a:latin typeface="Arial" panose="020B0604020202020204" pitchFamily="34" charset="0"/>
            </a:endParaRPr>
          </a:p>
        </p:txBody>
      </p:sp>
      <p:pic>
        <p:nvPicPr>
          <p:cNvPr id="187396" name="Picture 2">
            <a:extLst>
              <a:ext uri="{FF2B5EF4-FFF2-40B4-BE49-F238E27FC236}">
                <a16:creationId xmlns:a16="http://schemas.microsoft.com/office/drawing/2014/main" id="{F732A0ED-5F0A-47BC-A813-33920BAE1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0"/>
            <a:ext cx="5038725"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4418</TotalTime>
  <Words>8398</Words>
  <Application>Microsoft Office PowerPoint</Application>
  <PresentationFormat>Pokaz na ekranie (4:3)</PresentationFormat>
  <Paragraphs>1134</Paragraphs>
  <Slides>153</Slides>
  <Notes>47</Notes>
  <HiddenSlides>0</HiddenSlides>
  <MMClips>0</MMClips>
  <ScaleCrop>false</ScaleCrop>
  <HeadingPairs>
    <vt:vector size="8" baseType="variant">
      <vt:variant>
        <vt:lpstr>Używane czcionki</vt:lpstr>
      </vt:variant>
      <vt:variant>
        <vt:i4>11</vt:i4>
      </vt:variant>
      <vt:variant>
        <vt:lpstr>Motyw</vt:lpstr>
      </vt:variant>
      <vt:variant>
        <vt:i4>2</vt:i4>
      </vt:variant>
      <vt:variant>
        <vt:lpstr>Osadzone serwery OLE</vt:lpstr>
      </vt:variant>
      <vt:variant>
        <vt:i4>4</vt:i4>
      </vt:variant>
      <vt:variant>
        <vt:lpstr>Tytuły slajdów</vt:lpstr>
      </vt:variant>
      <vt:variant>
        <vt:i4>153</vt:i4>
      </vt:variant>
    </vt:vector>
  </HeadingPairs>
  <TitlesOfParts>
    <vt:vector size="170" baseType="lpstr">
      <vt:lpstr>ＭＳ Ｐゴシック</vt:lpstr>
      <vt:lpstr>ＭＳ Ｐゴシック</vt:lpstr>
      <vt:lpstr>Arial</vt:lpstr>
      <vt:lpstr>Calibri</vt:lpstr>
      <vt:lpstr>Cambria</vt:lpstr>
      <vt:lpstr>Century Gothic</vt:lpstr>
      <vt:lpstr>Symbol</vt:lpstr>
      <vt:lpstr>Tahoma</vt:lpstr>
      <vt:lpstr>Times New Roman</vt:lpstr>
      <vt:lpstr>Verdana</vt:lpstr>
      <vt:lpstr>Wingdings</vt:lpstr>
      <vt:lpstr>Motyw pakietu Office</vt:lpstr>
      <vt:lpstr>1_Motyw pakietu Office</vt:lpstr>
      <vt:lpstr>Dokument</vt:lpstr>
      <vt:lpstr>Document</vt:lpstr>
      <vt:lpstr>MS Org Chart</vt:lpstr>
      <vt:lpstr>Równanie</vt:lpstr>
      <vt:lpstr>Prezentacja programu PowerPoint</vt:lpstr>
      <vt:lpstr>Prezentacja programu PowerPoint</vt:lpstr>
      <vt:lpstr>DEFINICJA I PODSTAWOWE ZASADY PRZYGOTOWANIA SW</vt:lpstr>
      <vt:lpstr>DEFINICJA I PODSTAWOWE ZASADY PRZYGOTOWANIA SW</vt:lpstr>
      <vt:lpstr>DEFINICJA I PODSTAWOWE ZASADY PRZYGOTOWANIA SW</vt:lpstr>
      <vt:lpstr>DEFINICJA I PODSTAWOWE ZASADY PRZYGOTOWANIA SW</vt:lpstr>
      <vt:lpstr>Sposoby myślenia o źródle finansowania</vt:lpstr>
      <vt:lpstr>Prezentacja programu PowerPoint</vt:lpstr>
      <vt:lpstr>Wartości</vt:lpstr>
      <vt:lpstr>Misja </vt:lpstr>
      <vt:lpstr>Misja - Tworzenie</vt:lpstr>
      <vt:lpstr>Wizja</vt:lpstr>
      <vt:lpstr>CYKL PROJEKTU</vt:lpstr>
      <vt:lpstr>Struktura projektu:</vt:lpstr>
      <vt:lpstr>Prezentacja programu PowerPoint</vt:lpstr>
      <vt:lpstr>Diagnoza</vt:lpstr>
      <vt:lpstr>Analiza stanu wyjściowego - pytania pomocnicze</vt:lpstr>
      <vt:lpstr>Prezentacja programu PowerPoint</vt:lpstr>
      <vt:lpstr>Prezentacja programu PowerPoint</vt:lpstr>
      <vt:lpstr>Prezentacja programu PowerPoint</vt:lpstr>
      <vt:lpstr>Analiza problemowa</vt:lpstr>
      <vt:lpstr>Problem</vt:lpstr>
      <vt:lpstr>Prezentacja programu PowerPoint</vt:lpstr>
      <vt:lpstr>Analiza celów</vt:lpstr>
      <vt:lpstr>Cel</vt:lpstr>
      <vt:lpstr>Prezentacja programu PowerPoint</vt:lpstr>
      <vt:lpstr>Cechy celów</vt:lpstr>
      <vt:lpstr>Drzewo problemów – przykład</vt:lpstr>
      <vt:lpstr>Drzewo celów – przykład </vt:lpstr>
      <vt:lpstr>Analiza ścieżek dojścia</vt:lpstr>
      <vt:lpstr>Matryca logiczna projektu - przykład</vt:lpstr>
      <vt:lpstr>Matryca logiczna projektu - przykład</vt:lpstr>
      <vt:lpstr>Analiza ścieżek dojścia:</vt:lpstr>
      <vt:lpstr>Podsumowanie:</vt:lpstr>
      <vt:lpstr>Metoda matrycy  logicznej (LogFrame)</vt:lpstr>
      <vt:lpstr>Prezentacja programu PowerPoint</vt:lpstr>
      <vt:lpstr>Prezentacja programu PowerPoint</vt:lpstr>
      <vt:lpstr>Przeniesienie celów z drzewa celów</vt:lpstr>
      <vt:lpstr>Matryca logiczna – ogólna sekwencja wypełniania</vt:lpstr>
      <vt:lpstr>ZAPAMIĘTAJ</vt:lpstr>
      <vt:lpstr>I co dalej…</vt:lpstr>
      <vt:lpstr>Analiza finansowa</vt:lpstr>
      <vt:lpstr>WPROWADZENIE - TERMINOLOGIA</vt:lpstr>
      <vt:lpstr>ANALIZA TRWAŁOŚCI FINANSOWEJ</vt:lpstr>
      <vt:lpstr>ANALIZA KOSZTÓW I KORZYŚCI  (COST – BENEFITS ANALYSIS)</vt:lpstr>
      <vt:lpstr>ANALIZA KOSZTÓW I KORZYŚCI  (COST – BENEFITS ANALYSIS)</vt:lpstr>
      <vt:lpstr>ANALIZA WRAŻLIWOŚCI I RYZYK</vt:lpstr>
      <vt:lpstr>ANALIZA EFEKTYWNOŚCI KOSZTOWEJ</vt:lpstr>
      <vt:lpstr>ANALIZA SKONSOLIDOWANA</vt:lpstr>
      <vt:lpstr>ANALIZA FINANSOWA – POJĘCIE </vt:lpstr>
      <vt:lpstr>ANALIZA FINANSOWA – PODSTAWOWE CECHY</vt:lpstr>
      <vt:lpstr>ANALIZA FINANSOWA – PODSTAWY EKONOMICZNE </vt:lpstr>
      <vt:lpstr>ETAPY PROWADZENIA ANALIZY FINANSOWEJ </vt:lpstr>
      <vt:lpstr>ETAP 1 – ZAŁOŻENIA DO ANALIZY FINANSOWEJ </vt:lpstr>
      <vt:lpstr>ETAP 1 – ZAŁOŻENIA DO ANALIZY FINANSOWEJ </vt:lpstr>
      <vt:lpstr>ETAP 1 – ZAŁOŻENIA DO ANALIZY FINANSOWEJ </vt:lpstr>
      <vt:lpstr>ETAP 1 – ZAŁOŻENIA DO ANALIZY FINANSOWEJ </vt:lpstr>
      <vt:lpstr>ANALIZA FINANSOWA </vt:lpstr>
      <vt:lpstr>ETAP 2 - USTALENIE WARTOŚCI WSKAŹNIKÓW EFEKTYWNOŚCI FINANSOWEJ</vt:lpstr>
      <vt:lpstr>ETAP 2 - USTALENIE WARTOŚCI WSKAŹNIKÓW EFEKTYWNOŚCI FINANSOWEJ</vt:lpstr>
      <vt:lpstr>ETAP 2 - USTALENIE WARTOŚCI WSKAŹNIKÓW EFEKTYWNOŚCI FINANSOWEJ</vt:lpstr>
      <vt:lpstr>ETAP 2 - USTALENIE WARTOŚCI WSKAŹNIKÓW EFEKTYWNOŚCI FINANSOWEJ</vt:lpstr>
      <vt:lpstr>ETAP 2 - USTALENIE WARTOŚCI WSKAŹNIKÓW EFEKTYWNOŚCI FINANSOWEJ</vt:lpstr>
      <vt:lpstr>ETAP 2 - USTALENIE WARTOŚCI WSKAŹNIKÓW EFEKTYWNOŚCI FINANSOWEJ</vt:lpstr>
      <vt:lpstr>ETAP 2 - USTALENIE WARTOŚCI WSKAŹNIKÓW EFEKTYWNOŚCI FINANSOWEJ</vt:lpstr>
      <vt:lpstr>ETAP 2 - USTALENIE WARTOŚCI WSKAŹNIKÓW EFEKTYWNOŚCI FINANSOWEJ</vt:lpstr>
      <vt:lpstr>ANALIZA FINANSOWA</vt:lpstr>
      <vt:lpstr>ETAP 2 - USTALENIE WARTOŚCI WSKAŹNIKÓW EFEKTYWNOŚCI FINANSOWEJ</vt:lpstr>
      <vt:lpstr>ETAP 4 ANALIZA FINANSOWEJ TRWAŁOŚCI PROJEKTU</vt:lpstr>
      <vt:lpstr>ETAP 4 ANALIZA FINANSOWEJ TRWAŁOŚCI PROJEKTU</vt:lpstr>
      <vt:lpstr>Prezentacja programu PowerPoint</vt:lpstr>
      <vt:lpstr>Prezentacja programu PowerPoint</vt:lpstr>
      <vt:lpstr>Analiza ekonomiczna</vt:lpstr>
      <vt:lpstr>ANALIZA EKONOMICZNA - CEL</vt:lpstr>
      <vt:lpstr>ANALIZA EKONOMICZNA – ANALIZA FINANSOWA</vt:lpstr>
      <vt:lpstr>ETAPY PROWADZENIA ANALIZY EKONOMICZNEJ </vt:lpstr>
      <vt:lpstr>ETAP 1 ZAŁOŻENIA DO ANALIZY EKONOMICZNEJ </vt:lpstr>
      <vt:lpstr>ETAP 1 ZAŁOŻENIA DO ANALIZY EKONOMICZNEJ </vt:lpstr>
      <vt:lpstr>ETAP 1 ZAŁOŻENIA DO ANALIZY EKONOMICZNEJ </vt:lpstr>
      <vt:lpstr>ETAP 1 ZAŁOŻENIA DO ANALIZY EKONOMICZNEJ </vt:lpstr>
      <vt:lpstr>ETAP 1  ZAŁOŻENIA DO ANALIZY EKONOMICZNEJ </vt:lpstr>
      <vt:lpstr>ETAP 2  OD CEN RYNKOWYCH DO CEN EKONOMICZNYCH</vt:lpstr>
      <vt:lpstr>ETAP 2 KOREKTY FISKALNE </vt:lpstr>
      <vt:lpstr>ETAP 2 KOREKTY ZEWNĘTRZNE</vt:lpstr>
      <vt:lpstr>ETAP 2 - KOREKTY ZEWNĘTRZNE – PRZYKŁADY SPOŁECZNE KORZYŚCI ZEWNĘTRZNE</vt:lpstr>
      <vt:lpstr>ETAP 2 - KOREKTY ZEWNĘTRZNE – PRZYKŁADY SPOŁECZNE KOSZTY ZEWNĘTRZNE</vt:lpstr>
      <vt:lpstr>ETAP 2 UWZGLĘDNIENIE ZNIEKSZTAŁCEŃ RYNKU</vt:lpstr>
      <vt:lpstr>ETAP 3 OKREŚLENIE WSKAŹNIKÓW EFEKTYWNOŚCI</vt:lpstr>
      <vt:lpstr>PRZYKŁAD PROCESU  DECYZYJNEGO  PRZY ZASTOSOWANIU AK/K </vt:lpstr>
      <vt:lpstr>Prezentacja programu PowerPoint</vt:lpstr>
      <vt:lpstr>Prezentacja programu PowerPoint</vt:lpstr>
      <vt:lpstr>DOBRE I ZŁE PRAKTYKI AE</vt:lpstr>
      <vt:lpstr>DOBRE I ZŁE PRAKTYKI AE</vt:lpstr>
      <vt:lpstr>ANALIZA RYZYKA I WRAŻLIWOŚCI</vt:lpstr>
      <vt:lpstr>ANALIZA RYZYKA I WRAŻLIWOŚCI</vt:lpstr>
      <vt:lpstr>Prezentacja programu PowerPoint</vt:lpstr>
      <vt:lpstr>ANALIZY WG CBA KROK PO KROKU</vt:lpstr>
      <vt:lpstr>STRUKTURA ANALIZY FINANSOWEJ</vt:lpstr>
      <vt:lpstr>ANALIZA FINANSOWA C.D.</vt:lpstr>
      <vt:lpstr>FINANSOWY ZWROT Z INWESTYCJI</vt:lpstr>
      <vt:lpstr>EWALUACJA FINANSOWEGO ZWROTU Z INWESTYCJI  (MLN EURO)</vt:lpstr>
      <vt:lpstr>ŹRÓDŁA FINANSOWANIA (MLN EURO)</vt:lpstr>
      <vt:lpstr>TRWAŁOŚĆ FINANSOWA (MLN EURO)</vt:lpstr>
      <vt:lpstr>PROJEKT NIETRWAŁY FINANSOWO</vt:lpstr>
      <vt:lpstr>FINANSOWY ZWROT Z KAPITAŁU WŁASNEGO</vt:lpstr>
      <vt:lpstr>EWALUACJA FINANSOWEGO ZWROTU Z KAPITAŁU KRAJOWEGO (MLN EURO)</vt:lpstr>
      <vt:lpstr>ANALIZA EKONOMICZNA</vt:lpstr>
      <vt:lpstr>OD  ANALIZY FINANSOWEJ  DO EKONOMICZNEJ</vt:lpstr>
      <vt:lpstr>PRZELICZENIE CEN RYNKOWYCH NA CENY KALKULACYJNE</vt:lpstr>
      <vt:lpstr>PRZYKŁADY WYCENY ODDZIAŁYWAŃ NIERYNKOWYCH</vt:lpstr>
      <vt:lpstr>POZYTYWNE I NEGATYWNE EFEKTY ZEWNĘTRZNE</vt:lpstr>
      <vt:lpstr>BŁĘDY W LICZENIU KORZYŚCI</vt:lpstr>
      <vt:lpstr>WNIOSKI I</vt:lpstr>
      <vt:lpstr>WNIOSKI II</vt:lpstr>
      <vt:lpstr>Dochodowość operacji</vt:lpstr>
      <vt:lpstr>Prezentacja programu PowerPoint</vt:lpstr>
      <vt:lpstr>Rozporządzenie wykonawcze nr 2015/207</vt:lpstr>
      <vt:lpstr>Przewodnik Komisji Europejskiej</vt:lpstr>
      <vt:lpstr>Wytyczne MR</vt:lpstr>
      <vt:lpstr>Projekty generujące dochód</vt:lpstr>
      <vt:lpstr>Rozporządzenia delegowanego 480/2014</vt:lpstr>
      <vt:lpstr>Projekty generujące dochód c.d.</vt:lpstr>
      <vt:lpstr>Artykuł 61  Operacje generujące dochód po ukończeniu </vt:lpstr>
      <vt:lpstr>Artykuł 61  Operacje generujące dochód po ukończeniu </vt:lpstr>
      <vt:lpstr>Artykuł 61  Operacje generujące dochód po ukończeniu </vt:lpstr>
      <vt:lpstr>Artykuł 61  Operacje generujące dochód po ukończeniu </vt:lpstr>
      <vt:lpstr>Artykuł 61  Operacje generujące dochód po ukończeniu </vt:lpstr>
      <vt:lpstr>Artykuł 61  Operacje generujące dochód po ukończeniu </vt:lpstr>
      <vt:lpstr>ZAŁĄCZNIK V  OKREŚLENIE STAWEK ZRYCZAŁTOWANYCH DLA PROJEKTÓW GENERUJĄCYCH DOCHÓD</vt:lpstr>
      <vt:lpstr>Metoda obliczania zdyskontowanego dochodu operacji generujących dochód na podstawie rozporządzenia delegowanego 480/2014</vt:lpstr>
      <vt:lpstr>Artykuł 15 Metoda obliczania zdyskontowanego dochodu (Artykuł 61 ust. 3 akapit siódmy rozporządzenia (UE) nr 1303/2013)</vt:lpstr>
      <vt:lpstr>ZAŁĄCZNIK I Okresy odniesienia, o których mowa w art. 15 ust. 2</vt:lpstr>
      <vt:lpstr>Wytyczne MIR</vt:lpstr>
      <vt:lpstr>Zwrot</vt:lpstr>
      <vt:lpstr>Określenie wartości dofinansowania z funduszy UE</vt:lpstr>
      <vt:lpstr>Określenie wartości dofinansowania z funduszy UE</vt:lpstr>
      <vt:lpstr>Zryczałtowane stawki procentowe dochodów dla projektów z wybranych sektorów i podsektorów </vt:lpstr>
      <vt:lpstr>Zryczałtowane stawki procentowe dochodów dla projektów z wybranych sektorów i podsektorów </vt:lpstr>
      <vt:lpstr>Zryczałtowane stawki procentowe dochodów dla projektów z wybranych sektorów i podsektorów </vt:lpstr>
      <vt:lpstr>Metoda luki w finansowaniu </vt:lpstr>
      <vt:lpstr>Metoda luki w finansowaniu </vt:lpstr>
      <vt:lpstr>Metoda zryczałtowanych procentowych stawek dochodów zastosowana indywidualnie dla jednego projektu </vt:lpstr>
      <vt:lpstr>Metoda zryczałtowanych procentowych stawek dochodów zastosowana indywidualnie dla jednego projektu </vt:lpstr>
      <vt:lpstr>Metoda zryczałtowanych procentowych stawek dochodów zastosowana dla osi priorytetowej lub działania </vt:lpstr>
      <vt:lpstr>Metoda zryczałtowanych procentowych stawek dochodów zastosowana dla osi priorytetowej lub działania </vt:lpstr>
      <vt:lpstr>Zalecenia do SIWZ</vt:lpstr>
      <vt:lpstr>Zalecenia do SIWZ cd</vt:lpstr>
      <vt:lpstr>Zalecenia do SIWZ cd</vt:lpstr>
      <vt:lpstr>Zalecenia do SIWZ cd</vt:lpstr>
      <vt:lpstr>Zalecenia do SIWZ cd</vt:lpstr>
      <vt:lpstr>Źródła prezentacji</vt:lpstr>
      <vt:lpstr>"Człowiek, który nie robi błędów, zwykle nie robi niczego."          Edward John Phelps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Patrycja Kołomańska</dc:creator>
  <cp:lastModifiedBy>Michał Pociecha</cp:lastModifiedBy>
  <cp:revision>86</cp:revision>
  <dcterms:created xsi:type="dcterms:W3CDTF">2016-09-05T20:42:59Z</dcterms:created>
  <dcterms:modified xsi:type="dcterms:W3CDTF">2019-09-06T13:15:18Z</dcterms:modified>
</cp:coreProperties>
</file>