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436" r:id="rId3"/>
    <p:sldId id="279" r:id="rId4"/>
    <p:sldId id="385" r:id="rId5"/>
    <p:sldId id="393" r:id="rId6"/>
    <p:sldId id="392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20" r:id="rId31"/>
    <p:sldId id="419" r:id="rId32"/>
    <p:sldId id="418" r:id="rId33"/>
    <p:sldId id="422" r:id="rId34"/>
    <p:sldId id="421" r:id="rId35"/>
    <p:sldId id="423" r:id="rId36"/>
    <p:sldId id="424" r:id="rId37"/>
    <p:sldId id="425" r:id="rId38"/>
    <p:sldId id="426" r:id="rId39"/>
    <p:sldId id="427" r:id="rId40"/>
    <p:sldId id="430" r:id="rId41"/>
    <p:sldId id="431" r:id="rId42"/>
    <p:sldId id="429" r:id="rId43"/>
    <p:sldId id="428" r:id="rId44"/>
    <p:sldId id="432" r:id="rId45"/>
    <p:sldId id="433" r:id="rId46"/>
    <p:sldId id="434" r:id="rId47"/>
    <p:sldId id="435" r:id="rId48"/>
    <p:sldId id="437" r:id="rId49"/>
    <p:sldId id="439" r:id="rId50"/>
    <p:sldId id="386" r:id="rId5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ona Pietrzak" initials="I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DC284-B3B0-49B3-99E3-EC997472A212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DC10A-20A2-4687-AD32-8C43355B9F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69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1560" y="476672"/>
            <a:ext cx="8130111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Spis treści</a:t>
            </a:r>
          </a:p>
          <a:p>
            <a:pPr marL="457200" indent="-457200" algn="ctr">
              <a:buFont typeface="+mj-lt"/>
              <a:buAutoNum type="arabicPeriod"/>
            </a:pPr>
            <a:endParaRPr lang="pl-PL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1. Cel i podstawa prowadzenia wyodrębnionej księgowości projektu w prawie unijnym i polskim.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2. Zasady ewidencji kosztów finansowanych dotacją:    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3. Metody ewidencji przychodów z dotacji.    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4. Moment zakwalifikowania dotacji do przychodów. 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5. Kod księgowy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5301208"/>
            <a:ext cx="7380312" cy="147606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5684265"/>
            <a:ext cx="6048000" cy="69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Polityka rachunkowości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23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endParaRPr lang="pl-PL" altLang="pl-PL" sz="2800" b="1" dirty="0"/>
          </a:p>
          <a:p>
            <a:pPr>
              <a:lnSpc>
                <a:spcPct val="90000"/>
              </a:lnSpc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Aktualizacja polityki rachunkowości (aneks)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b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uwzględnienie odrębnych zasad dla operacji gospodarczych dotyczących funduszy unijnych.</a:t>
            </a:r>
          </a:p>
          <a:p>
            <a:pPr>
              <a:lnSpc>
                <a:spcPct val="90000"/>
              </a:lnSpc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Opis sposobu wyodrębnienia księgowego operacji gospodarczych</a:t>
            </a:r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7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844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wyodrębniania operacji 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Wprowadzenie dodatkowych kont księgowych</a:t>
            </a: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Wprowadzenie dodatkowych kont syntetycznych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Wprowadzenie dodatkowych poziomów analityki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Metoda mieszana – częściowo konta syntetyczne, częściowo analityczne</a:t>
            </a:r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1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844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wyodrębniania operacji 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Wprowadzenie dodatkowych rejestrów operacji księgowych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Wszelkie inne techniki zapewniające możliwość wykazania, że operacje związane z dotacją zostały </a:t>
            </a:r>
            <a:r>
              <a:rPr lang="pl-PL" alt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ujęte w księgach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oraz pozwalające na odrębny wydruk tych operacji.</a:t>
            </a:r>
          </a:p>
          <a:p>
            <a:pPr>
              <a:defRPr/>
            </a:pPr>
            <a:endParaRPr lang="pl-PL" altLang="pl-PL" sz="2800" dirty="0"/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5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844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wyodrębniania operacji 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Jednostki sfery finansów publicznych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0 – środki własne (wydatki nie ujęty w budżecie projektu)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7 –środki unijne (budżet środków europejskich);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9 –współfinansowanie krajowe</a:t>
            </a:r>
          </a:p>
          <a:p>
            <a:pPr>
              <a:defRPr/>
            </a:pPr>
            <a:endParaRPr lang="pl-PL" altLang="pl-PL" sz="2800" b="1" dirty="0"/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2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844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wyodrębniania operacji 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Jednostki sfery finansów publicznych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0 – środki własne (wydatki nie ujęty w budżecie projektu)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7 –środki unijne (budżet środków europejskich);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9 –współfinansowanie krajowe</a:t>
            </a:r>
          </a:p>
          <a:p>
            <a:pPr>
              <a:defRPr/>
            </a:pPr>
            <a:endParaRPr lang="pl-PL" altLang="pl-PL" sz="2800" b="1" dirty="0"/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6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907705" y="476672"/>
            <a:ext cx="6833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ewidencji przychodów z dotacji</a:t>
            </a:r>
          </a:p>
          <a:p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827584" y="220486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1. Metoda kapitałowa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przychody wykazane w bilansie jako zwiększenie funduszu podstawowego </a:t>
            </a: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2. Metoda wynikowa –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przychody wykazane w rachunku zysków i strat</a:t>
            </a:r>
          </a:p>
          <a:p>
            <a:pPr>
              <a:defRPr/>
            </a:pPr>
            <a:endParaRPr lang="pl-PL" altLang="pl-PL" sz="2800" b="1" dirty="0"/>
          </a:p>
          <a:p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432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Dofinansowanie w sprawozdaniu finansowym</a:t>
            </a:r>
          </a:p>
          <a:p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art. 3 ust. 1 pkt 32 lit. g  </a:t>
            </a:r>
            <a:r>
              <a:rPr lang="pl-PL" alt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uor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pozostałe przychody operacyjne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tj. przychody związane pośrednio z działalnością operacyjną , w tym….. z otrzymaniem nieodpłatnie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środków pieniężnych na inne cele niż nabycie lub wytworzenie środków trwałych ……..</a:t>
            </a:r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8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18932" y="522839"/>
            <a:ext cx="6432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Dofinansowanie w sprawozdaniu finansowym</a:t>
            </a:r>
          </a:p>
          <a:p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3172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Moment zakwalifikowania dotacji do przychodów</a:t>
            </a:r>
          </a:p>
          <a:p>
            <a:pPr>
              <a:spcBef>
                <a:spcPts val="480"/>
              </a:spcBef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art. 3 ust. 1 pkt 30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uor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uprawdopodobnione powstanie w okresie sprawozdawczym korzyści ekonomicznych, o wiarygodnie określonej wartości ….. </a:t>
            </a:r>
            <a:endParaRPr lang="pl-PL" alt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9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18932" y="522839"/>
            <a:ext cx="6432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Dofinansowanie w sprawozdaniu finansowym</a:t>
            </a:r>
          </a:p>
          <a:p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MSR 20 Dotacje rządowe oraz ujawnianie informacji na temat pomocy rządowej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dotacje rządowe należy ująć w  księgach rachunkowych, w momencie gdy istnieje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„dostateczna pewność”,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że jednostka spełni warunki uzyskania dotacji.</a:t>
            </a:r>
          </a:p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otacja do wydatków bieżących</a:t>
            </a: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w momencie podpisania umowy o dotacje zadania określone w projekcie zostały już wykonane, to znana jest dokładnie wartość dotacji,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 jednostka posiada pewność otrzymania środków.</a:t>
            </a: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Powyższe zdarzenie można zaewidencjonować na następujących kontach:</a:t>
            </a:r>
          </a:p>
          <a:p>
            <a:pPr>
              <a:defRPr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9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611560" y="476672"/>
            <a:ext cx="81301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Spis treści</a:t>
            </a:r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342900" indent="-342900">
              <a:buAutoNum type="arabicPeriod" startAt="6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Rozliczenie projektu z partnerem/partnerami. </a:t>
            </a:r>
          </a:p>
          <a:p>
            <a:pPr marL="342900" indent="-342900">
              <a:buAutoNum type="arabicPeriod" startAt="6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Kwestie szczegółowe związane z prowadzeniem wyodrębnionej ewidencji lub kodu księgowego</a:t>
            </a:r>
          </a:p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8.Konsekwencje związane z brakiem</a:t>
            </a:r>
          </a:p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prowadzenia przez beneficjenta wyodrębnionej</a:t>
            </a:r>
          </a:p>
          <a:p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ewidencji,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9. Najczęściej popełniane błędy podczas tworzenia wyodrębnionej ewidencji księgowej i kodu księgowego.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6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5301208"/>
            <a:ext cx="7380312" cy="1476062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5684265"/>
            <a:ext cx="6048000" cy="69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konto 220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„Pozostałe rozrachunki publicznoprawne” (w analityce np. Rozrachunki z tytułu przyznanych dotacji);</a:t>
            </a:r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 konto 761 „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Przychody z tytułu otrzymanych dotacji”.</a:t>
            </a:r>
          </a:p>
          <a:p>
            <a:pPr>
              <a:buFontTx/>
              <a:buNone/>
              <a:defRPr/>
            </a:pPr>
            <a: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7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momencie wpływu dotacji na rachunek bankowy jednostka dokona księgowania:</a:t>
            </a:r>
          </a:p>
          <a:p>
            <a:pPr>
              <a:defRPr/>
            </a:pP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konto 130 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(w analityce np. 130-4 „Rachunek bankowy dotacji na Projekt X);</a:t>
            </a:r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 konto 220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„Pozostałe rozrachunki publicznoprawne” (w analityce np. Rozrachunki z tytułu przyznanych dotacji).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5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w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momencie podpisania umowy o dotację znana jest wartość dotacji, ale będzie ona realizowana w kilku okresach sprawozdawczych:</a:t>
            </a:r>
          </a:p>
          <a:p>
            <a:pPr>
              <a:defRPr/>
            </a:pP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konto 220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„Pozostałe rozrachunki publicznoprawne” (w analityce np. Rozrachunki z tytułu przyznanych dotacji);</a:t>
            </a:r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 konto 840 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„Rozliczenia międzyokresowe przychodów”.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momencie wpływu dotacji na wyodrębniony rachunek bankowy jednostka dokona następujących księgowań:</a:t>
            </a:r>
          </a:p>
          <a:p>
            <a:pPr>
              <a:defRPr/>
            </a:pP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konto 130 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„Rachunek bieżący ( w analityce np. 130-3 „Rachunek bankowy dotacji na Projekt A);</a:t>
            </a:r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 konto 220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„Pozostałe rozrachunki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publiczno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prawne” (w analityce np. Rozrachunki z tytułu przyznanych dotacji).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4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kolejnych okresach sprawozdawczych (np. po zatwierdzeniu każdego kolejnego wniosku o płatność) w wysokości zatwierdzonych wydatków: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konto 840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 „Rozliczenia międzyokresowe przychodów”;</a:t>
            </a:r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 konto 761 „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Przychody z tytułu otrzymanych dotacji”.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7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02328" y="522839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Dotacja na finansowanie  środków trwałych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41 ust. 1 pkt 2 </a:t>
            </a: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uor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do 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rozliczeń międzyokresowych przychodów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zalicza się środki pieniężne otrzymane na sfinansowanie nabycia lub wytworzenia środków trwałych, w tym także środków trwałych w budowie oraz prac rozwojowych, jeżeli stosownie do innych ustaw nie zwiększają one kapitałów (funduszy) własnych. </a:t>
            </a: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Zaliczone do rozliczeń międzyokresowych przychodów kwoty zwiększają stopniowo pozostałe przychody operacyjne, równolegle do odpisów amortyzacyjnych lub umorzeniowych od środków trwałych lub kosztów prac rozwojowych sfinansowanych z tych źródeł. 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1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Zasady ewidencji kosztów finansowanych dotacją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Zgodnie z </a:t>
            </a: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uor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możliwe są rozwiązania :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1. Według rodzajów – na kontach zespołu 4;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2. Według miejsc powstawania – na kontach zespołu 5 z pominięciem ewidencji i rozliczania kosztów na kontach zespołu 4;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5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Dofinansowanie w sprawozdaniu finansowym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3. Według rodzajów i równocześnie według miejsca pochodzenia.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4. Jako pozostałe koszty operacyjne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3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gruncie polskich rozwiązań kod ten może przyjmować dwie postaci:</a:t>
            </a:r>
          </a:p>
          <a:p>
            <a:pPr>
              <a:buFontTx/>
              <a:buChar char="-"/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kod księgowy funkcjonujący w ramach prowadzonego systemu księgowego;</a:t>
            </a:r>
          </a:p>
          <a:p>
            <a:pPr>
              <a:buFontTx/>
              <a:buChar char="-"/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kod księgowy  funkcjonujący poza systemem księgowym.</a:t>
            </a:r>
          </a:p>
          <a:p>
            <a:pPr>
              <a:defRPr/>
            </a:pPr>
            <a:endParaRPr lang="pl-PL" altLang="pl-PL" sz="2800" b="1" dirty="0"/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CDC5D7F9-FD87-4732-92B9-A0F7F81656AB}"/>
              </a:ext>
            </a:extLst>
          </p:cNvPr>
          <p:cNvSpPr/>
          <p:nvPr/>
        </p:nvSpPr>
        <p:spPr>
          <a:xfrm>
            <a:off x="611560" y="2060848"/>
            <a:ext cx="77768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Rozporządzenie Rady (WE) nr 1303/2006 z dnia 17 grudnia 2013 r.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Ustawa z dnia 29.09.1994 r. o rachunkowości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Umowa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21012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Kod księgowy w ramach systemu księgowego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Oznaczanie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operacji księgowych tzw. cechami, znacznikami, wyróżnikami itp. Jeżeli program księgowy daje możliwość oznaczania i pozwala na sporządzanie wydruków (zapisów na kontach księgowych) dotyczących tylko wybranych (oznaczonych) operacji.</a:t>
            </a: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9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Ponieważ metoda ta jest stosowana w ramach funkcjonującego systemu księgowego, wymaga ona usankcjonowania poprzez szczegółowe opisanie jej w polityce rachunkowości (aneksie do polityki).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8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Kod księgowy poza systemem księgowym</a:t>
            </a:r>
          </a:p>
          <a:p>
            <a:pPr>
              <a:defRPr/>
            </a:pPr>
            <a:endParaRPr lang="pl-PL" alt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Wyodrębniony kod księgowy oznacza odpowiedni symbol, numer, wyróżnik stosowany przy rejestracji, ewidencji lub oznaczeniu dokumentu, który umożliwia sporządzanie zestawienia lub rejestru dowodów księgowych w określonym przedziale czasowym</a:t>
            </a: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34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Zestawienie powinno obejmować przynajmniej następujący zakres danych: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nr dokumentu źródłowego,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nr ewidencyjny lub księgowy dokumentu,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datę wystawienia dokumentu,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kwotę brutto,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kwotę netto dokumentu,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- kwotę kwalifikowalną dotyczącą projektu.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Kod księgowy</a:t>
            </a: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stosując odpowiedni kod księgowy, odpowiednio oznacza dokumenty oraz sporządza ich zestawienie w określonej formie. 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Fakturę trzeba opisać zgodnie z wymaganiami programu operacyjnego oraz umieścić na niej dodatkowo numer przyporządkowany jej w zestawieniu. </a:t>
            </a:r>
            <a:endParaRPr lang="pl-PL" alt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Rozliczenie projektu z partnerami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Wszystkie obowiązki nałożone na Beneficjenta (lidera) dotyczą również wszystkich partnerów projektu.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Gwarancją tego ma być umowa zawarta z partnerami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Rozliczenie projektu z partnerami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rozliczeń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Przepływy środków dotacji do partnerów za pośrednictwem lidera (Beneficjenta).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Jeden wspólny wniosek o płatność składany przez lidera (Beneficjenta)</a:t>
            </a: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4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ct val="0"/>
              </a:spcBef>
              <a:buAutoNum type="arabicPeriod"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Wyodrębnienie operacji mających miejsce przed podpisaniem umowy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Rozporządzenie 1303 wprowadzając wymóg wyodrębnienia operacji zaznacza, że ma to dotyczyć wszystkich operacji związanych z projektem, ale jednocześnie ma się to odbywać bez uszczerbku dla krajowych zasad księgowych.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Ograniczeniem jest art. 12 ust. 2 ustawy o rachunkowości. Stanowi on, że księgi rachunkowe należy zamknąć na dzień kończący rok obrotowy nie później niż w ciągu 3 miesięcy (do 31 marca roku następnego). 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0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Ostateczne zamknięcie ksiąg rachunkowych powinno nastąpić najpóźniej w ciągu 15 dni od dnia zatwierdzenia sprawozdania finansowego.</a:t>
            </a: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Zamknięcie ksiąg rachunkowych polega na nieodwracalnym wyłączeniu możliwości dokonywania zapisów księgowych w zbiorach tworzących zamknięte księgi rachunkowe.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1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Podstawa prawna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DB4E9D1C-14D9-43F7-8A29-3129726A040E}"/>
              </a:ext>
            </a:extLst>
          </p:cNvPr>
          <p:cNvSpPr/>
          <p:nvPr/>
        </p:nvSpPr>
        <p:spPr>
          <a:xfrm>
            <a:off x="539552" y="1715241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Art. 125 ust. 4 Rozporządzenia 1303 :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Beneficjenci, u których koszty zwracane są na podstawie faktycznie poniesionych kosztów kwalifikowalnych, mają obowiązek prowadzić oddzielny system księgowości lub korzystać z odpowiedniego kodu księgowego dla wszystkich transakcji związanych z projektem 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1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2. Wyodrębnienie operacji mających miejsce</a:t>
            </a:r>
            <a:b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trakcie i po zakończeniu projektu</a:t>
            </a: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altLang="pl-PL" sz="2800" dirty="0"/>
              <a:t>zakwestionowanie podczas kontroli na miejscu wydatków jako niezwiązanych  z projektem – istnieje potrzeba wyksięgowania tych wydatków z kont księgowych przyporządkowanych do projektu. </a:t>
            </a: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1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97647" y="553617"/>
            <a:ext cx="83487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wydatek nie został w księgach rachunkowych wyodrębniony przez Beneficjenta chociaż jest kwalifikowalny i został wykazany we wniosku o płatność – istnieje konieczność wyodrębnienia</a:t>
            </a: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0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3. Obowiązek wyodrębnienia wszystkich kosztów (kwalifikowalnych i niekwalifikowalnych)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realizacji projektu mogą być generowane wydatki niekwalifikowalne, chociaż są one niezbędne do realizacji projektu (określone z góry w umowie lub pojawiające się w trakcie realizacji projektu). </a:t>
            </a:r>
            <a:r>
              <a:rPr lang="pl-PL" altLang="pl-PL" sz="2800" dirty="0"/>
              <a:t/>
            </a:r>
            <a:br>
              <a:rPr lang="pl-PL" altLang="pl-PL" sz="2800" dirty="0"/>
            </a:br>
            <a:endParaRPr lang="pl-PL" altLang="pl-PL" sz="2800" dirty="0"/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4. Wydatki zakwestionowane podczas kontroli -  ewidencja zwrotu dotacji.</a:t>
            </a:r>
          </a:p>
          <a:p>
            <a:pPr>
              <a:defRPr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Zwrot dotacji otrzymanej  na zakup środków trwałych</a:t>
            </a:r>
          </a:p>
          <a:p>
            <a:pPr>
              <a:defRPr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3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endParaRPr lang="pl-PL" altLang="pl-PL" sz="2800" dirty="0"/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Ma konto 130 rachunek bankowy</a:t>
            </a:r>
          </a:p>
          <a:p>
            <a:pPr>
              <a:defRPr/>
            </a:pP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konto 840 rozliczenia międzyokresowe kosztów (w części jeszcze nieodpisanej w pozostałe przychody operacyjne)</a:t>
            </a:r>
          </a:p>
          <a:p>
            <a:pPr>
              <a:defRPr/>
            </a:pPr>
            <a:r>
              <a:rPr lang="pl-PL" alt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Wn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konto 760 pozostałe koszty operacyjne (w części już odpisanej na dobro pozostałych przychodów operacyjnych)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5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Kwestie szczegółowe</a:t>
            </a:r>
            <a:endParaRPr lang="pl-PL" alt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pl-PL" sz="2800" b="1" dirty="0"/>
              <a:t>Zwrot dotacji otrzymanej na realizację  zadań bieżących</a:t>
            </a:r>
          </a:p>
          <a:p>
            <a:r>
              <a:rPr lang="pl-PL" altLang="pl-PL" sz="2800" dirty="0"/>
              <a:t>Ma konto 130 rachunek bieżący</a:t>
            </a:r>
          </a:p>
          <a:p>
            <a:r>
              <a:rPr lang="pl-PL" altLang="pl-PL" sz="2800" dirty="0" err="1"/>
              <a:t>Wn</a:t>
            </a:r>
            <a:r>
              <a:rPr lang="pl-PL" altLang="pl-PL" sz="2800" dirty="0"/>
              <a:t> konto 761 pozostałe przychody operacyjne (na zmniejszenie przychodów z dotacji, o ile zwrot wystąpił w okresie obrachunkowym tym samym co otrzymanie dotacji) lub</a:t>
            </a:r>
          </a:p>
          <a:p>
            <a:r>
              <a:rPr lang="pl-PL" altLang="pl-PL" sz="2800" dirty="0" err="1"/>
              <a:t>Wn</a:t>
            </a:r>
            <a:r>
              <a:rPr lang="pl-PL" altLang="pl-PL" sz="2800" dirty="0"/>
              <a:t> konto 760 pozostałe koszty operacyjne (jeśli zwrot jest w innym okresie obrachunkowym niż dotacja)</a:t>
            </a:r>
          </a:p>
          <a:p>
            <a:pPr>
              <a:defRPr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4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Konsekwencje związane z brakiem</a:t>
            </a:r>
          </a:p>
          <a:p>
            <a:pPr>
              <a:spcBef>
                <a:spcPct val="0"/>
              </a:spcBef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prowadzenia wyodrębnionej ewidencji</a:t>
            </a: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Zarzut wykorzystania środków dotacji z naruszeniem procedur obowiązujących przy realizacji Projektu;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Zalecenia pokontrolne</a:t>
            </a: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Najczęściej popełniane błędy podczas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tworzenia wyodrębnionej ewidencji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księgowej</a:t>
            </a: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Stosowanie wyodrębnionych kont księgowych bez odpowiednich zapisów w zakładowym planie kont.</a:t>
            </a:r>
          </a:p>
          <a:p>
            <a:pPr marL="514350" indent="-514350">
              <a:buFontTx/>
              <a:buAutoNum type="arabicPeriod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Stosowanie wyodrębnionej ewidencji tylko dla kont kosztów.</a:t>
            </a:r>
          </a:p>
          <a:p>
            <a:pPr marL="514350" indent="-514350">
              <a:buAutoNum type="arabicPeriod"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531281"/>
            <a:ext cx="83487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Najczęściej popełniane błędy podczas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tworzenia wyodrębnionej ewidencji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księgowej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3. Pomyłki w księgowaniach.</a:t>
            </a: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4. Nie wyodrębnianie środków trwałych w ewidencji środków trwałych. </a:t>
            </a: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5. Brak jakiegokolwiek wyodrębnienia operacji w przypadku ponoszonych przed podpisaniem umowy o dofinansowanie (w tym wydatków niekwalifikowanych).</a:t>
            </a: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6. Niewyodrębnianie kosztów niekwalifikowanych w projekcie.</a:t>
            </a: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9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58567" y="659086"/>
            <a:ext cx="8348705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Źródła:</a:t>
            </a:r>
          </a:p>
          <a:p>
            <a:pPr lvl="0"/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1. Rozporządzenie Rady (WE) nr 1303/2006 z dnia 17 grudnia 2013 r. </a:t>
            </a:r>
          </a:p>
          <a:p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Ustawa z dnia 29.09.1994 r. o rachunkowości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3. Krajowe Standardy Rachunkowości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4. Międzynarodowe Standardy Rachunkowości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5. Uchwała nr 5/10 Komitetu Standardów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Rachunkowości z dnia 13 kwietnia 2010 r.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6. Wzór umowy o dofinansowanie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pl-PL" sz="2800" b="1" dirty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11560" y="186166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sz="2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6432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Cel prowadzenia wyodrębnionej księgowości projektu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6A1BDAEC-B3B8-4A44-A99B-796BC004DC9C}"/>
              </a:ext>
            </a:extLst>
          </p:cNvPr>
          <p:cNvSpPr/>
          <p:nvPr/>
        </p:nvSpPr>
        <p:spPr>
          <a:xfrm>
            <a:off x="755576" y="2060848"/>
            <a:ext cx="79860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Gwarancja rzetelnego i terminowego rozliczenia wydatków kwalifikowanych u Beneficjenta. </a:t>
            </a:r>
          </a:p>
          <a:p>
            <a:pPr marL="514350" indent="-514350">
              <a:buAutoNum type="arabicPeriod"/>
            </a:pPr>
            <a:endParaRPr lang="pl-PL" alt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Ułatwienie kontroli prawidłowości  wykorzystania środków dotacji.</a:t>
            </a:r>
          </a:p>
        </p:txBody>
      </p:sp>
    </p:spTree>
    <p:extLst>
      <p:ext uri="{BB962C8B-B14F-4D97-AF65-F5344CB8AC3E}">
        <p14:creationId xmlns:p14="http://schemas.microsoft.com/office/powerpoint/2010/main" val="1713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6600" b="1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r>
              <a:rPr lang="pl-PL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Umowa o dofinansowanie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83568" y="1916831"/>
            <a:ext cx="7920880" cy="308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§ 7.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Ewidencja wydatków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zobowiązuje się do prowadzenia wyodrębnionej ewidencji wydatków i dochodów Projektu w sposób przejrzysty, tak aby możliwa była identyfikacja poszczególnych operacji związanych z Projektem.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4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Umowa o dofinansowanie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683568" y="1916831"/>
            <a:ext cx="7920880" cy="219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Obowiązek ten dotyczy każdego z Partnerów, w tym również Partnera prywatnego, w zakresie tej części Projektu, za której realizację odpowiada dany Partner</a:t>
            </a:r>
            <a:endParaRPr lang="pl-PL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6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Umowa o dofinansowanie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91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 obowiązany jest na fakturach lub dokumentach księgowych o równoważnej wartości dowodowej potwierdzających fakt wydatkowania środków, umieścić oświadczenie o poniesieniu wydatku w związku z Projektem, którego wzór znajduje się w Podręczniku Beneficjenta SL 2014 w wersji dostępnej na stronie  www.rpo.lodzkie.pl.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09571" y="476672"/>
            <a:ext cx="5060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Umowa o dofinansowanie</a:t>
            </a:r>
            <a: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pl-PL" sz="2800" dirty="0">
              <a:latin typeface="Century Gothic" panose="020B0502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0" y="5373216"/>
            <a:ext cx="7164000" cy="82569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8B9FE38B-3926-4279-B80C-492A0F2A908E}"/>
              </a:ext>
            </a:extLst>
          </p:cNvPr>
          <p:cNvSpPr/>
          <p:nvPr/>
        </p:nvSpPr>
        <p:spPr>
          <a:xfrm>
            <a:off x="539552" y="1715240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Adnotacja na pierwszej stronie dokumentu: </a:t>
            </a: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„Projekt nr …. współfinansowany przez Unię Europejską z EFRR oraz z budżetu państwa w ramach RPO WŁ na lata 2014-2020”.</a:t>
            </a:r>
          </a:p>
          <a:p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Możliwe jest stosowanie zamiennie pełnej nazwy lub skrótu Programu (RPO WŁ) i Funduszu (EFRR).</a:t>
            </a:r>
            <a:endParaRPr lang="pl-PL" sz="2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1487</Words>
  <Application>Microsoft Office PowerPoint</Application>
  <PresentationFormat>Pokaz na ekranie (4:3)</PresentationFormat>
  <Paragraphs>297</Paragraphs>
  <Slides>50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6" baseType="lpstr">
      <vt:lpstr>Arial</vt:lpstr>
      <vt:lpstr>Calibri</vt:lpstr>
      <vt:lpstr>Century Gothic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Patrycja Kołomańska</dc:creator>
  <cp:lastModifiedBy>Michał Pociecha</cp:lastModifiedBy>
  <cp:revision>115</cp:revision>
  <dcterms:created xsi:type="dcterms:W3CDTF">2016-09-05T20:42:59Z</dcterms:created>
  <dcterms:modified xsi:type="dcterms:W3CDTF">2019-10-02T14:20:32Z</dcterms:modified>
</cp:coreProperties>
</file>