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4"/>
  </p:notesMasterIdLst>
  <p:sldIdLst>
    <p:sldId id="383" r:id="rId2"/>
    <p:sldId id="560" r:id="rId3"/>
    <p:sldId id="1246" r:id="rId4"/>
    <p:sldId id="1305" r:id="rId5"/>
    <p:sldId id="1306" r:id="rId6"/>
    <p:sldId id="1301" r:id="rId7"/>
    <p:sldId id="1302" r:id="rId8"/>
    <p:sldId id="1303" r:id="rId9"/>
    <p:sldId id="1304" r:id="rId10"/>
    <p:sldId id="1307" r:id="rId11"/>
    <p:sldId id="1308" r:id="rId12"/>
    <p:sldId id="1309" r:id="rId13"/>
    <p:sldId id="1313" r:id="rId14"/>
    <p:sldId id="1314" r:id="rId15"/>
    <p:sldId id="1315" r:id="rId16"/>
    <p:sldId id="1316" r:id="rId17"/>
    <p:sldId id="1362" r:id="rId18"/>
    <p:sldId id="1363" r:id="rId19"/>
    <p:sldId id="1310" r:id="rId20"/>
    <p:sldId id="1311" r:id="rId21"/>
    <p:sldId id="1312" r:id="rId22"/>
    <p:sldId id="1317" r:id="rId23"/>
    <p:sldId id="1318" r:id="rId24"/>
    <p:sldId id="1319" r:id="rId25"/>
    <p:sldId id="1320" r:id="rId26"/>
    <p:sldId id="1321" r:id="rId27"/>
    <p:sldId id="1322" r:id="rId28"/>
    <p:sldId id="1323" r:id="rId29"/>
    <p:sldId id="1324" r:id="rId30"/>
    <p:sldId id="1325" r:id="rId31"/>
    <p:sldId id="1326" r:id="rId32"/>
    <p:sldId id="1327" r:id="rId33"/>
    <p:sldId id="1328" r:id="rId34"/>
    <p:sldId id="1329" r:id="rId35"/>
    <p:sldId id="1330" r:id="rId36"/>
    <p:sldId id="1331" r:id="rId37"/>
    <p:sldId id="1332" r:id="rId38"/>
    <p:sldId id="1333" r:id="rId39"/>
    <p:sldId id="1374" r:id="rId40"/>
    <p:sldId id="1375" r:id="rId41"/>
    <p:sldId id="1376" r:id="rId42"/>
    <p:sldId id="1378" r:id="rId43"/>
    <p:sldId id="1377" r:id="rId44"/>
    <p:sldId id="1379" r:id="rId45"/>
    <p:sldId id="1380" r:id="rId46"/>
    <p:sldId id="1381" r:id="rId47"/>
    <p:sldId id="1382" r:id="rId48"/>
    <p:sldId id="1383" r:id="rId49"/>
    <p:sldId id="1384" r:id="rId50"/>
    <p:sldId id="1385" r:id="rId51"/>
    <p:sldId id="1386" r:id="rId52"/>
    <p:sldId id="1387" r:id="rId53"/>
    <p:sldId id="1388" r:id="rId54"/>
    <p:sldId id="1389" r:id="rId55"/>
    <p:sldId id="1334" r:id="rId56"/>
    <p:sldId id="1335" r:id="rId57"/>
    <p:sldId id="1336" r:id="rId58"/>
    <p:sldId id="1337" r:id="rId59"/>
    <p:sldId id="1390" r:id="rId60"/>
    <p:sldId id="1391" r:id="rId61"/>
    <p:sldId id="1392" r:id="rId62"/>
    <p:sldId id="1393" r:id="rId63"/>
    <p:sldId id="1394" r:id="rId64"/>
    <p:sldId id="1338" r:id="rId65"/>
    <p:sldId id="1339" r:id="rId66"/>
    <p:sldId id="1340" r:id="rId67"/>
    <p:sldId id="1341" r:id="rId68"/>
    <p:sldId id="533" r:id="rId69"/>
    <p:sldId id="534" r:id="rId70"/>
    <p:sldId id="538" r:id="rId71"/>
    <p:sldId id="545" r:id="rId72"/>
    <p:sldId id="546" r:id="rId73"/>
    <p:sldId id="547" r:id="rId74"/>
    <p:sldId id="548" r:id="rId75"/>
    <p:sldId id="549" r:id="rId76"/>
    <p:sldId id="550" r:id="rId77"/>
    <p:sldId id="551" r:id="rId78"/>
    <p:sldId id="558" r:id="rId79"/>
    <p:sldId id="559" r:id="rId80"/>
    <p:sldId id="1343" r:id="rId81"/>
    <p:sldId id="1344" r:id="rId82"/>
    <p:sldId id="328" r:id="rId83"/>
    <p:sldId id="329" r:id="rId84"/>
    <p:sldId id="330" r:id="rId85"/>
    <p:sldId id="331" r:id="rId86"/>
    <p:sldId id="332" r:id="rId87"/>
    <p:sldId id="333" r:id="rId88"/>
    <p:sldId id="392" r:id="rId89"/>
    <p:sldId id="334" r:id="rId90"/>
    <p:sldId id="336" r:id="rId91"/>
    <p:sldId id="393" r:id="rId92"/>
    <p:sldId id="337" r:id="rId93"/>
    <p:sldId id="338" r:id="rId94"/>
    <p:sldId id="339" r:id="rId95"/>
    <p:sldId id="340" r:id="rId96"/>
    <p:sldId id="341" r:id="rId97"/>
    <p:sldId id="342" r:id="rId98"/>
    <p:sldId id="343" r:id="rId99"/>
    <p:sldId id="344" r:id="rId100"/>
    <p:sldId id="345" r:id="rId101"/>
    <p:sldId id="365" r:id="rId102"/>
    <p:sldId id="366" r:id="rId103"/>
    <p:sldId id="368" r:id="rId104"/>
    <p:sldId id="346" r:id="rId105"/>
    <p:sldId id="347" r:id="rId106"/>
    <p:sldId id="349" r:id="rId107"/>
    <p:sldId id="350" r:id="rId108"/>
    <p:sldId id="479" r:id="rId109"/>
    <p:sldId id="480" r:id="rId110"/>
    <p:sldId id="481" r:id="rId111"/>
    <p:sldId id="482" r:id="rId112"/>
    <p:sldId id="483" r:id="rId113"/>
    <p:sldId id="348" r:id="rId114"/>
    <p:sldId id="488" r:id="rId115"/>
    <p:sldId id="489" r:id="rId116"/>
    <p:sldId id="490" r:id="rId117"/>
    <p:sldId id="1346" r:id="rId118"/>
    <p:sldId id="1348" r:id="rId119"/>
    <p:sldId id="1349" r:id="rId120"/>
    <p:sldId id="1350" r:id="rId121"/>
    <p:sldId id="1351" r:id="rId122"/>
    <p:sldId id="1352" r:id="rId123"/>
    <p:sldId id="1353" r:id="rId124"/>
    <p:sldId id="1347" r:id="rId125"/>
    <p:sldId id="1354" r:id="rId126"/>
    <p:sldId id="1359" r:id="rId127"/>
    <p:sldId id="1355" r:id="rId128"/>
    <p:sldId id="1360" r:id="rId129"/>
    <p:sldId id="1361" r:id="rId130"/>
    <p:sldId id="1356" r:id="rId131"/>
    <p:sldId id="1245" r:id="rId132"/>
    <p:sldId id="491" r:id="rId1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660"/>
  </p:normalViewPr>
  <p:slideViewPr>
    <p:cSldViewPr>
      <p:cViewPr varScale="1">
        <p:scale>
          <a:sx n="73" d="100"/>
          <a:sy n="73" d="100"/>
        </p:scale>
        <p:origin x="18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D0095-C3A4-4F81-85D3-4ACBA9C3ECCA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8F60-AD6D-4D23-A35F-62F5EA5A9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68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93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236661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397339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9803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6869742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531048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874418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323389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078176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95163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28224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862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765583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410915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560054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221544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78526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536124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476548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393472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989759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09705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347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472281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978310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51244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15549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650118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7900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140785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6215121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3819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966418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241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575176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980730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306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716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10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750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572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6602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49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738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649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900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25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865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7676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187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9117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2780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853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8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4961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7686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57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993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7358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3487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0059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1815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7774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1632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38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0680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4065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98339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515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4117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030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1027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3689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4177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61469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9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4886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2500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0811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6068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4129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3407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24250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85387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65582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0906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23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99538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68928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3846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82992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60503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8413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90023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44158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87191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5305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85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75921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21123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2559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55482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51570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17196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27644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65764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2544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03412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355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69190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64830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66730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38670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9649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178668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2784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96060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55374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97945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233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05337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17713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57654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738225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07719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79696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84300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282317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00686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396143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26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6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5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09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91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7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63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89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  <p:grpSp>
        <p:nvGrpSpPr>
          <p:cNvPr id="5" name="Grupa 4"/>
          <p:cNvGrpSpPr/>
          <p:nvPr userDrawn="1"/>
        </p:nvGrpSpPr>
        <p:grpSpPr>
          <a:xfrm>
            <a:off x="990000" y="5614491"/>
            <a:ext cx="7164000" cy="1090605"/>
            <a:chOff x="990000" y="5407900"/>
            <a:chExt cx="7164000" cy="1090605"/>
          </a:xfrm>
        </p:grpSpPr>
        <p:sp>
          <p:nvSpPr>
            <p:cNvPr id="6" name="pole tekstowe 5"/>
            <p:cNvSpPr txBox="1"/>
            <p:nvPr/>
          </p:nvSpPr>
          <p:spPr>
            <a:xfrm>
              <a:off x="1621019" y="6221506"/>
              <a:ext cx="5901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dirty="0">
                  <a:latin typeface="+mj-lt"/>
                </a:rPr>
                <a:t>Projekt współfinansowany przez Unię Europejską z Europejskiego Funduszu Społecznego</a:t>
              </a:r>
            </a:p>
          </p:txBody>
        </p:sp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000" y="5407900"/>
              <a:ext cx="7164000" cy="825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70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3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8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9B95-F983-48B2-83A7-6E469A702E30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0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ww.power.gov.pl/" TargetMode="Externa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548680"/>
            <a:ext cx="1748857" cy="1536642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61340" y="2349461"/>
            <a:ext cx="668644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Szczegółowe zasady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kwalifikowalności wydatków dla EFRR</a:t>
            </a:r>
          </a:p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wybrane zagadnienia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Trener: Małgorzata </a:t>
            </a:r>
            <a:r>
              <a:rPr lang="pl-PL" altLang="pl-PL" sz="24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Rulińska</a:t>
            </a:r>
            <a:endParaRPr kumimoji="0" lang="pl-PL" altLang="pl-PL" sz="28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Łódź, 24 września 2019 r.</a:t>
            </a: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nieruchomości przekraczające 10% całkowitych wydatków kwalifikowalnych projektu,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l)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zakup lokali mieszkalnych, za wyjątkiem wydatków dokonanych w ramach celu temat.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Promowanie wł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czenia społecznego…,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1910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Korzyść nieuzasadniona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(ostatecznie naruszająca zasadę trwałości) to korzyść, która jest nie do pogodzenia z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celami pomocy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realizowanej przez zaangażowanie Funduszy oraz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celami dofinansowania danego działania.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7727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 - przykład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Zmiana formy prawnej firmy z osoby fizycznej prowadzącej działalność gospodarczą na własny rachunek na spółkę z o.o. 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wyniku przeprowadzenia działań dojdzie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 zmiany charakteru własności w projekcie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0435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 - przykład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5240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Wniesienie majątku przedsiębiorstwa prowadzonego w formie jednoosobowej dział. gosp., aportem do spółki prawa handlowego to forma zbycia przedsiębiorstwa.</a:t>
            </a: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Podmiot przyjmujący aport powinien zobowiązać się do utrzymania celów projektu – może to nastąpić poprzez aneksowanie umowy o </a:t>
            </a: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dofin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4808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 - przykład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524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Wniesienie aportem określonych składników majątkowych buduje potencjał przedsiębiorstwa, więc jest nienależną korzyścią.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wyniku przeprowadzenia proponowanych przez beneficjenta rozwiązań dojdzie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 zmiany charakteru własności w projekcie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726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Zachowanie trwałości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Zachowanie trwałości projektu obowiązuje w odniesieniu do współfinansowanej w ramach projektu infrastruktury lub inwestycji produkcyjnych, gdzie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infrastrukturę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należy interpretować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jako środki trwałe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zdefiniowane w pkt 1 lit. w rozdziału 3 Wytycznych.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7313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Zachowanie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767" y="1949690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projektów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współfin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ze środków funduszy strukturalnych i FS, nie dotyczących inwestycji w infrastrukturę lub inwestycji produkcyjnych, zachowanie trwałości projektu oznacza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utrzymanie inwestycji lub miejsc pracy zgodnie z obowiązującymi zasadami pomocy publicznej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193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Zachowanie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trwałości nie ma zastosowania:</a:t>
            </a:r>
          </a:p>
          <a:p>
            <a:pPr marL="514350" indent="-514350" algn="just">
              <a:buAutoNum type="alpha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instrumentów finansowych,</a:t>
            </a:r>
          </a:p>
          <a:p>
            <a:pPr marL="514350" indent="-514350" algn="just">
              <a:buAutoNum type="alpha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sytuacji, gdy beneficjent zaprzestał działalności z powodu ogłoszenia upadłości niewynikającej z oszukańczego bankructwa w rozum. przepisów art. 71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rozp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ogólnego.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5550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Zachowanie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844824"/>
            <a:ext cx="871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Brak ogłoszenia upadłości wobec beneficjenta, który zaprzestał prowadzenia działalności (z wył. przypadku, o którym mowa w art. 13 ust. 1 ustawy z dn. 28.02.2003 r. - Prawo upadłościowe (Dz. U. z 2016 r. poz. 2171, 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zm.), oznacza naruszenie zasady trwałości.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1526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Kontrola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Zachowanie trwałości jest kontrolowane przez IZ. W ramach kontroli sprawdzane jest, czy beneficjent wypełnia inne zobowiązania wynikające z umowy o dofinansowanie, które pozostają aktualne w okresie trwałości projektu, w tym: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222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Kontrola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02840" y="1715240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zapewnienie, że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dofin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nie zostało wykorzystane niezgodnie z przeznaczeniem albo pobrane w nadmiernej wysokości, a w szczególności czy: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zostały utrzymane wskaźniki realizacji projektu;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nie wygenerował dochodu w rozumieniu art. 61 rozporządzenia ogólnego</a:t>
            </a:r>
          </a:p>
        </p:txBody>
      </p:sp>
    </p:spTree>
    <p:extLst>
      <p:ext uri="{BB962C8B-B14F-4D97-AF65-F5344CB8AC3E}">
        <p14:creationId xmlns:p14="http://schemas.microsoft.com/office/powerpoint/2010/main" val="414871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inne niż część kapitałowa raty leasingowej wydatki związane z umową leasingu,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transakcje dokonane w gotówce, których wartość przekracza równowartość kwoty o której mowa w art. 22 ustawy z dnia 2 lipca 2004 r. o swobodzie działalności gospodarczej, 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596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Kontrola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wystąpiła niezaplanowana pomoc publiczna;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nastąpiła zmiana okoliczności powodujących możliwość odzyskania przez beneficjenta podatku VAT, który stanowił wydatek kwalifikowalny;</a:t>
            </a:r>
          </a:p>
        </p:txBody>
      </p:sp>
    </p:spTree>
    <p:extLst>
      <p:ext uri="{BB962C8B-B14F-4D97-AF65-F5344CB8AC3E}">
        <p14:creationId xmlns:p14="http://schemas.microsoft.com/office/powerpoint/2010/main" val="31080901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Kontrola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5635" y="171524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przechowywanie (archiwizacja) dokumentacji związanej z projektem;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wypełnianie obowiązków w zakresie informacji i promocji;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wypełnianie obowiązku przekazywania do informacji o kontrolach projektu prowadzonych przez inne instytucje;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5823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Kontrola trwałości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36000" y="1715240"/>
            <a:ext cx="9216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zachowanie zgodności z politykami horyzontalnymi (zrównoważonego rozwoju, równości szans i niedyskryminacji, w tym dostępności dla ON, oraz równości szans kobiet i mężczyzn);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inne wymagania wynikające z umowy o dofinansowanie.</a:t>
            </a:r>
          </a:p>
        </p:txBody>
      </p:sp>
    </p:spTree>
    <p:extLst>
      <p:ext uri="{BB962C8B-B14F-4D97-AF65-F5344CB8AC3E}">
        <p14:creationId xmlns:p14="http://schemas.microsoft.com/office/powerpoint/2010/main" val="50080398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Korekty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09095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Naruszenie zasady trwałości -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zwrot środków wraz z odsetkami liczonymi jak dla zaległości podatkowych, proporcjonalnie do okresu niezachowania obowiązku trwałości – w trybie art. 207 ust. z dn. 27.09.2009 r. o finansach publicznych, chyba że przepisy regulujące udzielanie pomocy publicznej stanowią inaczej.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7339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Korekty – przykład wyliczenia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715240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Założenia:</a:t>
            </a:r>
          </a:p>
          <a:p>
            <a:pPr>
              <a:lnSpc>
                <a:spcPct val="90000"/>
              </a:lnSpc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wartość środka trwałego względem którego nastąpiło złamanie zasady trwałości –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1 000 000 PLN</a:t>
            </a:r>
          </a:p>
          <a:p>
            <a:pPr>
              <a:lnSpc>
                <a:spcPct val="90000"/>
              </a:lnSpc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okres trwałości-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5 lat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(od 01.01.2015 r. do 31.12.2019 r.; łączna ilość dni:1827)</a:t>
            </a:r>
          </a:p>
          <a:p>
            <a:pPr>
              <a:lnSpc>
                <a:spcPct val="90000"/>
              </a:lnSpc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data złamania zasady trwałości- 01.05.2017 r. (do końca okresu trwałości: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976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0943243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Korekty – przykład wyliczenia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715240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pierwszej kolejności ustalamy jaki % całości przypada na niezachowany okres trwałości, tj. 976 dni okresu niezachowania trwałość/1827 dni całkowitego okresu trwałości x 100%. 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Otrzymujemy (po zaokrągleniu) wynik=53,43 %. </a:t>
            </a:r>
          </a:p>
        </p:txBody>
      </p:sp>
    </p:spTree>
    <p:extLst>
      <p:ext uri="{BB962C8B-B14F-4D97-AF65-F5344CB8AC3E}">
        <p14:creationId xmlns:p14="http://schemas.microsoft.com/office/powerpoint/2010/main" val="116179954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Korekty – przykład wyliczenia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715240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celu wyliczenia podstawy wymierzanej korekty, należy całkowitą wartość środka trwałego pomnożyć przez otrzymany wskaźnik procentowy: 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1 000 000 PLN x 53,43 %=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534 300 PLN 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Otrzymaną wartość powiększamy o należną kwotę odsetek.</a:t>
            </a:r>
          </a:p>
        </p:txBody>
      </p:sp>
    </p:spTree>
    <p:extLst>
      <p:ext uri="{BB962C8B-B14F-4D97-AF65-F5344CB8AC3E}">
        <p14:creationId xmlns:p14="http://schemas.microsoft.com/office/powerpoint/2010/main" val="26158804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przedmiotowa projektu,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projektu z wnioskiem  (fiszką) stanowiącym ujęcie w ramach Kontraktu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Teryorialnego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wnioskodawcy w konkursie,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Niepodleganie wykluczeniu,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kwoty z regulaminem,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z okresem kwalifikowania wydatków,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63962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miejsca realizacji,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projektu z zasadą równości szans K i 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projektu z zasadą równości szans i niedyskryminacji, w tym dostępności dla osób z niepełnosprawnościami,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Zgodność projektu z zasadą zrównoważonego rozwoju,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20067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 - merytoryczne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Wpisywanie się projektu we właściwy typ projektu,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Plan prac wydawczych,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Wykonalność finansowa projektu,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Zasadność oraz wykonalność zaproponowanych w projekcie rozwiązań technicznych,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Wykonalność organizacyjna,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Uzasadnienie realizacji projektu, 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817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wydatki poniesione na przygotowanie i wypełnienie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i/lub formularza wniosku o potwierdzenie wkładu finansowego w przypadku dużych projektów,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 napisanie projektu, 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q)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z art. 3 ust. 3 rozporządzenia EFRR, r) w przypadku instrumentów finansowych – wkłady rzeczowe (z wyjątkami),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koszty związane z umową IRU.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090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 - merytoryczne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kosztów w projekcie oraz ich zasadność i adekwatność,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Realność wskaźników,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Nowa infrastruktura badawcza (jeśli dotyczy) nie powiela i stanowi dopełnienie istniejących zasobów,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Finansowanie infrastruktury TIK (jeśli dotyczy),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Dostępność infrastruktury badawczej,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908201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 - merytoryczne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nie dotyczy działalności i sektorów wyłączonych ze wsparcia.</a:t>
            </a:r>
          </a:p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Kryteria merytoryczne punktowe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Odziaływanie projektu na OSI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Rodzaj badań, którym ma służyć infrastruktura badawcza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Udział przedsiębiorców w finansowaniu projektu </a:t>
            </a: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113328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 - merytoryczne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Kryteria merytoryczne punktowe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Udział części gospodarczej w całkowitych kosztach kwalifikowalnych projektu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Współpraca w ramach konsorcjów naukowych lub naukowo-przemysłowych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Wpisywanie się w obszary gospodarcze w ramach nisz specjalizacyjnych </a:t>
            </a: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371455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Kryteria oceny - merytoryczne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Kryteria merytoryczne punktowe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Komercyjne wykorzystanie istniejącej infrastruktury B+R 	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943404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negatywnej oceny projektu Wnioskodawcy przysługuje prawo wniesienia protestu w celu ponownego sprawdzenia złożonego wniosku o dofinansowanie w zakresie spełnienia kryteriów wyboru projektu. 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procedury odwoławczej stosuje się przepisy Rozdziału 15 Procedura odwoławcza ustawy wdrożeniowej.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685938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Przez ocenę negatywną należy rozumieć, zgodnie z art. 53 ust. 2 ustawy wdrożeniowej, ocenę w zakresie spełniania przez projekt kryteriów wyboru projektów, w ramach której: 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 projekt nie uzyskał wymaganej liczby punktów lub nie spełnił kryteriów wyboru projektów, na skutek czego nie może być wybrany do dofinansowania lub skierowany do kolejnego etapu oceny;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034685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 projekt spełnił kryteria wyboru projektów i uzyskał wymaganą liczbę punktów, umożliwiającą wybranie go do dofinansowania, jednak kwota przeznaczona na dofinansowanie projektów w konkursie wskazana w § 3 pkt 1 niniejszego Regulaminu nie wystarcza na wybranie go do dofinansowania.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05070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Wnioskodawca, którego wniosek otrzymał ocenę negatywną w terminie 14 dni od dnia otrzymania ww. informacji, może złożyć do IZ RPO WŁ, zgodnie z pouczeniem, pisemny protest zawierający zgodnie z art. 54 ust. 2 ustawy wdrożeniowej: 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oznaczenie instytucji właściwej do rozpatrzenia protestu, (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IZ RPO WŁ, obsługiwanej przez DRPO) 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oznaczenie Wnioskodawcy;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659361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 (cd)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numer wniosku o dofinansowanie; 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wskazanie wszystkich kryteriów wyboru projektu, z których oceną Wnioskodawca się nie zgadza, wraz z uzasadnieniem; 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wskazanie wszystkich zarzutów o charakterze proceduralnym w zakresie przeprowadzonej oceny, jeżeli zdaniem Wnioskodawcy naruszenia takie miały miejsce, wraz z uzasadnieniem;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625176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 (cd)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f) podpis Wnioskodawcy lub osoby upoważnionej do jego reprezentowania, z załączeniem oryginału lub uwierzytelnionej kopii dokumentu poświadczającego umocowanie takiej osoby do reprezentowania Wnioskodawcy.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6180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dotyczące definicji dochodu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Zmiany wprowadziło Rozporządzenie PE i R 2018/1046 z dnia 18 lipca 2018 r. w sprawie zasad finansowych mających zastosowanie do budżetu ogólnego Unii, zmieniające rozporządzenia (UE) nr 1296/2013, (UE) nr 1301/2013, (UE) nr 1303/2013, (UE) nr 1304/2013, (UE) nr 1309/2013, (UE) nr 1316/2013, (UE) nr 223/2014 i (UE) nr 283/2014 oraz decyzję nr 541/2014/UE, a także uchylające rozporządzenie (UE,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Euratom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 nr 966/2012</a:t>
            </a:r>
          </a:p>
        </p:txBody>
      </p:sp>
    </p:spTree>
    <p:extLst>
      <p:ext uri="{BB962C8B-B14F-4D97-AF65-F5344CB8AC3E}">
        <p14:creationId xmlns:p14="http://schemas.microsoft.com/office/powerpoint/2010/main" val="347357296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Odwołania od oceny wniosków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IZ RPO WŁ rozpatruje protest w terminie nie dłuższym niż 21 dni od dnia jego otrzymania.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uzasadnionych przypadkach termin rozpatrzenia protestu może być przedłużony, ale nie może przekroczyć łącznie 45 dni od dnia jego otrzymania. Wezwanie do uzupełnienia wstrzymuje bieg ww. terminów.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17763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Źródła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Przepisy krajowe i unijne związane z tematyką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Instruktaże Ministerstwa Inwestycji i Rozwoju ze strony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www.power.gov.pl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www.funduszeeuropejskie.gov.pl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Opracowania własne.</a:t>
            </a:r>
          </a:p>
        </p:txBody>
      </p:sp>
    </p:spTree>
    <p:extLst>
      <p:ext uri="{BB962C8B-B14F-4D97-AF65-F5344CB8AC3E}">
        <p14:creationId xmlns:p14="http://schemas.microsoft.com/office/powerpoint/2010/main" val="261950861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924944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Dziękuję za uwagę</a:t>
            </a:r>
            <a:endParaRPr lang="pl-PL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1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dotyczące definicji dochodu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61 Rozporządzenia 1303/2013 w zakresie projektów generujących dochód.  Najważniejsze zmiany w obszarze projektów generujących dochód:  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1) Oszczędności kosztów operacyjnych osiągnięte w związku z realizacją projektu dot. efektywności energetycznej nie stanowią dochodu projektu; 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5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dotyczące definicji dochodu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61 cd. Zmiany:  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2) Wyłączenie stosowania art. 61 przez każdą formę pomocy publicznej co oznacza  brak konieczności stosowania metody luki w finansowaniu lub metody stawek zryczałtowanych w odniesieniu do projektów (lub ich części) objętych pomocą publiczną.</a:t>
            </a:r>
          </a:p>
        </p:txBody>
      </p:sp>
    </p:spTree>
    <p:extLst>
      <p:ext uri="{BB962C8B-B14F-4D97-AF65-F5344CB8AC3E}">
        <p14:creationId xmlns:p14="http://schemas.microsoft.com/office/powerpoint/2010/main" val="42531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Zmiany dotyczące definicji dochodu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61 cd. Zmiany:  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65 Rozporządzenia 1303/2013 w zakresie projektów generujących dochód w trakcie wdrażania, podwyższając próg jego stosowania z 50 tys. zł. na 100 tys. zł kosztów kwalifikowanych</a:t>
            </a:r>
            <a:r>
              <a:rPr lang="pl-PL" sz="2800" dirty="0"/>
              <a:t>. 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27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Dochodem nie są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8856000" cy="526297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wadium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wpłacane przez podmiot ubiegający się o realizację zamówienia publicznego na podstawie ustawy PZP, zatrzymane w przypadku wycofania oferty, </a:t>
            </a:r>
          </a:p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kary umowne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(w tym kary za odstąpienie od umowy i kary za opóźnienie), </a:t>
            </a:r>
          </a:p>
        </p:txBody>
      </p:sp>
    </p:spTree>
    <p:extLst>
      <p:ext uri="{BB962C8B-B14F-4D97-AF65-F5344CB8AC3E}">
        <p14:creationId xmlns:p14="http://schemas.microsoft.com/office/powerpoint/2010/main" val="2177424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Dochodem nie są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51775" y="1692476"/>
            <a:ext cx="8856000" cy="526297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zatrzymane kaucje zwrotne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(rozumiane jako sumy pieniężne złożone jako gwarancja dotrzymania zobowiązania), </a:t>
            </a:r>
          </a:p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premia za otwarcie rachunku bankowego,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gwarancje bankowe,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ulgi z tytułu terminowego odprowadzania składek do ZUS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/US.</a:t>
            </a:r>
            <a:endParaRPr lang="pl-PL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17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Zasięg geograficzny kwalifikowalności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10661" y="1914245"/>
            <a:ext cx="8712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współfinansowany z funduszy strukturalnych lub FS w ramach celu „Inwestycje na rzecz wzrostu i zatrudnienia”, o których mowa w art. 89 rozporządzenia ogólnego – powinien być realizowany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przypadku RPO – w regionie na poziomie NUTS 2, którego dotyczy dany RPO.</a:t>
            </a:r>
          </a:p>
        </p:txBody>
      </p:sp>
    </p:spTree>
    <p:extLst>
      <p:ext uri="{BB962C8B-B14F-4D97-AF65-F5344CB8AC3E}">
        <p14:creationId xmlns:p14="http://schemas.microsoft.com/office/powerpoint/2010/main" val="22198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856080"/>
            <a:ext cx="9108000" cy="353943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kwalifikowane i niekwalifikowane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Zmiany dotyczące dochodu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Zasięg geograficzny kwalifikowalności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Dokumentacja niezbędna do przygotowania projektu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Projekty generujące dochód po zakończeniu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operacyjne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4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Zasięg geograficzny kwalifikowalności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poza obszarem PO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10661" y="1914245"/>
            <a:ext cx="8712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zgoda IZ i tylko na terytorium UE,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przynosi korzyść dla obszaru objętego PO,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łączna kwota w ramach PO dla takich projektów nie przekracza 15% wsparcia z EFRR lub FS na poziomie osi priorytetowej,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Komitet Monitorujący wyraził zgodę na projekt lub rodzaje projektów, których to dotyczy.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39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Zasięg geograficzny kwalifikowalności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poza obszarem PO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594" y="1847910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Projekty dotyczące działań promocyjnych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projekt przynosi korzyść dla obszaru objętego PO, obowiązki IZ PO w odniesieniu do zarządzania, kontroli i audytu projektu są pełnione przez organy odpowiedzialne za PO, w ramach którego udziela się wsparcia danemu projektowi, lub organy te zawierają umowy z organami na obszarze, na którym dany projekt jest realizowany.</a:t>
            </a:r>
          </a:p>
        </p:txBody>
      </p:sp>
    </p:spTree>
    <p:extLst>
      <p:ext uri="{BB962C8B-B14F-4D97-AF65-F5344CB8AC3E}">
        <p14:creationId xmlns:p14="http://schemas.microsoft.com/office/powerpoint/2010/main" val="3628655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niezbędna do przygotowania projektu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07271" y="1847910"/>
            <a:ext cx="849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 kwalifikowalne mogą być uznane niezbędne wydatki poniesione na przygotowanie projektu, m.in.: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opracowanie lub aktualizację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dokumentacji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niezbędnej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do realizacji projektu (w tym biznes plan, studium wykonalności lub ich elementy,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mapy lub szkice sytuujące projekt),</a:t>
            </a:r>
          </a:p>
        </p:txBody>
      </p:sp>
    </p:spTree>
    <p:extLst>
      <p:ext uri="{BB962C8B-B14F-4D97-AF65-F5344CB8AC3E}">
        <p14:creationId xmlns:p14="http://schemas.microsoft.com/office/powerpoint/2010/main" val="416842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niezbędna do przygotowania projektu ( cd)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594" y="1847910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wydatki poniesione na opłaty związane z uzyskaniem niezbędnych decyzji administracyjnych na etapie przygotowania przedsięwzięcia,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wydatki poniesione na nadzór nad przygotowaniem dokumentacji.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WW wydatki kwalifikują się w proporcji, w jakiej odnoszą się do realizowanego projektu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26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niezbędna do przygotowania projektu ( cd)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594" y="1847910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przygotowanie wniosku o zmianę Umowy o dofinansowanie projektu wraz z koniecznymi dokumentami (w tym studium wykonalności, analizą finansową, raportem oddziaływania przedsięwzięcia na środowisko), jeśli IW/IP/IZ zaakceptuje wniosek o zmianę, a umowa zostanie aneksowana. </a:t>
            </a:r>
          </a:p>
        </p:txBody>
      </p:sp>
    </p:spTree>
    <p:extLst>
      <p:ext uri="{BB962C8B-B14F-4D97-AF65-F5344CB8AC3E}">
        <p14:creationId xmlns:p14="http://schemas.microsoft.com/office/powerpoint/2010/main" val="569897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niezbędna do przygotowania projektu ( cd)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166" y="191424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przygotowanie wniosku o zmianę należy wskazać jako integralną część nowego zakresu projektu we wniosku o zmianę oraz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aneksie do umowy o dofinansowanie projektu.</a:t>
            </a:r>
          </a:p>
        </p:txBody>
      </p:sp>
    </p:spTree>
    <p:extLst>
      <p:ext uri="{BB962C8B-B14F-4D97-AF65-F5344CB8AC3E}">
        <p14:creationId xmlns:p14="http://schemas.microsoft.com/office/powerpoint/2010/main" val="2061282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Dochód po zakończeniu realizacji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166" y="191424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Dochód wygenerowany po zakończeniu projektu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–wpływy środków pieniężnych z bezpośrednich wpłat dokonywanych przez użytkowników za towary lub usługi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zapewniane przez daną operację, jak np. opłaty ponoszone bezpośrednio przez użytkowników za użytkowanie infrastruktury, sprzedaż lub dzierżawę gruntu lub budynków lub opłaty za usługi, </a:t>
            </a:r>
          </a:p>
        </p:txBody>
      </p:sp>
    </p:spTree>
    <p:extLst>
      <p:ext uri="{BB962C8B-B14F-4D97-AF65-F5344CB8AC3E}">
        <p14:creationId xmlns:p14="http://schemas.microsoft.com/office/powerpoint/2010/main" val="2189644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Dochód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166" y="191424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Dochód wygenerowany po zakończeniu projektu (cd)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pomniejszone o wszelkie koszty operacyjne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 koszty odtworzenia wyposażenia krótkotrwałego poniesione w okresie odniesienia. </a:t>
            </a:r>
          </a:p>
        </p:txBody>
      </p:sp>
    </p:spTree>
    <p:extLst>
      <p:ext uri="{BB962C8B-B14F-4D97-AF65-F5344CB8AC3E}">
        <p14:creationId xmlns:p14="http://schemas.microsoft.com/office/powerpoint/2010/main" val="933473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Dochód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66166" y="191424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Oszczędności kosztów operacyjnych wygenerowane przez daną operację (wyj. oszczędności kosztów wynikających z wdrożenia środków w zakresie efektywności energetycznej), traktuje się jako dochód, chyba że są skompensowane równoważnym zmniejszeniem dotacji na działalność;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 ten rodzaj tylko w fazie operacyjnej).</a:t>
            </a:r>
          </a:p>
        </p:txBody>
      </p:sp>
    </p:spTree>
    <p:extLst>
      <p:ext uri="{BB962C8B-B14F-4D97-AF65-F5344CB8AC3E}">
        <p14:creationId xmlns:p14="http://schemas.microsoft.com/office/powerpoint/2010/main" val="2476600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 generujący dochód po zakończeniu realizacji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34320" y="164890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współfinansowany z EFRR o całkowitym koszcie kwalifikowalny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przekraczającym 1 mln EUR,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obejmujący inwestycje w infrastrukturę, korzystanie z której podlega opłatom bezpośrednio ponoszonym przez korzystających oraz wszelkie projekty pociągające za sobą sprzedaż gruntów lub budynków, lub dzierżawę gruntów, lub najem budynków, </a:t>
            </a:r>
          </a:p>
        </p:txBody>
      </p:sp>
    </p:spTree>
    <p:extLst>
      <p:ext uri="{BB962C8B-B14F-4D97-AF65-F5344CB8AC3E}">
        <p14:creationId xmlns:p14="http://schemas.microsoft.com/office/powerpoint/2010/main" val="76373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856080"/>
            <a:ext cx="9108000" cy="353943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Środki trwałe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kwalifikowane a pomoc publiczna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Generator wniosków  RPO WŁ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a trwałość projektu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Kryteria oceny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Odwołania od oceny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0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 generujący dochód po zakończeniu realizacji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34320" y="164890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współfinansowany z EFRR (cd) - lub wszelkie inne odpłatne świadczenia, dla których wartość bieżąca przychodów przewyższa wartość bieżącą kosztów operacyjnych w danym </a:t>
            </a:r>
            <a:r>
              <a:rPr lang="pl-PL" sz="2800">
                <a:latin typeface="Arial" panose="020B0604020202020204" pitchFamily="34" charset="0"/>
                <a:cs typeface="Arial" panose="020B0604020202020204" pitchFamily="34" charset="0"/>
              </a:rPr>
              <a:t>okresie referencyjnym.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88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Projekty generujące dochód po zakończeniu realizacji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34320" y="164890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l-PL" dirty="0"/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 są  nimi projekty, o których mowa w art. 61 ust. 7 i 8 rozporządzenia ogólnego (RO), tj. w szczególności: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projekty, dla których wsparcie związane jest z instrumentami finansowymi,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projekty, dla których wsparcie w ramach programu stanowi pomoc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i/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publiczna, zgodnie z warunkami z RO.</a:t>
            </a:r>
          </a:p>
        </p:txBody>
      </p:sp>
    </p:spTree>
    <p:extLst>
      <p:ext uri="{BB962C8B-B14F-4D97-AF65-F5344CB8AC3E}">
        <p14:creationId xmlns:p14="http://schemas.microsoft.com/office/powerpoint/2010/main" val="2730229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13263" y="694798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operacyjne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operacyjne tj. ponoszone w fazie eksploatacji inwestycji,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są kwalifikowalne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chyba że: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wynika to z zaakceptowanego przez właściwą instytucję będącą stroną umowy, przy czym jest to zależne od przedmiotu i specyfiki projektu. </a:t>
            </a:r>
          </a:p>
        </p:txBody>
      </p:sp>
    </p:spTree>
    <p:extLst>
      <p:ext uri="{BB962C8B-B14F-4D97-AF65-F5344CB8AC3E}">
        <p14:creationId xmlns:p14="http://schemas.microsoft.com/office/powerpoint/2010/main" val="713653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operacyjne - niekwalifikowalne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wynagrodzenia dla pracowników zatrudnionych w eksploatacyjnej fazie inwestycji, 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produkty podlegające szybkiemu zużyciu,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części zamienne, energię oraz środki chemiczne do wykorzystania podczas fazy eksploatacyjnej inwestycji.</a:t>
            </a:r>
          </a:p>
        </p:txBody>
      </p:sp>
    </p:spTree>
    <p:extLst>
      <p:ext uri="{BB962C8B-B14F-4D97-AF65-F5344CB8AC3E}">
        <p14:creationId xmlns:p14="http://schemas.microsoft.com/office/powerpoint/2010/main" val="1874407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operacyjne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 </a:t>
            </a:r>
            <a:r>
              <a:rPr lang="pl-PL" sz="2800" b="1" u="sng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mogą być kwalifikowalne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sprawdzenie i przetestowanie sprzętu nabytego w ramach projektu oraz na szkolenie personelu obsługującego, 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tzw. asysta techniczna zapewniana przez producenta w pierwszym okresie eksploatacji zakupionego sprzętu, ( w ramach właściwej kategorii wydatków).</a:t>
            </a:r>
          </a:p>
        </p:txBody>
      </p:sp>
    </p:spTree>
    <p:extLst>
      <p:ext uri="{BB962C8B-B14F-4D97-AF65-F5344CB8AC3E}">
        <p14:creationId xmlns:p14="http://schemas.microsoft.com/office/powerpoint/2010/main" val="398081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Techniki finansowania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pozyskania środków trwałych lub wartości niematerialnych i prawnych niezbędnych do realizacji projektu mogą zostać uznane za kwalifikowalne, o ile 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zostanie uzasadniona konieczność ich pozyskania jako niezbędnych do realizacji projektu uwzględniając przedmiot i cel danego projektu ( dotyczy wydatku powyżej 10.000 PLN netto)</a:t>
            </a:r>
          </a:p>
        </p:txBody>
      </p:sp>
    </p:spTree>
    <p:extLst>
      <p:ext uri="{BB962C8B-B14F-4D97-AF65-F5344CB8AC3E}">
        <p14:creationId xmlns:p14="http://schemas.microsoft.com/office/powerpoint/2010/main" val="831500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Zakup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Środki trwałe dzielą się na: </a:t>
            </a:r>
          </a:p>
          <a:p>
            <a:pPr algn="just"/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środki trwałe bezpośrednio powiązane z przedmiotem projektu,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środki trwałe wykorzystywane w celu wspomagania procesu wdrażania projektu. </a:t>
            </a:r>
          </a:p>
        </p:txBody>
      </p:sp>
    </p:spTree>
    <p:extLst>
      <p:ext uri="{BB962C8B-B14F-4D97-AF65-F5344CB8AC3E}">
        <p14:creationId xmlns:p14="http://schemas.microsoft.com/office/powerpoint/2010/main" val="3119836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Zakup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środków trwałych bezpośrednio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związanych z przedmiotem projektu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koszty ich dostawy, montażu i uruchomienia,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mogą być kwalifikowalne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zgodnie ze wskazaniem beneficjenta opartym 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faktyczne wykorzystanie środka trwałego na potrzeby projektu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8400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Zakup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środków trwałych wykorzystywane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celu wspomagania procesu wdrażania projektu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mogą być kwalifikowalne wyłącznie w wysokości odpowiadającej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odpisom amortyzacyjnym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 okres, w którym były one wykorzystywane na rzecz projektu.</a:t>
            </a:r>
          </a:p>
        </p:txBody>
      </p:sp>
    </p:spTree>
    <p:extLst>
      <p:ext uri="{BB962C8B-B14F-4D97-AF65-F5344CB8AC3E}">
        <p14:creationId xmlns:p14="http://schemas.microsoft.com/office/powerpoint/2010/main" val="1432555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 - przykład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Dzierżawa od miasta oczyszczalni ścieków przez spółkę miejską zajmująca się gospodarką wodno-ściekową.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Spółka przeprowadzi modernizację obiektu oraz dojdzie nowa funkcjonalność ( wykorzystanie gazów).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Będzie to ulepszenie w obcych środkach trwałych, co traktuje się jako środek trwały.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3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kwalifikowane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niezbędny do realizacji celów projektu i został poniesiony w związku z realizacją projektu,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dokonany w sposób przejrzysty, racjonalny i efektywny, z zachowaniem zasad uzyskiwania najlepszych efektów z danych nakładów,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należycie udokumentowany,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21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 - przykład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Miasto amortyzuje oczyszczalnię, jako dzierżawiony obiekt.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Spółka ustala wartość początkową środka trwałego, jako wydatki poniesione na modernizację. Wartość ta podlega odpisom amortyzacyjnym dokonywanym przez spółkę. 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Uwaga: dzierżawa nie zwalnia z obowiązku zachowania trwałości środka trwałego.</a:t>
            </a:r>
          </a:p>
        </p:txBody>
      </p:sp>
    </p:spTree>
    <p:extLst>
      <p:ext uri="{BB962C8B-B14F-4D97-AF65-F5344CB8AC3E}">
        <p14:creationId xmlns:p14="http://schemas.microsoft.com/office/powerpoint/2010/main" val="3570434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 – przykład 2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Miasto zakupiło 2 autobusy elektryczne do obsługi kursów w ramach obszaru funkcjonalnego.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Jeden z autobusów był wcześniej używany. Jego cena nie przewyższa ceny rynkowej nowego środka trwałego. Nie był on wcześniej zakupiony ze środków UE ani dotacji krajowej. Oba autobusy muszą służyć celowi wskazanemu w projekcie przez okres trwałości.</a:t>
            </a:r>
          </a:p>
        </p:txBody>
      </p:sp>
    </p:spTree>
    <p:extLst>
      <p:ext uri="{BB962C8B-B14F-4D97-AF65-F5344CB8AC3E}">
        <p14:creationId xmlns:p14="http://schemas.microsoft.com/office/powerpoint/2010/main" val="483945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Ewidencja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63500" algn="just"/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Gdy </a:t>
            </a:r>
            <a:r>
              <a:rPr lang="pl-PL" altLang="pl-PL" sz="2800" b="1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projekt dotyczy zakupu środków trwałych</a:t>
            </a:r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wartości niematerialnych i prawnych czy wybudowania infrastruktury i przekazania ich w użytkowanie innemu podmiotowi (podmiotom), beneficjent zobowiązany jest posiadać i udostępnić podczas kontroli (…)</a:t>
            </a:r>
          </a:p>
        </p:txBody>
      </p:sp>
    </p:spTree>
    <p:extLst>
      <p:ext uri="{BB962C8B-B14F-4D97-AF65-F5344CB8AC3E}">
        <p14:creationId xmlns:p14="http://schemas.microsoft.com/office/powerpoint/2010/main" val="794772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Ewidencja środków trwałych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63500" algn="just"/>
            <a:r>
              <a:rPr lang="pl-PL" altLang="pl-PL" sz="2800" b="1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(…) stosowne dokumenty potwierdzające ich przekazanie</a:t>
            </a:r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(np. protokół/</a:t>
            </a:r>
            <a:r>
              <a:rPr lang="pl-PL" altLang="pl-PL" sz="2800" dirty="0" err="1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oły</a:t>
            </a:r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przekazania, dokument/y PT, umowę/y użyczenia). </a:t>
            </a:r>
          </a:p>
          <a:p>
            <a:pPr algn="just"/>
            <a:endParaRPr lang="pl-PL" altLang="pl-PL" sz="2800" dirty="0"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marL="63500" algn="just"/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Podmiot otrzymujący/użytkujący składniki majątku trwałego jest zobowiązany </a:t>
            </a:r>
            <a:r>
              <a:rPr lang="pl-PL" altLang="pl-PL" sz="2800" b="1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przyjąć je na własny stan ewidencyjny</a:t>
            </a:r>
            <a:r>
              <a:rPr lang="pl-PL" altLang="pl-PL" sz="2800" dirty="0"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0951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we wniosku o dofinansowanie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Środki trwałe we wniosku o dofinansowanie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tabeli Harmonogram ponoszenia wydatków/ kosztów kwalifikowanych i niekwalifikowanych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Dodawanie nowej kategorii wydatków np. zakup autobusu Kategorie kosztów podlegających limitom: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Wkład rzeczowy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gruntów</a:t>
            </a:r>
          </a:p>
        </p:txBody>
      </p:sp>
    </p:spTree>
    <p:extLst>
      <p:ext uri="{BB962C8B-B14F-4D97-AF65-F5344CB8AC3E}">
        <p14:creationId xmlns:p14="http://schemas.microsoft.com/office/powerpoint/2010/main" val="1468747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we wniosku o dofinansowanie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Harmonogram rzeczowo-finansowy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 polega na rewitalizacji kilku obiektów kubaturowych.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może zdefiniować zadania w następujący sposób: Zadanie nr 1 – Rewitalizacja obiektu A, Zadanie 2 – Rewitalizacja obiektu B itd. </a:t>
            </a:r>
          </a:p>
        </p:txBody>
      </p:sp>
    </p:spTree>
    <p:extLst>
      <p:ext uri="{BB962C8B-B14F-4D97-AF65-F5344CB8AC3E}">
        <p14:creationId xmlns:p14="http://schemas.microsoft.com/office/powerpoint/2010/main" val="26133010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we wniosku o dofinansowanie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Harmonogram rzeczowo-finansowy (cd)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projektów, które polegają na rewitalizacji tylko jednego obiektu lub projektów liniowych dot. np. budowy dróg, kanalizacji, dopuszcza się zdefiniowanie jednego zadania w ramach projektu.</a:t>
            </a:r>
          </a:p>
        </p:txBody>
      </p:sp>
    </p:spTree>
    <p:extLst>
      <p:ext uri="{BB962C8B-B14F-4D97-AF65-F5344CB8AC3E}">
        <p14:creationId xmlns:p14="http://schemas.microsoft.com/office/powerpoint/2010/main" val="1677807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a polityka rachunkowości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Ustawy podatkowe zakładają, że środki trwałe mogą mieć wartość niższą niż 10.000 zł.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ich nabycie stanowią wówczas koszty uzyskania przychodów w miesiącu oddania ich do używania (tzw. jednorazowa amortyzacja).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899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a polityka rachunkowości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polityce rachunkowości podmiot ma obowiązek ustalić od jakiej wartości początkowej aktywa rzeczowe mają być zaliczane do środków trwałych. Może to być np. 2 000 zł, ale równie dobrze może to być 11 000 zł. 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Decyzję w tym zakresie podejmuje kierownik jednostki.</a:t>
            </a:r>
          </a:p>
        </p:txBody>
      </p:sp>
    </p:spTree>
    <p:extLst>
      <p:ext uri="{BB962C8B-B14F-4D97-AF65-F5344CB8AC3E}">
        <p14:creationId xmlns:p14="http://schemas.microsoft.com/office/powerpoint/2010/main" val="30787065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Środki trwałe a polityka rachunkowości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Kierownik jednostki może np. podjąć decyzję, że wszystkie aktywa rzeczowe o przewidywanym okresie używania powyżej roku, bez względu na ich wartość początkową są środkami trwałymi.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polityce rachunkowości niektórych podmiotów granica wartościowa jest ustalana na poziomie 10.000 zł. </a:t>
            </a:r>
          </a:p>
        </p:txBody>
      </p:sp>
    </p:spTree>
    <p:extLst>
      <p:ext uri="{BB962C8B-B14F-4D97-AF65-F5344CB8AC3E}">
        <p14:creationId xmlns:p14="http://schemas.microsoft.com/office/powerpoint/2010/main" val="158158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kwalifikowane - warunki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dotyczy towarów, usług, robót budowlanych wykonanych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zamieszczony we WNP,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został należycie udokumentowany,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zgodny z innymi warunkami z Wytycznych i/lub dokumentacji naboru/konkursu.</a:t>
            </a:r>
          </a:p>
        </p:txBody>
      </p:sp>
    </p:spTree>
    <p:extLst>
      <p:ext uri="{BB962C8B-B14F-4D97-AF65-F5344CB8AC3E}">
        <p14:creationId xmlns:p14="http://schemas.microsoft.com/office/powerpoint/2010/main" val="9717022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Ustalanie wartości początkowej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Beneficjent musi prowadzić ewidencję środków trwałych.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ma konieczności ujmowania w niej środków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 wartości do 10 000 zł,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 także budynków mieszkalnych, lokali mieszkalnych i własnościowego spółdzielczego prawa do lokalu mieszkalnego lub użytkowego, których wartość początkowa jest ustalana w sposób uproszczony (zgodnie z art. 22n ust. 3 ustawy o PIT).</a:t>
            </a:r>
          </a:p>
        </p:txBody>
      </p:sp>
    </p:spTree>
    <p:extLst>
      <p:ext uri="{BB962C8B-B14F-4D97-AF65-F5344CB8AC3E}">
        <p14:creationId xmlns:p14="http://schemas.microsoft.com/office/powerpoint/2010/main" val="32461340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Ustalanie wartości początkowej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Przyjęty do używania środek trwały należy wycenić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tj. ustalić jego wartość  początkową stanowiącą podstawę naliczania odpisów amortyzacyjnych.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Ustalenie wartości początkowej powinno nastąpić nie później niż w miesiącu przyjęcia środka trwałego do używania. </a:t>
            </a:r>
          </a:p>
        </p:txBody>
      </p:sp>
    </p:spTree>
    <p:extLst>
      <p:ext uri="{BB962C8B-B14F-4D97-AF65-F5344CB8AC3E}">
        <p14:creationId xmlns:p14="http://schemas.microsoft.com/office/powerpoint/2010/main" val="9557776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Ustalanie wartości początkowej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Raz ustalona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wartość początkowa może być zmieniona tylko na skutek ulepszenia środka trwałego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a także w razie uprzedniego ustalenia wartości początkowej niezgodnie z przepisami oraz w przypadku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przeprowadzenia aktualizacji wyceny środków trwałych.</a:t>
            </a:r>
          </a:p>
        </p:txBody>
      </p:sp>
    </p:spTree>
    <p:extLst>
      <p:ext uri="{BB962C8B-B14F-4D97-AF65-F5344CB8AC3E}">
        <p14:creationId xmlns:p14="http://schemas.microsoft.com/office/powerpoint/2010/main" val="15773306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Ustalanie wartości początkowej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Większość środków trwałych jest wyceniana w myśl prawa bilansowego i podatkowego stanowiącego, że wartość początkowa środków trwałych jest ustalana 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cenie nabycia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dla środków trwałych zakupionych w kraju i za granicą,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koszcie wytworzenia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dla wytworzonych we własnym zakresie,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799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Ustalanie wartości początkowej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396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wartości rynkowej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dla darowizny, chyba że z umowy wynika cena niższa niż wartość rynkowa,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wartości wynikającej z wyceny nie wyższej niż cena rynkowa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dla środków trwałych otrzymanych w formie aportu, a także dla darowizny, jeżeli cena rynkowa nie jest możliwa do ustalenia lub jest nieadekwatna (zawyżona) w stosunku do rzeczywistej wartości środka trwałego.</a:t>
            </a:r>
          </a:p>
        </p:txBody>
      </p:sp>
    </p:spTree>
    <p:extLst>
      <p:ext uri="{BB962C8B-B14F-4D97-AF65-F5344CB8AC3E}">
        <p14:creationId xmlns:p14="http://schemas.microsoft.com/office/powerpoint/2010/main" val="34598848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amortyzacji kwalifikują się do współfinansowania, jeżeli spełnione są łącznie następujące warunki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-odpisy amortyzacyjne dotyczą środków oraz wartości, które są niezbędne do prawidłowej realizacji projektu i bezpośrednio wykorzystywane do jego wdrażania,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-kwalifikowalna wartość odpisów amortyzacji odnosi się wyłącznie do okresu realizacji projektu,</a:t>
            </a:r>
          </a:p>
        </p:txBody>
      </p:sp>
    </p:spTree>
    <p:extLst>
      <p:ext uri="{BB962C8B-B14F-4D97-AF65-F5344CB8AC3E}">
        <p14:creationId xmlns:p14="http://schemas.microsoft.com/office/powerpoint/2010/main" val="3859129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Odpisy amortyzacyjne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-odpisy amortyzacyjne zostały dokonane zgodnie z właściwymi przepisami prawa krajowego,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-wydatki poniesione na zakup śr. trwałych oraz wartości niematerialnych i prawnych nie zostały zgłoszone jako wydatki kwalifikowane projektu, ani też ich zakup nie był współfinansowany ze środków UE (dot. to sytuacji, w której beneficjent kupuje aktywa na potrzeby projektu, ale nie może zrefundować kosztów zakupu), </a:t>
            </a:r>
          </a:p>
        </p:txBody>
      </p:sp>
    </p:spTree>
    <p:extLst>
      <p:ext uri="{BB962C8B-B14F-4D97-AF65-F5344CB8AC3E}">
        <p14:creationId xmlns:p14="http://schemas.microsoft.com/office/powerpoint/2010/main" val="36081114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Odpisy amortyzacyjne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-odpisy amortyzacyjne dotyczą środków trwałych oraz wartości niematerialnych i prawnych, które zostały zakupione w sposób racjonalny i efektywny, tj. ich ceny nie są zawyżone w stosunku do cen i stawek rynkowych, </a:t>
            </a:r>
          </a:p>
        </p:txBody>
      </p:sp>
    </p:spTree>
    <p:extLst>
      <p:ext uri="{BB962C8B-B14F-4D97-AF65-F5344CB8AC3E}">
        <p14:creationId xmlns:p14="http://schemas.microsoft.com/office/powerpoint/2010/main" val="35728072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Odpisy amortyzacyjne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przypadku, gdy środki trwałe oraz wartości niematerialne i prawne wykorzystywane są także w innych celach niż realizacja projektu, kwalifikowalna jest tylko ta część odpisu amortyzacyjnego, która odpowiada proporcji wykorzystania aktywów w celu realizacji projektu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( pro rata). </a:t>
            </a:r>
          </a:p>
        </p:txBody>
      </p:sp>
    </p:spTree>
    <p:extLst>
      <p:ext uri="{BB962C8B-B14F-4D97-AF65-F5344CB8AC3E}">
        <p14:creationId xmlns:p14="http://schemas.microsoft.com/office/powerpoint/2010/main" val="12431429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 określaniu i rozliczaniu wydatków kwalifikowalnych należy pamiętać, że przez podwójne finansowanie należy rozumieć m.in.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zakupienie środka trwałego z udziałem środków unijnych,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2A4926D-D5B9-4B23-A8F2-2171F056B631}"/>
              </a:ext>
            </a:extLst>
          </p:cNvPr>
          <p:cNvSpPr/>
          <p:nvPr/>
        </p:nvSpPr>
        <p:spPr>
          <a:xfrm>
            <a:off x="3347864" y="773424"/>
            <a:ext cx="4302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Podwójne finansowanie</a:t>
            </a:r>
          </a:p>
        </p:txBody>
      </p:sp>
    </p:spTree>
    <p:extLst>
      <p:ext uri="{BB962C8B-B14F-4D97-AF65-F5344CB8AC3E}">
        <p14:creationId xmlns:p14="http://schemas.microsoft.com/office/powerpoint/2010/main" val="72475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a) prowizje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pobierane w ramach operacji wymiany walut,</a:t>
            </a:r>
          </a:p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odsetki od zadłużenia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z wyjątkiem wydatków ponoszonych na subsydiowanie odsetek lub na dotacje na opłaty gwarancyjne w przypadku udzielania wsparcia na te cele,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7257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następnie zaliczenie odpisów amortyzacyjnych od pełnej wartości środka trwałego do kosztów uzyskania przychodów, bez pomniejszenia wartości środka trwałego o otrzymane dofinansowanie.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2A4926D-D5B9-4B23-A8F2-2171F056B631}"/>
              </a:ext>
            </a:extLst>
          </p:cNvPr>
          <p:cNvSpPr/>
          <p:nvPr/>
        </p:nvSpPr>
        <p:spPr>
          <a:xfrm>
            <a:off x="3347864" y="773424"/>
            <a:ext cx="4302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Podwójne finansowanie</a:t>
            </a:r>
          </a:p>
        </p:txBody>
      </p:sp>
    </p:spTree>
    <p:extLst>
      <p:ext uri="{BB962C8B-B14F-4D97-AF65-F5344CB8AC3E}">
        <p14:creationId xmlns:p14="http://schemas.microsoft.com/office/powerpoint/2010/main" val="3611691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Należy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pomniejszyć wartości środka trwałego o wartość otrzymanego dofinansowania dla celów obliczenia odpisów amortyzacyjnych stanowiących koszt uzyskania przychodów, albo odpowiednio pomniejszyć wydatki kwalifikowalne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2A4926D-D5B9-4B23-A8F2-2171F056B631}"/>
              </a:ext>
            </a:extLst>
          </p:cNvPr>
          <p:cNvSpPr/>
          <p:nvPr/>
        </p:nvSpPr>
        <p:spPr>
          <a:xfrm>
            <a:off x="3347864" y="773424"/>
            <a:ext cx="4302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Podwójne finansowanie</a:t>
            </a:r>
          </a:p>
        </p:txBody>
      </p:sp>
    </p:spTree>
    <p:extLst>
      <p:ext uri="{BB962C8B-B14F-4D97-AF65-F5344CB8AC3E}">
        <p14:creationId xmlns:p14="http://schemas.microsoft.com/office/powerpoint/2010/main" val="16928755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Jednorazowa amortyzacja środków trwałych o wartości powyżej 10 000 zł to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pomoc de </a:t>
            </a:r>
            <a:r>
              <a:rPr lang="pl-PL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udzielana małym podatnikom i nowym przedsiębiorcom. Jej limit w 2019 r. wynosi 50 tys. Euro (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dla podatników w roku podatkowym, w którym rozpoczęli prowadzenie działalności gospodarczej oraz małych podatników  -środki trwałe grup 3–8 KŚT (z wyłączeniem aut osobowych).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2A4926D-D5B9-4B23-A8F2-2171F056B631}"/>
              </a:ext>
            </a:extLst>
          </p:cNvPr>
          <p:cNvSpPr/>
          <p:nvPr/>
        </p:nvSpPr>
        <p:spPr>
          <a:xfrm>
            <a:off x="3347864" y="773424"/>
            <a:ext cx="48878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 jednorazowa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– pomoc de 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minimis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554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Odpisów dokonuje się w roku podatkowym, w którym środki te zostały wprowadzone do ewidencji środków trwałych oraz wartości niematerialnych i prawnych, do wysokości nieprzekraczającej równowartości kwoty 50 tys. euro. 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2A4926D-D5B9-4B23-A8F2-2171F056B631}"/>
              </a:ext>
            </a:extLst>
          </p:cNvPr>
          <p:cNvSpPr/>
          <p:nvPr/>
        </p:nvSpPr>
        <p:spPr>
          <a:xfrm>
            <a:off x="3347864" y="773424"/>
            <a:ext cx="48878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Amortyzacja jednorazowa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– pomoc de 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minimis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713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Leasing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współfinansowania kwalifikują się wydatki poniesione w związku z zastosowaniem technik finansowania, które nie powodują natychmiastowego przeniesienia prawa własności do danego dobra na beneficjenta, w tym w szczególności wydatki poniesione w związku z zastosowaniem leasingu.</a:t>
            </a:r>
          </a:p>
        </p:txBody>
      </p:sp>
    </p:spTree>
    <p:extLst>
      <p:ext uri="{BB962C8B-B14F-4D97-AF65-F5344CB8AC3E}">
        <p14:creationId xmlns:p14="http://schemas.microsoft.com/office/powerpoint/2010/main" val="7238044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Leasing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współfinansowania kwalifikują się wydatki poniesione w związku z następującymi formami leasingu: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finansowy,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operacyjny,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leasing zwrotny.</a:t>
            </a:r>
          </a:p>
        </p:txBody>
      </p:sp>
    </p:spTree>
    <p:extLst>
      <p:ext uri="{BB962C8B-B14F-4D97-AF65-F5344CB8AC3E}">
        <p14:creationId xmlns:p14="http://schemas.microsoft.com/office/powerpoint/2010/main" val="6011712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Leasing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Dowodem faktycznego poniesienia wydatku jest dokument potwierdzający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opłacenie raty leasingowej.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Maksymalna kwota wydatków kwalifikowalnych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może przekroczyć rynkowej wartości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dobra będącego przedmiotem leasingu.</a:t>
            </a:r>
          </a:p>
        </p:txBody>
      </p:sp>
    </p:spTree>
    <p:extLst>
      <p:ext uri="{BB962C8B-B14F-4D97-AF65-F5344CB8AC3E}">
        <p14:creationId xmlns:p14="http://schemas.microsoft.com/office/powerpoint/2010/main" val="6904268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987824" y="481037"/>
            <a:ext cx="6948000" cy="9541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Leasing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54000" y="1781575"/>
            <a:ext cx="9036000" cy="923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w związku z zastosowaniem innych technik finansowania kwalifikują się do współfinansowania z EFRR, jeśli: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zostaną wskazane 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projektu oraz zostaną odpowiednio udokumentowane,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zastosowanie tych technik finansowania jest najbardziej efektywne. </a:t>
            </a:r>
          </a:p>
        </p:txBody>
      </p:sp>
    </p:spTree>
    <p:extLst>
      <p:ext uri="{BB962C8B-B14F-4D97-AF65-F5344CB8AC3E}">
        <p14:creationId xmlns:p14="http://schemas.microsoft.com/office/powerpoint/2010/main" val="23682387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regionalna a koszty kwalifikowane (kk)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56271" y="1968342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Perspektywa 2014-2020 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•Maksymalna intensywność pomocy regionalnej liczona jako stosunek wartości pomocy regionalnej,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wyrażonej w ekwiwalencie dotacji brutto, do kosztów kwalifikujących się do objęcia tą pomocą wynosi: </a:t>
            </a:r>
          </a:p>
          <a:p>
            <a:pPr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4877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regionalna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56271" y="1968342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Perspektywa 2014-2020 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1) 50% - na obszarach należących do województw: lubelskiego, podkarpackiego, podlaskiego, warmińsko – mazurskiego; 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35%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na obszarach należących do województw: kujawsko – pomorskiego, lubuskiego,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łódzkiego (…)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328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pożyczki lub kredytu 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aciągniętego na prefinansowanie dotacji,</a:t>
            </a:r>
          </a:p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kary i grzywny,</a:t>
            </a:r>
          </a:p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e) świadczenia realizowane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ze środków ZFŚS,</a:t>
            </a:r>
          </a:p>
          <a:p>
            <a:pPr marL="109728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rozliczenie notą obciążeniową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zakupu środka trwałego będącego własnością beneficjenta lub prawa przysługującego beneficjentowi,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833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regionalna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56271" y="1968342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Max intensywność pomocy regionalnej udzielanej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MŚP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z wyłączeniem nowych inwestycji 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kosztach kwalifikowanych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przekraczających 50 mln euro, podwyższa się o: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20 %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brutto w przypadku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małych przedsiębiorców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brutto w przypadku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średnich przedsiębiorców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37853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usługi doradcze dla MŚP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Intensywność pomocy do 50 % KK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KK= koszty kwalifikowane usług doradczych świadczonych przez doradców zewnętrznych.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Usługi takie nie mają charakteru ciągłego ani okresowego, nie są też związane ze zwykłymi kosztami operacyjnymi przedsiębiorstwa.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63466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szkoleniowa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Pomocy nie przyznaje się na szkolenia prowadzone przez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prz-wa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 celu przestrzegania obowiązkowych norm krajowych w zakresie szkoleń. KK to: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zatrudnienia wykładowców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) koszty operacyjne wykładowców i uczestników szkolenia (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tj. koszty podróży, materiały, amortyzacja)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21527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szkoleniowa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KK nie zalicza się kosztów zakwaterowania, z wyjątkiem minimalnych niezbędnych kosztów zakwaterowania dla uczestników będących pracownikami niepełnosprawnymi;</a:t>
            </a:r>
          </a:p>
          <a:p>
            <a:pPr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usług doradczych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związanych z projektem szkoleniowym;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5538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szkoleniowa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personelu osób szkolonych i ogólne koszty pośrednie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(koszty administracyjne, wynajem, koszty ogólne) poniesione za godziny, podczas których osoby szkolone biorą udział w szkoleniu.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56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szkoleniowa a poziom kosztów kwalifikowanych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Intensywność pomocy max 50 % KK </a:t>
            </a:r>
          </a:p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Można ją zwiększyć max do 70 % KK: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 10 %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szkoleń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dla pracowników niepełnosprawnych lub znajdujących się w szczególnie niekorzystnej sytuacji;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 10 %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dla ŚP 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 20 % dla MP.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23990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subsydia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Pomoc w formie subsydiowania wynagrodzeń na rekrutację pracowników znajdujących się w szczególnie niekorzystnej sytuacji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KK =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płacy do 12 miesięcy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 dnia rekrutacji pracownika znajdującego się w szczególnie niekorzystnej sytuacji. </a:t>
            </a:r>
          </a:p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Intensywność pomocy nie przekracza 50 % KK</a:t>
            </a:r>
          </a:p>
          <a:p>
            <a:pPr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12840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subsydia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pracownika znajdującego się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bardzo niekorzystnej sytuacji za KK uznaje się płace za okres nie dłuższy niż 24 m-ce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 dnia rekrutacji.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Rekrutacja takich pracowników ma powodować wzrost netto liczby pracowników w danym przedsiębiorstwie w porównaniu ze średnią za poprzednie 12 miesięcy.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Wyjątek – naturalne zwolnienia.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72610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3513" y="416907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infrastrukturę sportową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 rekreacyjną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pomoc inwestycyjna, w tym pomocy na budowę lub modernizację infrastruktury sportowej i wielofunkcyjnej infrastruktury rekreacyjnej;</a:t>
            </a:r>
          </a:p>
          <a:p>
            <a:pPr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pomoc inwestycyjna na infrastrukturę sportową.</a:t>
            </a:r>
          </a:p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Pomoc inwestycyjna-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KK to koszty inwestycji w rzeczowe aktywa trwałe oraz wartości niematerialne i prawne</a:t>
            </a:r>
          </a:p>
        </p:txBody>
      </p:sp>
    </p:spTree>
    <p:extLst>
      <p:ext uri="{BB962C8B-B14F-4D97-AF65-F5344CB8AC3E}">
        <p14:creationId xmlns:p14="http://schemas.microsoft.com/office/powerpoint/2010/main" val="41478180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3513" y="416907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infrastrukturę sportową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 rekreacyjną – koszty kwalifikowane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Pomocy operacyjna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kk są koszty operacyjne świadczenia usług w ramach takiej infrastruktury:  personelu, materiałów, zakontraktowanych usług, komunikacji, energii, konserwacji, czynszu, administracji itp., lecz nie uwzględniają kosztów amortyzacji i kosztów finansowania, jeśli zostały one objęte zakresem pomocy inwestycyjnej.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88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wpłaty na PFRON,</a:t>
            </a:r>
          </a:p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h)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koszty postępowania sądowego, wydatki związane z przygotowaniem i obsługą prawną spraw sądowych oraz wydatki poniesione na funkcjonowanie komisji rozjemczych (z wyjątkami),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338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Pomoc na infrastrukturę sportową 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 rekreacyjną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1381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Pomoc inwestycyjna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kwota pomocy nie przekracza różnicy między kosztami kwalifikowalnymi a zyskiem operacyjnym z inwestycji.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Dla pomocy max 1 mln EUR, maksymalną kwotę pomocy można ustalić, na poziomie 80 % kosztów kwalifikowalnych.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62625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Generator wniosków RPO WŁ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39552" y="2492896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Omówienie wniosku o dofinansowanie w </a:t>
            </a:r>
            <a:r>
              <a:rPr lang="pl-PL" alt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lsi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7E2B018-5C4B-4460-AC23-B6B5C2C5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328" y="6066952"/>
            <a:ext cx="8496000" cy="7560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19781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ART. 71 ROZP. 1303/2013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48918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operacji obejmującej inwestycje w infrastrukturę lub inwestycje produkcyjne dokonuje się zwrotu wkładu z EFSI, jeżeli w okresie 5 lat od płatności końcowej na rzecz beneficjenta lub w okresie ustalonym zgodnie z zasadami pomocy państwa, tam gdzie ma to zastosowanie, zajdzie którakolwiek z okoliczności: </a:t>
            </a:r>
          </a:p>
        </p:txBody>
      </p:sp>
    </p:spTree>
    <p:extLst>
      <p:ext uri="{BB962C8B-B14F-4D97-AF65-F5344CB8AC3E}">
        <p14:creationId xmlns:p14="http://schemas.microsoft.com/office/powerpoint/2010/main" val="192238930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ART. 71 ROZP. 1303/2013 – ZNACZĄCA MODYFIKACJA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zaprzestanie działalności produkcyjnej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przeniesienie jej poza obszar objęty programem; 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zmiana własności elementu infrastruktury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która daje przedsiębiorstwu lub podmiotowi publicznemu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nienależne korzyści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6108939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ART. 71 ROZP. 1303/2013 ZNACZĄCA MODYFIKACJA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715240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istotna zmiana wpływająca na charakter operacji, jej cele lub warunki wdrażania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która mogłaby doprowadzić do naruszenia jej pierwotnych celów.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Kwoty nienależnie wypłacone są odzyskiwane w wysokości proporcjonalnej do okresu, w którym nie spełniono wymogów. </a:t>
            </a:r>
          </a:p>
        </p:txBody>
      </p:sp>
    </p:spTree>
    <p:extLst>
      <p:ext uri="{BB962C8B-B14F-4D97-AF65-F5344CB8AC3E}">
        <p14:creationId xmlns:p14="http://schemas.microsoft.com/office/powerpoint/2010/main" val="30345127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ART. 71 ROZP. 1303/2013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Państwa członkowskie mogą skrócić okres ustalony w akapicie pierwszym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 trzech lat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przypadkach dotyczących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utrzymania inwestycji lub miejsc pracy stworzonych przez MŚP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03995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ART. 71 ROZP. 1303/2013 ZNACZĄCA MODYFIKACJA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operacji obejmującej inwestycje w infrastrukturę lub inwestycje produkcyjne dokonuje się zwrotu wkładu z EFSI, jeżeli w okresie 10 lat od płatności końcowej na rzecz beneficjenta działalność produkcyjna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podlega przeniesieniu poza obszar Unii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wyjątek – MŚP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5368140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Działalność produkcyjna i jej zaprzestanie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6916" y="1844824"/>
            <a:ext cx="896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Działalność produkcyjna to działalność, w wyniku której produkowane są dobra lub świadczone są usługi.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Przeniesienie działalności produkcyjnej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 innego państwa członkowskiego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jest traktowane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jako zaprzestanie działalności produkcyjnej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403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Zaprzestanie działalności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Zaprzestanie działalności produkcyjnej odnosi się do trwałego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przerwania działań bezpośrednio związanych z realizowanym projektem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niekoniecznie oznacza to zaprzestanie całej działalności produkcyjnej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danej firmy lub instytucji publicznej.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5381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Działalność produkcyjna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związku z zasadą trwałości projektu mowa jest o utrzymaniu działalności produkcyjnej,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 nie utrzymaniu produkcji wyrobu o określonym wzorze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przemysłowym/użytkowym.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Konstrukcja budżetu – wydatki niekwalifikowane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>
              <a:buAutoNum type="roman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poniesione na zakup używanego środka trwałego, który był w ciągu 7 lat wstecz (w przyp. nieruchomości 10 lat) współfinansowany ze środków unijnych lub z dotacji krajowych,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j) podatek VAT, który może zostać odzyskany na 	podstawie przepisów krajowych,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93634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Zmiana własności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5240"/>
            <a:ext cx="9180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Poprzez „własność” rozumie się przysługujące podmiotom prawo rzeczowe, tj. prawo o charakterze cywilnoprawnym, które obejmuje pełny zakres uprawnień wobec rzeczy. Prawo własności obejmuje „pełnię władzy” właściciela nad jego rzeczą – uprawnienie do korzystania z rzeczy oraz do rozporządzania nią.</a:t>
            </a:r>
          </a:p>
        </p:txBody>
      </p:sp>
    </p:spTree>
    <p:extLst>
      <p:ext uri="{BB962C8B-B14F-4D97-AF65-F5344CB8AC3E}">
        <p14:creationId xmlns:p14="http://schemas.microsoft.com/office/powerpoint/2010/main" val="6512311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Zmiana własności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28883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 zmianę charakteru własności uznaje się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prawne jej przeniesienie na inny podmiot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Przeniesienie własności dokonuje się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mocy umowy sprzedaży, zamiany, darowizny, przekazania lub innej umowy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służącej przeniesieniu własności rzeczy.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Uwaga: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dzierżawa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nie jest zmianą charakteru własności</a:t>
            </a:r>
          </a:p>
        </p:txBody>
      </p:sp>
    </p:spTree>
    <p:extLst>
      <p:ext uri="{BB962C8B-B14F-4D97-AF65-F5344CB8AC3E}">
        <p14:creationId xmlns:p14="http://schemas.microsoft.com/office/powerpoint/2010/main" val="302326980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Zmiana własności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15240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Termin „zmiana charakteru własności” należy rozumieć także jako: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zmianę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własności elementu projektu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zmianę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strukturze własnościowej określonego podmiotu,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tym w strukturze udziałów w spółce z o.o. i zmianie struktury akcjonariatu w spółce akcyjnej.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493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Zmiana własności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Zmianą charakteru własności może być także przeniesienie własności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 podmiotu publicznego na publiczny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czy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 prywatnego na prywatny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zarówno w pełnym zakresie jak i poprzez obejmowanie udziałów.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1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Zmiana własności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stanowi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zmiany charakteru własności zmiana formy </a:t>
            </a: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organizacyjno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prawnej przedsiębiorstwa, np. na skutek przekształcenia uregulowanego w Tytule IV Dział III „Przekształcenie spółek” Ustawy z dnia 15 września 2000 r. Kodeks spółek handlowych. </a:t>
            </a: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4733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Istotna zmiana - zmiana charakteru operacji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030" y="1949690"/>
            <a:ext cx="889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Przez charakter operacji rozumie się jej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właściwości ogólne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to jest właściwy jej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zespół cech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odróżniających ją od innych operacji tego samego rodzaju. </a:t>
            </a:r>
          </a:p>
          <a:p>
            <a:pPr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Charakter projektu to także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główne działania podejmowane w ramach danego przedsięwzięcia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4321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Istotna zmiana - zmiana charakteru operacji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3556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Zmiana charakteru operacji może być oceniana przez pryzmat m.in. stopnia osiągania zakładanych wskaźników realizacji projektu.</a:t>
            </a:r>
          </a:p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Zmniejszenie wskaźników na poziomie rezultatu oraz produktu nie musi automatycznie oznaczać znaczącej modyfikacji wpływającej na zachowanie zasady trwałości.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2993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Pierwotne cele operacji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przypadku, gdy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cele projektu zostały utrzymane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pomimo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zmniejszenia osiągniętych wartości niektórych wskaźników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należy przyjąć, iż ta przesłanka trwałości projektu została zachowana. 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982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None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 „korzyść” należy uznać takie przysporzenie majątkowe, w tym uzyskanie przychodu, zwolnienie z długu lub uniknięcie straty, albo takie uzyskanie pozycji ekonomicznie lepszej niż możliwa do uzyskania przez inne podmioty w tych samych warunkach, które: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8018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Nienależna korzyść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nastąpiło w wyniku zmiany charakteru własności elementu infrastruktury albo zaprzestania działalności produkcyjnej;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faktycznie powstało po stronie przedsiębiorstwa lub podmiotu publicznego. </a:t>
            </a: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92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5505</Words>
  <Application>Microsoft Office PowerPoint</Application>
  <PresentationFormat>Pokaz na ekranie (4:3)</PresentationFormat>
  <Paragraphs>634</Paragraphs>
  <Slides>132</Slides>
  <Notes>131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132</vt:i4>
      </vt:variant>
    </vt:vector>
  </HeadingPairs>
  <TitlesOfParts>
    <vt:vector size="139" baseType="lpstr">
      <vt:lpstr>Arial</vt:lpstr>
      <vt:lpstr>Calibri</vt:lpstr>
      <vt:lpstr>Century Gothic</vt:lpstr>
      <vt:lpstr>Open Sans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Projekt</dc:creator>
  <cp:lastModifiedBy>Michał Pociecha</cp:lastModifiedBy>
  <cp:revision>288</cp:revision>
  <dcterms:created xsi:type="dcterms:W3CDTF">2018-06-29T07:37:24Z</dcterms:created>
  <dcterms:modified xsi:type="dcterms:W3CDTF">2019-10-02T14:19:25Z</dcterms:modified>
</cp:coreProperties>
</file>